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Default Extension="xlsx" ContentType="application/vnd.openxmlformats-officedocument.spreadsheetml.sheet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9" r:id="rId4"/>
    <p:sldId id="258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0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plotArea>
      <c:layout/>
      <c:lineChart>
        <c:grouping val="standard"/>
        <c:ser>
          <c:idx val="0"/>
          <c:order val="0"/>
          <c:tx>
            <c:strRef>
              <c:f>List1!$B$1</c:f>
              <c:strCache>
                <c:ptCount val="1"/>
                <c:pt idx="0">
                  <c:v>teplota</c:v>
                </c:pt>
              </c:strCache>
            </c:strRef>
          </c:tx>
          <c:marker>
            <c:symbol val="circle"/>
            <c:size val="10"/>
          </c:marker>
          <c:dLbls>
            <c:dLblPos val="b"/>
            <c:showVal val="1"/>
          </c:dLbls>
          <c:cat>
            <c:strRef>
              <c:f>List1!$A$2:$A$5</c:f>
              <c:strCache>
                <c:ptCount val="4"/>
                <c:pt idx="1">
                  <c:v>Q</c:v>
                </c:pt>
                <c:pt idx="2">
                  <c:v>2Q</c:v>
                </c:pt>
                <c:pt idx="3">
                  <c:v>3Q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20</c:v>
                </c:pt>
                <c:pt idx="1">
                  <c:v>30</c:v>
                </c:pt>
                <c:pt idx="2">
                  <c:v>40</c:v>
                </c:pt>
                <c:pt idx="3">
                  <c:v>50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přijaté teplo</c:v>
                </c:pt>
              </c:strCache>
            </c:strRef>
          </c:tx>
          <c:marker>
            <c:symbol val="circle"/>
            <c:size val="10"/>
          </c:marker>
          <c:dLbls>
            <c:dLblPos val="b"/>
            <c:showVal val="1"/>
          </c:dLbls>
          <c:cat>
            <c:strRef>
              <c:f>List1!$A$2:$A$5</c:f>
              <c:strCache>
                <c:ptCount val="4"/>
                <c:pt idx="1">
                  <c:v>Q</c:v>
                </c:pt>
                <c:pt idx="2">
                  <c:v>2Q</c:v>
                </c:pt>
                <c:pt idx="3">
                  <c:v>3Q</c:v>
                </c:pt>
              </c:strCache>
            </c:strRef>
          </c:cat>
          <c:val>
            <c:numRef>
              <c:f>List1!$C$2:$C$5</c:f>
              <c:numCache>
                <c:formatCode>General</c:formatCode>
                <c:ptCount val="4"/>
                <c:pt idx="0">
                  <c:v>20</c:v>
                </c:pt>
                <c:pt idx="1">
                  <c:v>38</c:v>
                </c:pt>
                <c:pt idx="2">
                  <c:v>56</c:v>
                </c:pt>
                <c:pt idx="3">
                  <c:v>74</c:v>
                </c:pt>
              </c:numCache>
            </c:numRef>
          </c:val>
        </c:ser>
        <c:marker val="1"/>
        <c:axId val="144288000"/>
        <c:axId val="148111360"/>
      </c:lineChart>
      <c:catAx>
        <c:axId val="144288000"/>
        <c:scaling>
          <c:orientation val="minMax"/>
        </c:scaling>
        <c:axPos val="b"/>
        <c:tickLblPos val="nextTo"/>
        <c:crossAx val="148111360"/>
        <c:crosses val="autoZero"/>
        <c:auto val="1"/>
        <c:lblAlgn val="ctr"/>
        <c:lblOffset val="100"/>
      </c:catAx>
      <c:valAx>
        <c:axId val="148111360"/>
        <c:scaling>
          <c:orientation val="minMax"/>
          <c:min val="20"/>
        </c:scaling>
        <c:axPos val="l"/>
        <c:numFmt formatCode="General" sourceLinked="1"/>
        <c:tickLblPos val="nextTo"/>
        <c:crossAx val="144288000"/>
        <c:crosses val="autoZero"/>
        <c:crossBetween val="midCat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0302BB-4513-49BB-BC47-906392C57C15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422151-4F04-4AD1-B94B-D4A27CFA60F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422151-4F04-4AD1-B94B-D4A27CFA60F4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422151-4F04-4AD1-B94B-D4A27CFA60F4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422151-4F04-4AD1-B94B-D4A27CFA60F4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422151-4F04-4AD1-B94B-D4A27CFA60F4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422151-4F04-4AD1-B94B-D4A27CFA60F4}" type="slidenum">
              <a:rPr lang="cs-CZ" smtClean="0"/>
              <a:pPr/>
              <a:t>5</a:t>
            </a:fld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422151-4F04-4AD1-B94B-D4A27CFA60F4}" type="slidenum">
              <a:rPr lang="cs-CZ" smtClean="0"/>
              <a:pPr/>
              <a:t>7</a:t>
            </a:fld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422151-4F04-4AD1-B94B-D4A27CFA60F4}" type="slidenum">
              <a:rPr lang="cs-CZ" smtClean="0"/>
              <a:pPr/>
              <a:t>8</a:t>
            </a:fld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422151-4F04-4AD1-B94B-D4A27CFA60F4}" type="slidenum">
              <a:rPr lang="cs-CZ" smtClean="0"/>
              <a:pPr/>
              <a:t>9</a:t>
            </a:fld>
            <a:endParaRPr lang="cs-CZ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422151-4F04-4AD1-B94B-D4A27CFA60F4}" type="slidenum">
              <a:rPr lang="cs-CZ" smtClean="0"/>
              <a:pPr/>
              <a:t>10</a:t>
            </a:fld>
            <a:endParaRPr lang="cs-CZ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422151-4F04-4AD1-B94B-D4A27CFA60F4}" type="slidenum">
              <a:rPr lang="cs-CZ" smtClean="0"/>
              <a:pPr/>
              <a:t>11</a:t>
            </a:fld>
            <a:endParaRPr lang="cs-CZ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422151-4F04-4AD1-B94B-D4A27CFA60F4}" type="slidenum">
              <a:rPr lang="cs-CZ" smtClean="0"/>
              <a:pPr/>
              <a:t>12</a:t>
            </a:fld>
            <a:endParaRPr lang="cs-CZ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422151-4F04-4AD1-B94B-D4A27CFA60F4}" type="slidenum">
              <a:rPr lang="cs-CZ" smtClean="0"/>
              <a:pPr/>
              <a:t>13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843D3FD-06EC-4B1F-AC24-4571DAD76F7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43D3FD-06EC-4B1F-AC24-4571DAD76F7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43D3FD-06EC-4B1F-AC24-4571DAD76F7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43D3FD-06EC-4B1F-AC24-4571DAD76F7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43D3FD-06EC-4B1F-AC24-4571DAD76F7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43D3FD-06EC-4B1F-AC24-4571DAD76F7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43D3FD-06EC-4B1F-AC24-4571DAD76F7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843D3FD-06EC-4B1F-AC24-4571DAD76F7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843D3FD-06EC-4B1F-AC24-4571DAD76F7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43D3FD-06EC-4B1F-AC24-4571DAD76F7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43D3FD-06EC-4B1F-AC24-4571DAD76F7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843D3FD-06EC-4B1F-AC24-4571DAD76F7F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33E9EE5-721B-4103-AE16-DF624D251EC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nd01.jxs.cz/000/436/96e4319a99_34526138_o2.jp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071538" y="5085184"/>
            <a:ext cx="6624736" cy="853266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ročníku, slouží k naučení nového učiva</a:t>
            </a:r>
            <a:r>
              <a:rPr lang="cs-CZ" sz="1600" b="1" dirty="0" smtClean="0">
                <a:solidFill>
                  <a:srgbClr val="00B0F0"/>
                </a:solidFill>
              </a:rPr>
              <a:t>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755576" y="4365104"/>
            <a:ext cx="7577814" cy="464193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Měrná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tepelná kapacita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1556792"/>
            <a:ext cx="607042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FY.8.A.10_merna_tepelna_kapacita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5486" y="54868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548680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071678"/>
            <a:ext cx="8229600" cy="388302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Pokus: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Zahřívejme na plotýnce předem rozehřátého elektrického vařiče současně dvě nádoby.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V jedné z nich je </a:t>
            </a:r>
            <a:r>
              <a:rPr lang="cs-CZ" sz="2800" b="1" u="sng" dirty="0" smtClean="0">
                <a:solidFill>
                  <a:srgbClr val="002060"/>
                </a:solidFill>
              </a:rPr>
              <a:t>glycerol</a:t>
            </a:r>
            <a:r>
              <a:rPr lang="cs-CZ" sz="2800" b="1" u="sng" dirty="0" smtClean="0">
                <a:solidFill>
                  <a:srgbClr val="92D050"/>
                </a:solidFill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</a:rPr>
              <a:t>o hmotnosti 250 g  a v druhé </a:t>
            </a:r>
            <a:r>
              <a:rPr lang="cs-CZ" sz="2800" b="1" u="sng" dirty="0" smtClean="0">
                <a:solidFill>
                  <a:srgbClr val="002060"/>
                </a:solidFill>
              </a:rPr>
              <a:t>voda</a:t>
            </a:r>
            <a:r>
              <a:rPr lang="cs-CZ" sz="2800" b="1" dirty="0" smtClean="0">
                <a:solidFill>
                  <a:srgbClr val="00B050"/>
                </a:solidFill>
              </a:rPr>
              <a:t> o téže hmotnosti a stejné počáteční teplotě, např. 20 </a:t>
            </a:r>
            <a:r>
              <a:rPr lang="cs-CZ" sz="2800" b="1" dirty="0" smtClean="0">
                <a:solidFill>
                  <a:srgbClr val="00B050"/>
                </a:solidFill>
                <a:latin typeface="Arial"/>
                <a:cs typeface="Arial"/>
              </a:rPr>
              <a:t>°C.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  <a:latin typeface="Arial"/>
                <a:cs typeface="Arial"/>
              </a:rPr>
              <a:t>Za stálého míchání čteme teploty vždy po uplynutí 1 minuty současně na obou teploměrech.</a:t>
            </a:r>
          </a:p>
          <a:p>
            <a:pPr>
              <a:buFont typeface="Wingdings" pitchFamily="2" charset="2"/>
              <a:buChar char="q"/>
            </a:pP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Přijaté teplo závisí na tom, z jaké látky těleso je:</a:t>
            </a:r>
            <a:endParaRPr lang="cs-CZ" sz="3600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786314" y="5286388"/>
            <a:ext cx="2928958" cy="7143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Pokračování pokusu:</a:t>
            </a:r>
            <a:endParaRPr lang="cs-CZ" dirty="0"/>
          </a:p>
        </p:txBody>
      </p:sp>
      <p:pic>
        <p:nvPicPr>
          <p:cNvPr id="1027" name="Picture 3" descr="C:\Documents and Settings\radek\Local Settings\Temporary Internet Files\Content.IE5\NUPGSY15\MC9003052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6578" y="785794"/>
            <a:ext cx="1817827" cy="15645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28596" y="1428736"/>
          <a:ext cx="4757742" cy="502602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Grafy závislosti teploty t </a:t>
            </a:r>
            <a:r>
              <a:rPr lang="en-US" sz="32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[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/>
                <a:latin typeface="Arial"/>
                <a:cs typeface="Arial"/>
              </a:rPr>
              <a:t>°C</a:t>
            </a:r>
            <a:r>
              <a:rPr lang="en-US" sz="32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] </a:t>
            </a:r>
            <a:r>
              <a:rPr lang="cs-CZ" sz="3200" dirty="0" smtClean="0">
                <a:solidFill>
                  <a:srgbClr val="0070C0"/>
                </a:solidFill>
                <a:effectLst/>
              </a:rPr>
              <a:t>vody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 a </a:t>
            </a:r>
            <a:r>
              <a:rPr lang="cs-CZ" sz="3200" dirty="0" smtClean="0">
                <a:solidFill>
                  <a:srgbClr val="FF0000"/>
                </a:solidFill>
                <a:effectLst/>
              </a:rPr>
              <a:t>glycerolu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 na přijatém teple:</a:t>
            </a:r>
            <a:endParaRPr lang="cs-CZ" sz="3200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2066" y="1928802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glycerol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628" y="350043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voda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2051" name="Picture 3" descr="C:\Documents and Settings\radek\Local Settings\Temporary Internet Files\Content.IE5\JJL6E97M\MC90034080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72264" y="3643314"/>
            <a:ext cx="1785950" cy="1785950"/>
          </a:xfrm>
          <a:prstGeom prst="rect">
            <a:avLst/>
          </a:prstGeom>
          <a:noFill/>
        </p:spPr>
      </p:pic>
      <p:pic>
        <p:nvPicPr>
          <p:cNvPr id="9" name="Picture 3" descr="C:\Documents and Settings\radek\Local Settings\Temporary Internet Files\Content.IE5\JJL6E97M\MC90034080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43702" y="857232"/>
            <a:ext cx="1785950" cy="178595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357950" y="2928934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 (glycerol) = 250 g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357950" y="5857892"/>
            <a:ext cx="21499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m (voda) = 250 g</a:t>
            </a:r>
            <a:endParaRPr lang="cs-CZ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Obě kapaliny přijaly za stejnou dobu vždy stejné teplo, ale glycerol dosáhl vyšší teploty.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Z grafu vidíme, že při přijetí stejného tepla Q se </a:t>
            </a:r>
            <a:r>
              <a:rPr lang="cs-CZ" sz="2800" b="1" dirty="0" smtClean="0">
                <a:solidFill>
                  <a:srgbClr val="00B0F0"/>
                </a:solidFill>
              </a:rPr>
              <a:t>voda ohřála jen o 10 </a:t>
            </a:r>
            <a:r>
              <a:rPr lang="cs-CZ" sz="2800" b="1" dirty="0" smtClean="0">
                <a:solidFill>
                  <a:srgbClr val="00B0F0"/>
                </a:solidFill>
                <a:latin typeface="Arial"/>
                <a:cs typeface="Arial"/>
              </a:rPr>
              <a:t>°C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, zatímco </a:t>
            </a:r>
            <a:r>
              <a:rPr lang="cs-CZ" sz="2800" b="1" dirty="0" smtClean="0">
                <a:solidFill>
                  <a:srgbClr val="00B0F0"/>
                </a:solidFill>
                <a:latin typeface="Arial"/>
                <a:cs typeface="Arial"/>
              </a:rPr>
              <a:t>glycerol o stejné hmotnosti se zahřál o 18 °C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Arial"/>
                <a:cs typeface="Arial"/>
              </a:rPr>
              <a:t>.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C00000"/>
                </a:solidFill>
                <a:latin typeface="Arial"/>
                <a:cs typeface="Arial"/>
              </a:rPr>
              <a:t>Závěr: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  <a:latin typeface="Arial"/>
                <a:cs typeface="Arial"/>
              </a:rPr>
              <a:t>Přijmou-li dvě tělesa z různých látek o stejné hmotnosti stejné teplo, zvýší se jejich teplota různě.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Závěry pokusu: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porovnáváme, jaké teplo jsou různé látky schopny pojmout ke stejnému zvýšení teploty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značíme ji </a:t>
            </a:r>
            <a:r>
              <a:rPr lang="cs-CZ" sz="2800" b="1" u="sng" dirty="0" smtClean="0">
                <a:solidFill>
                  <a:srgbClr val="002060"/>
                </a:solidFill>
              </a:rPr>
              <a:t>c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  <a:latin typeface="Tahoma"/>
                <a:cs typeface="Tahoma"/>
              </a:rPr>
              <a:t>!!! </a:t>
            </a:r>
            <a:r>
              <a:rPr lang="cs-CZ" sz="2800" b="1" dirty="0" smtClean="0">
                <a:solidFill>
                  <a:srgbClr val="0070C0"/>
                </a:solidFill>
              </a:rPr>
              <a:t>udává, kolik tepla přijme 1 kg určité látky, aby se ohřál o 1 </a:t>
            </a:r>
            <a:r>
              <a:rPr lang="cs-CZ" sz="2800" b="1" dirty="0" smtClean="0">
                <a:solidFill>
                  <a:srgbClr val="0070C0"/>
                </a:solidFill>
                <a:latin typeface="Arial"/>
                <a:cs typeface="Arial"/>
              </a:rPr>
              <a:t>°C.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  <a:latin typeface="Tahoma"/>
                <a:cs typeface="Tahoma"/>
              </a:rPr>
              <a:t>!!! </a:t>
            </a:r>
            <a:r>
              <a:rPr lang="cs-CZ" sz="2800" b="1" dirty="0" smtClean="0">
                <a:solidFill>
                  <a:srgbClr val="0070C0"/>
                </a:solidFill>
                <a:latin typeface="Arial"/>
                <a:cs typeface="Arial"/>
              </a:rPr>
              <a:t>pokusy bylo zjištěno, že </a:t>
            </a:r>
            <a:r>
              <a:rPr lang="cs-CZ" sz="3200" b="1" dirty="0" smtClean="0">
                <a:solidFill>
                  <a:srgbClr val="002060"/>
                </a:solidFill>
                <a:latin typeface="Arial"/>
                <a:cs typeface="Arial"/>
              </a:rPr>
              <a:t>voda</a:t>
            </a:r>
            <a:r>
              <a:rPr lang="cs-CZ" sz="2800" b="1" dirty="0" smtClean="0">
                <a:solidFill>
                  <a:srgbClr val="0070C0"/>
                </a:solidFill>
                <a:latin typeface="Arial"/>
                <a:cs typeface="Arial"/>
              </a:rPr>
              <a:t> o </a:t>
            </a:r>
            <a:r>
              <a:rPr lang="cs-CZ" sz="3200" b="1" dirty="0" smtClean="0">
                <a:solidFill>
                  <a:srgbClr val="002060"/>
                </a:solidFill>
                <a:latin typeface="Arial"/>
                <a:cs typeface="Arial"/>
              </a:rPr>
              <a:t>hmotnosti 1 kg</a:t>
            </a:r>
            <a:r>
              <a:rPr lang="cs-CZ" sz="2800" b="1" dirty="0" smtClean="0">
                <a:solidFill>
                  <a:srgbClr val="0070C0"/>
                </a:solidFill>
                <a:latin typeface="Arial"/>
                <a:cs typeface="Arial"/>
              </a:rPr>
              <a:t> se zahřeje </a:t>
            </a:r>
            <a:r>
              <a:rPr lang="cs-CZ" sz="3200" b="1" dirty="0" smtClean="0">
                <a:solidFill>
                  <a:srgbClr val="002060"/>
                </a:solidFill>
                <a:latin typeface="Arial"/>
                <a:cs typeface="Arial"/>
              </a:rPr>
              <a:t>o 1 °C</a:t>
            </a:r>
            <a:r>
              <a:rPr lang="cs-CZ" sz="2800" b="1" dirty="0" smtClean="0">
                <a:solidFill>
                  <a:srgbClr val="0070C0"/>
                </a:solidFill>
                <a:latin typeface="Arial"/>
                <a:cs typeface="Arial"/>
              </a:rPr>
              <a:t>, přijme-li </a:t>
            </a:r>
            <a:r>
              <a:rPr lang="cs-CZ" sz="3200" b="1" dirty="0" smtClean="0">
                <a:solidFill>
                  <a:srgbClr val="002060"/>
                </a:solidFill>
                <a:latin typeface="Arial"/>
                <a:cs typeface="Arial"/>
              </a:rPr>
              <a:t>teplo Q = 4 180 J = 4,18 kJ</a:t>
            </a:r>
            <a:r>
              <a:rPr lang="cs-CZ" sz="2800" b="1" dirty="0" smtClean="0">
                <a:solidFill>
                  <a:srgbClr val="0070C0"/>
                </a:solidFill>
                <a:latin typeface="Arial"/>
                <a:cs typeface="Arial"/>
              </a:rPr>
              <a:t>.</a:t>
            </a:r>
          </a:p>
          <a:p>
            <a:pPr>
              <a:buFont typeface="Wingdings" pitchFamily="2" charset="2"/>
              <a:buChar char="q"/>
            </a:pP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Měrná tepelná kapacita:</a:t>
            </a:r>
            <a:endParaRPr lang="cs-CZ" sz="3600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300039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Obecně můžeme pro teplo, které přijme těleso o </a:t>
            </a:r>
            <a:r>
              <a:rPr lang="cs-CZ" sz="2800" b="1" dirty="0" smtClean="0">
                <a:solidFill>
                  <a:srgbClr val="7030A0"/>
                </a:solidFill>
              </a:rPr>
              <a:t>hmotnosti m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z látky o </a:t>
            </a:r>
            <a:r>
              <a:rPr lang="cs-CZ" sz="2800" b="1" dirty="0" smtClean="0">
                <a:solidFill>
                  <a:srgbClr val="7030A0"/>
                </a:solidFill>
              </a:rPr>
              <a:t>měrné tepelné kapacitě c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při zvýšení jeho </a:t>
            </a:r>
            <a:r>
              <a:rPr lang="cs-CZ" sz="2800" b="1" dirty="0" smtClean="0">
                <a:solidFill>
                  <a:srgbClr val="7030A0"/>
                </a:solidFill>
              </a:rPr>
              <a:t>teploty z t</a:t>
            </a:r>
            <a:r>
              <a:rPr lang="cs-CZ" sz="2800" b="1" baseline="-25000" dirty="0" smtClean="0">
                <a:solidFill>
                  <a:srgbClr val="7030A0"/>
                </a:solidFill>
              </a:rPr>
              <a:t>0</a:t>
            </a:r>
            <a:r>
              <a:rPr lang="cs-CZ" sz="2800" b="1" dirty="0" smtClean="0">
                <a:solidFill>
                  <a:srgbClr val="7030A0"/>
                </a:solidFill>
              </a:rPr>
              <a:t> na t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psát:</a:t>
            </a:r>
          </a:p>
          <a:p>
            <a:pPr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Q = cm(t – t</a:t>
            </a:r>
            <a:r>
              <a:rPr lang="cs-CZ" sz="3600" baseline="-25000" dirty="0" smtClean="0">
                <a:solidFill>
                  <a:srgbClr val="002060"/>
                </a:solidFill>
              </a:rPr>
              <a:t>0</a:t>
            </a:r>
            <a:r>
              <a:rPr lang="cs-CZ" sz="3600" dirty="0" smtClean="0">
                <a:solidFill>
                  <a:srgbClr val="002060"/>
                </a:solidFill>
              </a:rPr>
              <a:t>)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Z tohoto vztahu můžeme určit měrnou tepelnou kapacitu c:</a:t>
            </a:r>
          </a:p>
          <a:p>
            <a:pPr>
              <a:buNone/>
            </a:pPr>
            <a:endParaRPr lang="cs-CZ" sz="2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endParaRPr lang="cs-CZ" sz="3600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/>
              </a:rPr>
              <a:t>Fyzikální vztahy pro výpočet tepla a měrné tepelné kapacity:</a:t>
            </a:r>
            <a:endParaRPr lang="cs-CZ" sz="3200" dirty="0">
              <a:solidFill>
                <a:srgbClr val="7030A0"/>
              </a:solidFill>
              <a:effectLst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071802" y="4608436"/>
            <a:ext cx="4445432" cy="1678083"/>
          </a:xfrm>
          <a:prstGeom prst="rect">
            <a:avLst/>
          </a:prstGeom>
          <a:noFill/>
          <a:ln w="9525" cmpd="sng">
            <a:solidFill>
              <a:schemeClr val="tx1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28662" y="785794"/>
            <a:ext cx="7000924" cy="491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Těleso o hmotnosti m přijme při zvýšení teploty o (t - t</a:t>
            </a:r>
            <a:r>
              <a:rPr lang="cs-CZ" sz="2400" b="1" baseline="-25000" dirty="0" smtClean="0">
                <a:solidFill>
                  <a:srgbClr val="00B050"/>
                </a:solidFill>
              </a:rPr>
              <a:t>o</a:t>
            </a:r>
            <a:r>
              <a:rPr lang="cs-CZ" sz="2400" b="1" dirty="0" smtClean="0">
                <a:solidFill>
                  <a:srgbClr val="00B050"/>
                </a:solidFill>
              </a:rPr>
              <a:t>) teplo:</a:t>
            </a: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cs-CZ" sz="2400" b="1" dirty="0" smtClean="0">
                <a:solidFill>
                  <a:srgbClr val="FFFF00"/>
                </a:solidFill>
              </a:rPr>
              <a:t>			</a:t>
            </a:r>
            <a:r>
              <a:rPr lang="cs-CZ" sz="2800" b="1" dirty="0" smtClean="0">
                <a:solidFill>
                  <a:srgbClr val="002060"/>
                </a:solidFill>
              </a:rPr>
              <a:t>Q= cm(t-t</a:t>
            </a:r>
            <a:r>
              <a:rPr lang="cs-CZ" sz="2800" b="1" baseline="-25000" dirty="0" smtClean="0">
                <a:solidFill>
                  <a:srgbClr val="002060"/>
                </a:solidFill>
              </a:rPr>
              <a:t>o</a:t>
            </a:r>
            <a:r>
              <a:rPr lang="cs-CZ" sz="2800" b="1" dirty="0" smtClean="0">
                <a:solidFill>
                  <a:srgbClr val="002060"/>
                </a:solidFill>
              </a:rPr>
              <a:t>), t</a:t>
            </a:r>
            <a:r>
              <a:rPr lang="en-US" sz="2800" b="1" dirty="0" smtClean="0">
                <a:solidFill>
                  <a:srgbClr val="002060"/>
                </a:solidFill>
              </a:rPr>
              <a:t>&gt;</a:t>
            </a:r>
            <a:r>
              <a:rPr lang="cs-CZ" sz="2800" b="1" dirty="0" smtClean="0">
                <a:solidFill>
                  <a:srgbClr val="002060"/>
                </a:solidFill>
              </a:rPr>
              <a:t>t</a:t>
            </a:r>
            <a:r>
              <a:rPr lang="cs-CZ" sz="2800" b="1" baseline="-25000" dirty="0" smtClean="0">
                <a:solidFill>
                  <a:srgbClr val="002060"/>
                </a:solidFill>
              </a:rPr>
              <a:t>o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Těleso o hmotnosti m odevzdá  při snížení teploty o (t - t</a:t>
            </a:r>
            <a:r>
              <a:rPr lang="cs-CZ" sz="2400" b="1" baseline="-25000" dirty="0" smtClean="0">
                <a:solidFill>
                  <a:srgbClr val="00B050"/>
                </a:solidFill>
              </a:rPr>
              <a:t>o</a:t>
            </a:r>
            <a:r>
              <a:rPr lang="cs-CZ" sz="2400" b="1" dirty="0" smtClean="0">
                <a:solidFill>
                  <a:srgbClr val="00B050"/>
                </a:solidFill>
              </a:rPr>
              <a:t>)</a:t>
            </a: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cs-CZ" sz="2400" b="1" dirty="0" smtClean="0">
                <a:solidFill>
                  <a:srgbClr val="FFFF00"/>
                </a:solidFill>
              </a:rPr>
              <a:t>			</a:t>
            </a:r>
            <a:r>
              <a:rPr lang="cs-CZ" sz="2800" b="1" dirty="0" smtClean="0">
                <a:solidFill>
                  <a:srgbClr val="002060"/>
                </a:solidFill>
              </a:rPr>
              <a:t>Q= cm(t-t</a:t>
            </a:r>
            <a:r>
              <a:rPr lang="cs-CZ" sz="2800" b="1" baseline="-25000" dirty="0" smtClean="0">
                <a:solidFill>
                  <a:srgbClr val="002060"/>
                </a:solidFill>
              </a:rPr>
              <a:t>o</a:t>
            </a:r>
            <a:r>
              <a:rPr lang="cs-CZ" sz="2800" b="1" dirty="0" smtClean="0">
                <a:solidFill>
                  <a:srgbClr val="002060"/>
                </a:solidFill>
              </a:rPr>
              <a:t>), t</a:t>
            </a:r>
            <a:r>
              <a:rPr lang="en-US" sz="2800" b="1" dirty="0" smtClean="0">
                <a:solidFill>
                  <a:srgbClr val="002060"/>
                </a:solidFill>
              </a:rPr>
              <a:t>&lt;</a:t>
            </a:r>
            <a:r>
              <a:rPr lang="cs-CZ" sz="2800" b="1" dirty="0" smtClean="0">
                <a:solidFill>
                  <a:srgbClr val="002060"/>
                </a:solidFill>
              </a:rPr>
              <a:t>t</a:t>
            </a:r>
            <a:r>
              <a:rPr lang="cs-CZ" sz="2800" b="1" baseline="-25000" dirty="0" smtClean="0">
                <a:solidFill>
                  <a:srgbClr val="002060"/>
                </a:solidFill>
              </a:rPr>
              <a:t>o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Měrná tepelná kapacita vody je </a:t>
            </a: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cs-CZ" sz="2400" b="1" dirty="0" smtClean="0"/>
              <a:t>	</a:t>
            </a:r>
            <a:r>
              <a:rPr lang="cs-CZ" sz="2800" b="1" dirty="0" smtClean="0">
                <a:solidFill>
                  <a:srgbClr val="002060"/>
                </a:solidFill>
              </a:rPr>
              <a:t>4 180 J/(kg.°C) =4,18 kJ/(kg.°C) </a:t>
            </a:r>
          </a:p>
          <a:p>
            <a:pPr>
              <a:lnSpc>
                <a:spcPct val="90000"/>
              </a:lnSpc>
              <a:spcBef>
                <a:spcPct val="50000"/>
              </a:spcBef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C00000"/>
                </a:solidFill>
              </a:rPr>
              <a:t>Uvedené vztahy pro přijaté nebo odevzdané teplo při tepelné výměně platí, nenastane-li při změně teploty změna skupenství.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2060"/>
                </a:solidFill>
                <a:effectLst/>
              </a:rPr>
              <a:t>Praktické využití:</a:t>
            </a:r>
            <a:endParaRPr lang="cs-CZ" sz="3200" dirty="0">
              <a:solidFill>
                <a:srgbClr val="00206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  <a:cs typeface="Lucida Sans Unicode" pitchFamily="34" charset="0"/>
              </a:rPr>
              <a:t>Hodnoty měrné tepelné kapacity c pro různé látky jsou uvedeny v tabulkách.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900" b="1" dirty="0" smtClean="0">
                <a:solidFill>
                  <a:schemeClr val="accent2">
                    <a:lumMod val="75000"/>
                  </a:schemeClr>
                </a:solidFill>
                <a:cs typeface="Lucida Sans Unicode" pitchFamily="34" charset="0"/>
              </a:rPr>
              <a:t> </a:t>
            </a:r>
            <a:endParaRPr lang="cs-CZ" sz="1800" b="1" dirty="0" smtClean="0">
              <a:solidFill>
                <a:schemeClr val="accent2">
                  <a:lumMod val="75000"/>
                </a:schemeClr>
              </a:solidFill>
              <a:cs typeface="Lucida Sans Unicode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900" b="1" dirty="0" smtClean="0">
              <a:solidFill>
                <a:schemeClr val="accent2">
                  <a:lumMod val="75000"/>
                </a:schemeClr>
              </a:solidFill>
              <a:cs typeface="Lucida Sans Unicode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  <a:cs typeface="Lucida Sans Unicode" pitchFamily="34" charset="0"/>
              </a:rPr>
              <a:t>Látka s velkou měrnou tepelnou kapacitou, jako je např. voda, pojme hodně tepla k tomu, aby se ohřála, ale při chladnutí zase hodně tepla vydá. </a:t>
            </a:r>
            <a:r>
              <a:rPr lang="cs-CZ" sz="2400" b="1" u="sng" dirty="0" smtClean="0">
                <a:solidFill>
                  <a:srgbClr val="00B050"/>
                </a:solidFill>
                <a:cs typeface="Lucida Sans Unicode" pitchFamily="34" charset="0"/>
              </a:rPr>
              <a:t>Proto je voda výhodná např. pro použití </a:t>
            </a:r>
            <a:r>
              <a:rPr lang="cs-CZ" sz="2400" b="1" u="sng" dirty="0" smtClean="0">
                <a:solidFill>
                  <a:srgbClr val="002060"/>
                </a:solidFill>
                <a:cs typeface="Lucida Sans Unicode" pitchFamily="34" charset="0"/>
              </a:rPr>
              <a:t>v ústředním topení</a:t>
            </a:r>
            <a:r>
              <a:rPr lang="cs-CZ" sz="2400" b="1" u="sng" dirty="0" smtClean="0">
                <a:solidFill>
                  <a:srgbClr val="00B050"/>
                </a:solidFill>
                <a:cs typeface="Lucida Sans Unicode" pitchFamily="34" charset="0"/>
              </a:rPr>
              <a:t>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000" b="1" dirty="0" smtClean="0">
              <a:solidFill>
                <a:schemeClr val="accent2">
                  <a:lumMod val="75000"/>
                </a:schemeClr>
              </a:solidFill>
              <a:cs typeface="Lucida Sans Unicode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70C0"/>
                </a:solidFill>
                <a:cs typeface="Lucida Sans Unicode" pitchFamily="34" charset="0"/>
              </a:rPr>
              <a:t>Také je výhodné užití vody pro chlazení motoru automobilu.</a:t>
            </a: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70C0"/>
                </a:solidFill>
                <a:cs typeface="Lucida Sans Unicode" pitchFamily="34" charset="0"/>
              </a:rPr>
              <a:t>Pro udržování tělesné teploty člověka, některých zvířat i rostlin, protože obsahují hodně vody.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800" b="1" dirty="0" smtClean="0">
              <a:solidFill>
                <a:schemeClr val="accent2">
                  <a:lumMod val="75000"/>
                </a:schemeClr>
              </a:solidFill>
              <a:cs typeface="Lucida Sans Unicode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F0"/>
                </a:solidFill>
                <a:cs typeface="Lucida Sans Unicode" pitchFamily="34" charset="0"/>
              </a:rPr>
              <a:t>Kovy mají malou měrnou tepelnou kapacitu – k zahřátí stačí přijmout málo tepla, ale také snadno vychladnou a vydají málo tepla.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58431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/>
              </a:rPr>
              <a:t>Příklad: Jaké teplo přijme voda o hmotnosti 3 kg, když se zahřeje o 5</a:t>
            </a:r>
            <a:r>
              <a:rPr lang="cs-CZ" sz="3200" dirty="0" smtClean="0">
                <a:solidFill>
                  <a:srgbClr val="C00000"/>
                </a:solidFill>
                <a:effectLst/>
                <a:latin typeface="Arial"/>
                <a:cs typeface="Arial"/>
              </a:rPr>
              <a:t>°C?</a:t>
            </a:r>
            <a:endParaRPr lang="cs-CZ" sz="3200" dirty="0">
              <a:solidFill>
                <a:srgbClr val="C00000"/>
              </a:solidFill>
              <a:effectLst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2000240"/>
            <a:ext cx="4040188" cy="307183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m = 3 kg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t – t</a:t>
            </a:r>
            <a:r>
              <a:rPr lang="cs-CZ" sz="3200" b="1" baseline="-25000" dirty="0" smtClean="0">
                <a:solidFill>
                  <a:srgbClr val="0070C0"/>
                </a:solidFill>
              </a:rPr>
              <a:t>0</a:t>
            </a:r>
            <a:r>
              <a:rPr lang="cs-CZ" sz="3200" b="1" dirty="0" smtClean="0">
                <a:solidFill>
                  <a:srgbClr val="0070C0"/>
                </a:solidFill>
              </a:rPr>
              <a:t> = 5</a:t>
            </a: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°C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Q = ? </a:t>
            </a:r>
            <a:r>
              <a:rPr lang="en-US" sz="3200" b="1" dirty="0" smtClean="0">
                <a:solidFill>
                  <a:srgbClr val="0070C0"/>
                </a:solidFill>
                <a:latin typeface="Arial"/>
                <a:cs typeface="Arial"/>
              </a:rPr>
              <a:t>[ </a:t>
            </a: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kJ</a:t>
            </a:r>
            <a:r>
              <a:rPr lang="en-US" sz="3200" b="1" dirty="0" smtClean="0">
                <a:solidFill>
                  <a:srgbClr val="0070C0"/>
                </a:solidFill>
                <a:latin typeface="Arial"/>
                <a:cs typeface="Arial"/>
              </a:rPr>
              <a:t>]</a:t>
            </a:r>
            <a:endParaRPr lang="cs-CZ" sz="3200" b="1" dirty="0" smtClean="0">
              <a:solidFill>
                <a:srgbClr val="0070C0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c = 4,18 kJ/kg *</a:t>
            </a:r>
            <a:r>
              <a:rPr lang="cs-CZ" sz="3200" b="1" dirty="0" smtClean="0">
                <a:solidFill>
                  <a:srgbClr val="0070C0"/>
                </a:solidFill>
                <a:latin typeface="Arial"/>
                <a:cs typeface="Arial"/>
              </a:rPr>
              <a:t>°C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429124" y="1928802"/>
            <a:ext cx="4041775" cy="38576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Q = mc(t – t</a:t>
            </a:r>
            <a:r>
              <a:rPr lang="cs-CZ" sz="3200" b="1" baseline="-25000" dirty="0" smtClean="0">
                <a:solidFill>
                  <a:srgbClr val="002060"/>
                </a:solidFill>
              </a:rPr>
              <a:t>0</a:t>
            </a:r>
            <a:r>
              <a:rPr lang="cs-CZ" sz="3200" b="1" dirty="0" smtClean="0">
                <a:solidFill>
                  <a:srgbClr val="002060"/>
                </a:solidFill>
              </a:rPr>
              <a:t>)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Q = 3</a:t>
            </a:r>
            <a:r>
              <a:rPr lang="cs-CZ" sz="3200" b="1" dirty="0" smtClean="0">
                <a:solidFill>
                  <a:srgbClr val="002060"/>
                </a:solidFill>
                <a:latin typeface="Arial"/>
                <a:cs typeface="Arial"/>
              </a:rPr>
              <a:t>∙</a:t>
            </a:r>
            <a:r>
              <a:rPr lang="cs-CZ" sz="3200" b="1" dirty="0" smtClean="0">
                <a:solidFill>
                  <a:srgbClr val="002060"/>
                </a:solidFill>
              </a:rPr>
              <a:t>4,18</a:t>
            </a:r>
            <a:r>
              <a:rPr lang="cs-CZ" sz="3200" b="1" dirty="0" smtClean="0">
                <a:solidFill>
                  <a:srgbClr val="002060"/>
                </a:solidFill>
                <a:latin typeface="Arial"/>
                <a:cs typeface="Arial"/>
              </a:rPr>
              <a:t>∙</a:t>
            </a:r>
            <a:r>
              <a:rPr lang="cs-CZ" sz="3200" b="1" dirty="0" smtClean="0">
                <a:solidFill>
                  <a:srgbClr val="002060"/>
                </a:solidFill>
              </a:rPr>
              <a:t>5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Q = 63 kJ</a:t>
            </a:r>
          </a:p>
          <a:p>
            <a:pPr>
              <a:buNone/>
            </a:pPr>
            <a:endParaRPr lang="cs-CZ" sz="3200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Voda přijme teplo přibližně 63 kJ.</a:t>
            </a:r>
          </a:p>
          <a:p>
            <a:pPr>
              <a:buNone/>
            </a:pPr>
            <a:endParaRPr lang="cs-CZ" sz="3200" b="1" dirty="0">
              <a:solidFill>
                <a:srgbClr val="002060"/>
              </a:solidFill>
            </a:endParaRPr>
          </a:p>
        </p:txBody>
      </p:sp>
      <p:pic>
        <p:nvPicPr>
          <p:cNvPr id="5122" name="Picture 2" descr="C:\Documents and Settings\radek\Local Settings\Temporary Internet Files\Content.IE5\NUPGSY15\MP90040001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4429132"/>
            <a:ext cx="3108767" cy="20717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allAtOnce"/>
      <p:bldP spid="8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79862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/>
              </a:rPr>
              <a:t>Příklad: Voda přitékající do radiátoru ústředního topení má teplotu 90 </a:t>
            </a:r>
            <a:r>
              <a:rPr lang="cs-CZ" sz="3200" dirty="0" smtClean="0">
                <a:solidFill>
                  <a:srgbClr val="7030A0"/>
                </a:solidFill>
                <a:effectLst/>
                <a:latin typeface="Arial"/>
                <a:cs typeface="Arial"/>
              </a:rPr>
              <a:t>°C. Kolik tepla odevzdá na vyhřátí pokoje 10 kg vody, když se přitom ochladí na 60 °C?</a:t>
            </a:r>
            <a:endParaRPr lang="cs-CZ" sz="3200" dirty="0">
              <a:solidFill>
                <a:srgbClr val="7030A0"/>
              </a:solidFill>
              <a:effectLst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214554"/>
            <a:ext cx="5257808" cy="41434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a) Voda odevzdá </a:t>
            </a:r>
            <a:r>
              <a:rPr lang="cs-CZ" sz="3200" b="1" u="sng" dirty="0" smtClean="0">
                <a:solidFill>
                  <a:schemeClr val="accent2">
                    <a:lumMod val="50000"/>
                  </a:schemeClr>
                </a:solidFill>
              </a:rPr>
              <a:t>300 kJ tepla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b) Voda odevzdá </a:t>
            </a:r>
            <a:r>
              <a:rPr lang="cs-CZ" sz="3200" b="1" u="sng" dirty="0" smtClean="0">
                <a:solidFill>
                  <a:schemeClr val="accent2">
                    <a:lumMod val="50000"/>
                  </a:schemeClr>
                </a:solidFill>
              </a:rPr>
              <a:t>900 kJ tepla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c) Voda odevzdá </a:t>
            </a:r>
            <a:r>
              <a:rPr lang="cs-CZ" sz="3200" b="1" u="sng" dirty="0" smtClean="0">
                <a:solidFill>
                  <a:schemeClr val="accent2">
                    <a:lumMod val="50000"/>
                  </a:schemeClr>
                </a:solidFill>
              </a:rPr>
              <a:t>1254 kJ tepla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Documents and Settings\radek\Local Settings\Temporary Internet Files\Content.IE5\FT0M62PU\MC9003523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2285992"/>
            <a:ext cx="2006900" cy="19425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5400684" cy="4876629"/>
          </a:xfrm>
        </p:spPr>
        <p:txBody>
          <a:bodyPr>
            <a:normAutofit fontScale="92500" lnSpcReduction="10000"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Měrná tepelná kapacita ledu je stejná jako vody.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B0F0"/>
                </a:solidFill>
              </a:rPr>
              <a:t>Měrná tepelná kapacita ledu je poloviční než vody.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002060"/>
                </a:solidFill>
              </a:rPr>
              <a:t>Měrná tepelná kapacita ledu je dvojnásobná než vody.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Vyhledej v Tabulkách měrnou tepelnou kapacitu ledu a vyber správnou odpověď:</a:t>
            </a:r>
            <a:endParaRPr lang="cs-CZ" sz="3200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  <p:pic>
        <p:nvPicPr>
          <p:cNvPr id="2050" name="Picture 2" descr="C:\Documents and Settings\radek\Local Settings\Temporary Internet Files\Content.IE5\88PIHV8M\MP90038731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1928802"/>
            <a:ext cx="3300410" cy="32861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71744"/>
            <a:ext cx="8329642" cy="343554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FF33CC"/>
                </a:solidFill>
              </a:rPr>
              <a:t>a) pouze na tom, z jaké látky se těleso skládá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33CC"/>
                </a:solidFill>
              </a:rPr>
              <a:t>b) na hmotnosti, na složení látky, na změně teploty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33CC"/>
                </a:solidFill>
              </a:rPr>
              <a:t>c) pouze na změně teploty</a:t>
            </a:r>
            <a:endParaRPr lang="cs-CZ" sz="3600" b="1" dirty="0">
              <a:solidFill>
                <a:srgbClr val="FF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  <a:effectLst/>
              </a:rPr>
              <a:t>Na čem závisí, kolik tepla při tepelné výměně přijme nebo odevzdá těleso?</a:t>
            </a:r>
            <a:br>
              <a:rPr lang="cs-CZ" sz="3200" dirty="0" smtClean="0">
                <a:solidFill>
                  <a:srgbClr val="00B050"/>
                </a:solidFill>
                <a:effectLst/>
              </a:rPr>
            </a:br>
            <a:r>
              <a:rPr lang="cs-CZ" sz="3200" u="sng" dirty="0" smtClean="0">
                <a:solidFill>
                  <a:srgbClr val="0070C0"/>
                </a:solidFill>
                <a:effectLst/>
              </a:rPr>
              <a:t>Vyber správnou odpověď:</a:t>
            </a:r>
            <a:endParaRPr lang="cs-CZ" sz="3200" u="sng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galerie </a:t>
            </a:r>
            <a:r>
              <a:rPr lang="cs-CZ" sz="1600" b="1" dirty="0" smtClean="0">
                <a:solidFill>
                  <a:srgbClr val="0070C0"/>
                </a:solidFill>
              </a:rPr>
              <a:t>office </a:t>
            </a:r>
            <a:r>
              <a:rPr lang="cs-CZ" sz="1600" b="1" dirty="0" smtClean="0">
                <a:solidFill>
                  <a:srgbClr val="00CC00"/>
                </a:solidFill>
              </a:rPr>
              <a:t>www.office.</a:t>
            </a:r>
            <a:r>
              <a:rPr lang="cs-CZ" sz="1600" b="1" smtClean="0">
                <a:solidFill>
                  <a:srgbClr val="00CC00"/>
                </a:solidFill>
              </a:rPr>
              <a:t>microsoft.com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3"/>
              </a:rPr>
              <a:t>http://nd01.jxs.cz/000/436/96e4319a99_34526138_o2.jpg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 </a:t>
            </a:r>
            <a:r>
              <a:rPr lang="cs-CZ" sz="1600" b="1" dirty="0" smtClean="0">
                <a:solidFill>
                  <a:srgbClr val="0070C0"/>
                </a:solidFill>
              </a:rPr>
              <a:t>cit. 2011-11-09</a:t>
            </a:r>
            <a:r>
              <a:rPr lang="en-US" sz="1600" b="1" dirty="0" smtClean="0">
                <a:solidFill>
                  <a:srgbClr val="0070C0"/>
                </a:solidFill>
              </a:rPr>
              <a:t>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 lnSpcReduction="10000"/>
          </a:bodyPr>
          <a:lstStyle/>
          <a:p>
            <a:pPr marL="624078" lvl="0" indent="-51435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Prezentace slouží k naučení nového učiva.</a:t>
            </a:r>
          </a:p>
          <a:p>
            <a:pPr marL="624078" lvl="0" indent="-51435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Vysvětlení třetí závislosti tepla. </a:t>
            </a:r>
          </a:p>
          <a:p>
            <a:pPr marL="624078" lvl="0" indent="-51435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K přímé úměrnosti tepla na hmotnosti tělesa a na změně teploty přibývá závislost na tom, z čeho je látka složena. </a:t>
            </a:r>
          </a:p>
          <a:p>
            <a:pPr marL="624078" lvl="0" indent="-51435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Zavedení pojmu měrné tepelné kapacity, vyhledávání v tabulkách. </a:t>
            </a:r>
          </a:p>
          <a:p>
            <a:pPr marL="624078" lvl="0" indent="-51435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Grafické vyjádření závislosti teploty vody a glycerolu na přijatém teple. </a:t>
            </a:r>
          </a:p>
          <a:p>
            <a:pPr marL="624078" lvl="0" indent="-51435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Vyjádření vzorce pro výpočet tepla. </a:t>
            </a:r>
          </a:p>
          <a:p>
            <a:pPr marL="624078" lvl="0" indent="-51435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Výpočty tepla tělesem přijatého nebo odevzdaného.</a:t>
            </a:r>
          </a:p>
          <a:p>
            <a:pPr marL="624078" lvl="0" indent="-51435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Žák řeší slovní úlohy a počítá příklady na výpočet tepla tělesem přijatého </a:t>
            </a:r>
            <a:r>
              <a:rPr lang="cs-CZ" sz="2400" b="1" smtClean="0">
                <a:solidFill>
                  <a:srgbClr val="00B0F0"/>
                </a:solidFill>
              </a:rPr>
              <a:t>nebo odevzdaného.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pPr>
              <a:buNone/>
            </a:pP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162</TotalTime>
  <Words>716</Words>
  <Application>Microsoft Office PowerPoint</Application>
  <PresentationFormat>Předvádění na obrazovce (4:3)</PresentationFormat>
  <Paragraphs>101</Paragraphs>
  <Slides>14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Přijaté teplo závisí na tom, z jaké látky těleso je:</vt:lpstr>
      <vt:lpstr>Grafy závislosti teploty t [°C] vody a glycerolu na přijatém teple:</vt:lpstr>
      <vt:lpstr>Závěry pokusu:</vt:lpstr>
      <vt:lpstr>Měrná tepelná kapacita:</vt:lpstr>
      <vt:lpstr>Fyzikální vztahy pro výpočet tepla a měrné tepelné kapacity:</vt:lpstr>
      <vt:lpstr>Snímek 7</vt:lpstr>
      <vt:lpstr>Praktické využití:</vt:lpstr>
      <vt:lpstr>Příklad: Jaké teplo přijme voda o hmotnosti 3 kg, když se zahřeje o 5°C?</vt:lpstr>
      <vt:lpstr>Příklad: Voda přitékající do radiátoru ústředního topení má teplotu 90 °C. Kolik tepla odevzdá na vyhřátí pokoje 10 kg vody, když se přitom ochladí na 60 °C?</vt:lpstr>
      <vt:lpstr>Vyhledej v Tabulkách měrnou tepelnou kapacitu ledu a vyber správnou odpověď:</vt:lpstr>
      <vt:lpstr>Na čem závisí, kolik tepla při tepelné výměně přijme nebo odevzdá těleso? Vyber správnou odpověď: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37</cp:revision>
  <dcterms:created xsi:type="dcterms:W3CDTF">2011-11-07T18:52:57Z</dcterms:created>
  <dcterms:modified xsi:type="dcterms:W3CDTF">2013-06-07T18:09:52Z</dcterms:modified>
</cp:coreProperties>
</file>