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7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58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497501-8DEF-481C-BBC8-C70C72932061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B90B90-5419-4A7A-9281-6B08D9E7D7C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90B90-5419-4A7A-9281-6B08D9E7D7C1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90B90-5419-4A7A-9281-6B08D9E7D7C1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90B90-5419-4A7A-9281-6B08D9E7D7C1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90B90-5419-4A7A-9281-6B08D9E7D7C1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90B90-5419-4A7A-9281-6B08D9E7D7C1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90B90-5419-4A7A-9281-6B08D9E7D7C1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90B90-5419-4A7A-9281-6B08D9E7D7C1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90B90-5419-4A7A-9281-6B08D9E7D7C1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90B90-5419-4A7A-9281-6B08D9E7D7C1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90B90-5419-4A7A-9281-6B08D9E7D7C1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90B90-5419-4A7A-9281-6B08D9E7D7C1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90B90-5419-4A7A-9281-6B08D9E7D7C1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90B90-5419-4A7A-9281-6B08D9E7D7C1}" type="slidenum">
              <a:rPr lang="cs-CZ" smtClean="0"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557FBDB-D2F2-47B2-A6BC-C76A18B0C0FD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E8E74DB-850B-4871-9FE1-8C9CF06D5A6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557FBDB-D2F2-47B2-A6BC-C76A18B0C0FD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8E74DB-850B-4871-9FE1-8C9CF06D5A6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557FBDB-D2F2-47B2-A6BC-C76A18B0C0FD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8E74DB-850B-4871-9FE1-8C9CF06D5A6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557FBDB-D2F2-47B2-A6BC-C76A18B0C0FD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8E74DB-850B-4871-9FE1-8C9CF06D5A6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557FBDB-D2F2-47B2-A6BC-C76A18B0C0FD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8E74DB-850B-4871-9FE1-8C9CF06D5A6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557FBDB-D2F2-47B2-A6BC-C76A18B0C0FD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8E74DB-850B-4871-9FE1-8C9CF06D5A6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557FBDB-D2F2-47B2-A6BC-C76A18B0C0FD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8E74DB-850B-4871-9FE1-8C9CF06D5A6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8557FBDB-D2F2-47B2-A6BC-C76A18B0C0FD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8E74DB-850B-4871-9FE1-8C9CF06D5A6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557FBDB-D2F2-47B2-A6BC-C76A18B0C0FD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E8E74DB-850B-4871-9FE1-8C9CF06D5A6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557FBDB-D2F2-47B2-A6BC-C76A18B0C0FD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8E74DB-850B-4871-9FE1-8C9CF06D5A6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557FBDB-D2F2-47B2-A6BC-C76A18B0C0FD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8E74DB-850B-4871-9FE1-8C9CF06D5A6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8557FBDB-D2F2-47B2-A6BC-C76A18B0C0FD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1E8E74DB-850B-4871-9FE1-8C9CF06D5A6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gif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 txBox="1">
            <a:spLocks/>
          </p:cNvSpPr>
          <p:nvPr/>
        </p:nvSpPr>
        <p:spPr>
          <a:xfrm>
            <a:off x="978276" y="5373216"/>
            <a:ext cx="6624736" cy="960422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8. ročníku</a:t>
            </a:r>
            <a:r>
              <a:rPr lang="cs-CZ" sz="1600" b="1" dirty="0" smtClean="0">
                <a:solidFill>
                  <a:srgbClr val="00B0F0"/>
                </a:solidFill>
              </a:rPr>
              <a:t>. Slouží k naučení nového učiva. 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Title 2"/>
          <p:cNvSpPr txBox="1">
            <a:spLocks/>
          </p:cNvSpPr>
          <p:nvPr/>
        </p:nvSpPr>
        <p:spPr>
          <a:xfrm>
            <a:off x="611560" y="4509120"/>
            <a:ext cx="7577814" cy="428628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Tepelné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záření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TextovéPole 5"/>
          <p:cNvSpPr txBox="1"/>
          <p:nvPr/>
        </p:nvSpPr>
        <p:spPr>
          <a:xfrm>
            <a:off x="2627784" y="1844824"/>
            <a:ext cx="607042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12/2011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 FY.8.A.14_tepelne_zareni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5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0786" y="524361"/>
            <a:ext cx="1811936" cy="1728192"/>
          </a:xfrm>
          <a:prstGeom prst="rect">
            <a:avLst/>
          </a:prstGeom>
          <a:noFill/>
        </p:spPr>
      </p:pic>
      <p:pic>
        <p:nvPicPr>
          <p:cNvPr id="6" name="Obrázek 5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76470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71546"/>
            <a:ext cx="5472122" cy="4935745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  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rozžhavené těleso (např. rozžhavené vlákno žárovky, Slunce) vysílá do okolí světlo, které vnímáme zrakem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 rozžhavené těleso vysílá do okolí tepelné záření, které vnímáme tepelnými čidly v pokožce našeho těla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 některými tělesy tepelné záření prostupuje a některými je pohlcováno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7030A0"/>
                </a:solidFill>
                <a:effectLst/>
              </a:rPr>
              <a:t>Tepelné záření</a:t>
            </a:r>
            <a:endParaRPr lang="cs-CZ" sz="3600" dirty="0">
              <a:solidFill>
                <a:srgbClr val="7030A0"/>
              </a:solidFill>
              <a:effectLst/>
            </a:endParaRPr>
          </a:p>
        </p:txBody>
      </p:sp>
      <p:pic>
        <p:nvPicPr>
          <p:cNvPr id="1028" name="Picture 4" descr="C:\Documents and Settings\radek\Local Settings\Temporary Internet Files\Content.IE5\496NW9QJ\MC90023206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00826" y="2714620"/>
            <a:ext cx="1865014" cy="1674891"/>
          </a:xfrm>
          <a:prstGeom prst="rect">
            <a:avLst/>
          </a:prstGeom>
          <a:noFill/>
        </p:spPr>
      </p:pic>
      <p:pic>
        <p:nvPicPr>
          <p:cNvPr id="1029" name="Picture 5" descr="C:\Documents and Settings\radek\Local Settings\Temporary Internet Files\Content.IE5\KTIJ0HEZ\MC90044151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00826" y="642918"/>
            <a:ext cx="1911350" cy="1720850"/>
          </a:xfrm>
          <a:prstGeom prst="rect">
            <a:avLst/>
          </a:prstGeom>
          <a:noFill/>
        </p:spPr>
      </p:pic>
      <p:pic>
        <p:nvPicPr>
          <p:cNvPr id="1034" name="Picture 10" descr="C:\Documents and Settings\radek\Local Settings\Temporary Internet Files\Content.IE5\KTIJ0HEZ\MM900336888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57884" y="4572008"/>
            <a:ext cx="2546369" cy="20833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4935745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50"/>
                </a:solidFill>
              </a:rPr>
              <a:t>  pohlcuje-li těleso tepelné záření, zahřívá se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50"/>
                </a:solidFill>
              </a:rPr>
              <a:t>  takovým tělesem je např. naše ruka v blízkosti svítící žárovky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50"/>
                </a:solidFill>
              </a:rPr>
              <a:t>  těleso, které vysílá tepelné záření (např. svítící žárovka, Slunce) je zdrojem energie záření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50"/>
                </a:solidFill>
              </a:rPr>
              <a:t>  energie záření se přenáší z jednoho tělesa na druhé, přitom nejsou v přímém dotyku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50"/>
                </a:solidFill>
              </a:rPr>
              <a:t>  rychlost tepelného záření ve vakuu je stejná jako rychlost světla (asi 300 000 000 m/s = 300 000 km/s)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F0"/>
                </a:solidFill>
                <a:effectLst/>
              </a:rPr>
              <a:t>Tepelné záření</a:t>
            </a:r>
            <a:endParaRPr lang="cs-CZ" sz="3600" dirty="0">
              <a:solidFill>
                <a:srgbClr val="00B0F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6400816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rgbClr val="00B0F0"/>
                </a:solidFill>
              </a:rPr>
              <a:t>1. pokus: 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B0F0"/>
                </a:solidFill>
              </a:rPr>
              <a:t>K svítící žárovce (s příkonem např. 60 W) přiblížíme dlaň.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B0F0"/>
                </a:solidFill>
              </a:rPr>
              <a:t>Pociťujeme, že se dlaň zahřívá tím více, čím  je blíže k žárovce.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B0F0"/>
                </a:solidFill>
              </a:rPr>
              <a:t>Opakujeme pokus se žárovkou o větším příkonu (např. 100 W), vlákno má nyní vyšší teplotu.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B0F0"/>
                </a:solidFill>
              </a:rPr>
              <a:t>Při stejných vzdálenostech jako v předešlém uspořádání pociťujeme, že se dlaň zahřívá více.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002060"/>
                </a:solidFill>
                <a:effectLst/>
              </a:rPr>
              <a:t>Na čem závisí zahřátí tělesa při pohlcení tepelného záření?</a:t>
            </a:r>
            <a:endParaRPr lang="cs-CZ" sz="3600" dirty="0">
              <a:solidFill>
                <a:srgbClr val="002060"/>
              </a:solidFill>
              <a:effectLst/>
            </a:endParaRPr>
          </a:p>
        </p:txBody>
      </p:sp>
      <p:pic>
        <p:nvPicPr>
          <p:cNvPr id="2054" name="Picture 6" descr="C:\Documents and Settings\radek\Local Settings\Temporary Internet Files\Content.IE5\WHQ7CXMN\MC900441733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768" y="4071942"/>
            <a:ext cx="1528754" cy="1528754"/>
          </a:xfrm>
          <a:prstGeom prst="rect">
            <a:avLst/>
          </a:prstGeom>
          <a:noFill/>
        </p:spPr>
      </p:pic>
      <p:pic>
        <p:nvPicPr>
          <p:cNvPr id="2055" name="Picture 7" descr="C:\Documents and Settings\radek\Local Settings\Temporary Internet Files\Content.IE5\496NW9QJ\MC90029434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00892" y="1785926"/>
            <a:ext cx="1528877" cy="18095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42844" y="1481328"/>
            <a:ext cx="5286412" cy="4948068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C00000"/>
                </a:solidFill>
              </a:rPr>
              <a:t>2. pokus:</a:t>
            </a:r>
          </a:p>
          <a:p>
            <a:pPr>
              <a:buNone/>
            </a:pPr>
            <a:r>
              <a:rPr lang="cs-CZ" sz="2600" b="1" dirty="0" smtClean="0">
                <a:solidFill>
                  <a:srgbClr val="C00000"/>
                </a:solidFill>
              </a:rPr>
              <a:t>Tři stejné laboratorní teploměry přikryjeme tenkými listy z různých materiálů.</a:t>
            </a:r>
          </a:p>
          <a:p>
            <a:pPr>
              <a:buNone/>
            </a:pPr>
            <a:r>
              <a:rPr lang="cs-CZ" sz="2600" b="1" dirty="0" smtClean="0">
                <a:solidFill>
                  <a:srgbClr val="C00000"/>
                </a:solidFill>
              </a:rPr>
              <a:t>První lesklou hliníkovou fólií, druhý listem z bílého papíru a třetí listem černého matného papíru.</a:t>
            </a:r>
          </a:p>
          <a:p>
            <a:pPr>
              <a:buNone/>
            </a:pPr>
            <a:r>
              <a:rPr lang="cs-CZ" sz="2600" b="1" dirty="0" smtClean="0">
                <a:solidFill>
                  <a:srgbClr val="C00000"/>
                </a:solidFill>
              </a:rPr>
              <a:t>Na všechny tři listy necháme dopadat současně stejným způsobem tepelné záření z elektrické lampy</a:t>
            </a:r>
          </a:p>
          <a:p>
            <a:pPr>
              <a:buNone/>
            </a:pPr>
            <a:r>
              <a:rPr lang="cs-CZ" sz="2600" b="1" dirty="0" smtClean="0">
                <a:solidFill>
                  <a:srgbClr val="C00000"/>
                </a:solidFill>
              </a:rPr>
              <a:t>Po krátké době zjistíme, že nejvyšší teplotu má teploměr přikrytý černým papírem, nejnižší teplotu má teploměr přikrytý hliníkovou fólií.</a:t>
            </a:r>
          </a:p>
          <a:p>
            <a:pPr>
              <a:buNone/>
            </a:pP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002060"/>
                </a:solidFill>
                <a:effectLst/>
              </a:rPr>
              <a:t>Na čem závisí zahřátí tělesa při pohlcení tepelného záření?</a:t>
            </a:r>
            <a:endParaRPr lang="cs-CZ" sz="3600" dirty="0">
              <a:effectLst/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5600" y="3789363"/>
            <a:ext cx="3529013" cy="273526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572132" y="3429000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alobal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72264" y="3214686"/>
            <a:ext cx="10715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2060"/>
                </a:solidFill>
              </a:rPr>
              <a:t>b</a:t>
            </a:r>
            <a:r>
              <a:rPr lang="cs-CZ" b="1" dirty="0" smtClean="0">
                <a:solidFill>
                  <a:srgbClr val="002060"/>
                </a:solidFill>
              </a:rPr>
              <a:t>ílý papír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643834" y="3000372"/>
            <a:ext cx="107157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2060"/>
                </a:solidFill>
              </a:rPr>
              <a:t>č</a:t>
            </a:r>
            <a:r>
              <a:rPr lang="cs-CZ" b="1" dirty="0" smtClean="0">
                <a:solidFill>
                  <a:srgbClr val="002060"/>
                </a:solidFill>
              </a:rPr>
              <a:t>erný matný papír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3074" name="Picture 2" descr="C:\Documents and Settings\radek\Local Settings\Temporary Internet Files\Content.IE5\KTIJ0HEZ\MC90023283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29322" y="1214422"/>
            <a:ext cx="1818238" cy="155870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2060"/>
                </a:solidFill>
              </a:rPr>
              <a:t>Zvýšení teploty při pohlcení tepelného záření závisí na: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2060"/>
                </a:solidFill>
              </a:rPr>
              <a:t> vzdálenosti zdroje záření od tělesa,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2060"/>
                </a:solidFill>
              </a:rPr>
              <a:t> na teplotě zdroje záření 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2060"/>
                </a:solidFill>
              </a:rPr>
              <a:t> na barvě tělesa 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2060"/>
                </a:solidFill>
              </a:rPr>
              <a:t> na úpravě povrchu tělesa</a:t>
            </a:r>
          </a:p>
          <a:p>
            <a:pPr>
              <a:buNone/>
            </a:pP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effectLst/>
              </a:rPr>
              <a:t>Závěr pokusů:</a:t>
            </a:r>
            <a:endParaRPr lang="cs-CZ" sz="3600" dirty="0">
              <a:solidFill>
                <a:srgbClr val="C0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7115196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</a:rPr>
              <a:t>Změnu teploty tělesa omezujeme tím, že těleso tepelně izolujeme.</a:t>
            </a:r>
          </a:p>
          <a:p>
            <a:pPr>
              <a:buNone/>
            </a:pPr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</a:rPr>
              <a:t>Např. v termosce se udrží vysoká teplota čaje nebo nízká teplota zmrzliny proto, vnitřní nádoba termosky má dvojité stěny z tenkého zrcadlového lesklého skla, v prostoru mezi stěnami je vakuum.</a:t>
            </a:r>
            <a:endParaRPr lang="cs-CZ" sz="32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  <a:effectLst/>
              </a:rPr>
              <a:t>Tepelná izolace</a:t>
            </a:r>
            <a:endParaRPr lang="cs-CZ" sz="3600" dirty="0">
              <a:solidFill>
                <a:schemeClr val="accent6">
                  <a:lumMod val="50000"/>
                </a:schemeClr>
              </a:solidFill>
              <a:effectLst/>
            </a:endParaRPr>
          </a:p>
        </p:txBody>
      </p:sp>
      <p:pic>
        <p:nvPicPr>
          <p:cNvPr id="4098" name="Picture 2" descr="C:\Documents and Settings\radek\Local Settings\Temporary Internet Files\Content.IE5\496NW9QJ\MC90035695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8148" y="2643182"/>
            <a:ext cx="893369" cy="18470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29600" cy="5500726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0070C0"/>
                </a:solidFill>
                <a:effectLst/>
              </a:rPr>
              <a:t>Otázky:</a:t>
            </a:r>
            <a:br>
              <a:rPr lang="cs-CZ" sz="3600" dirty="0" smtClean="0">
                <a:solidFill>
                  <a:srgbClr val="0070C0"/>
                </a:solidFill>
                <a:effectLst/>
              </a:rPr>
            </a:br>
            <a:r>
              <a:rPr lang="cs-CZ" sz="3600" dirty="0" smtClean="0">
                <a:solidFill>
                  <a:srgbClr val="0070C0"/>
                </a:solidFill>
                <a:effectLst/>
              </a:rPr>
              <a:t>1. Jak se přesvědčíš o tom, že svítící žárovka je zdrojem tepelného záření?</a:t>
            </a:r>
            <a:br>
              <a:rPr lang="cs-CZ" sz="3600" dirty="0" smtClean="0">
                <a:solidFill>
                  <a:srgbClr val="0070C0"/>
                </a:solidFill>
                <a:effectLst/>
              </a:rPr>
            </a:br>
            <a:r>
              <a:rPr lang="cs-CZ" sz="3600" dirty="0" smtClean="0">
                <a:solidFill>
                  <a:srgbClr val="0070C0"/>
                </a:solidFill>
                <a:effectLst/>
              </a:rPr>
              <a:t/>
            </a:r>
            <a:br>
              <a:rPr lang="cs-CZ" sz="3600" dirty="0" smtClean="0">
                <a:solidFill>
                  <a:srgbClr val="0070C0"/>
                </a:solidFill>
                <a:effectLst/>
              </a:rPr>
            </a:br>
            <a:r>
              <a:rPr lang="cs-CZ" sz="3600" dirty="0" smtClean="0">
                <a:solidFill>
                  <a:srgbClr val="0070C0"/>
                </a:solidFill>
                <a:effectLst/>
              </a:rPr>
              <a:t>2. Co označujeme slovem vakuum? Uveď příklady prostorů s vakuem.</a:t>
            </a:r>
            <a:br>
              <a:rPr lang="cs-CZ" sz="3600" dirty="0" smtClean="0">
                <a:solidFill>
                  <a:srgbClr val="0070C0"/>
                </a:solidFill>
                <a:effectLst/>
              </a:rPr>
            </a:br>
            <a:r>
              <a:rPr lang="cs-CZ" sz="3600" dirty="0" smtClean="0">
                <a:solidFill>
                  <a:srgbClr val="0070C0"/>
                </a:solidFill>
                <a:effectLst/>
              </a:rPr>
              <a:t/>
            </a:r>
            <a:br>
              <a:rPr lang="cs-CZ" sz="3600" dirty="0" smtClean="0">
                <a:solidFill>
                  <a:srgbClr val="0070C0"/>
                </a:solidFill>
                <a:effectLst/>
              </a:rPr>
            </a:br>
            <a:r>
              <a:rPr lang="cs-CZ" sz="3600" dirty="0" smtClean="0">
                <a:solidFill>
                  <a:srgbClr val="0070C0"/>
                </a:solidFill>
                <a:effectLst/>
              </a:rPr>
              <a:t>3. Jaká je rychlost tepelného záření ve vakuu?</a:t>
            </a:r>
            <a:br>
              <a:rPr lang="cs-CZ" sz="3600" dirty="0" smtClean="0">
                <a:solidFill>
                  <a:srgbClr val="0070C0"/>
                </a:solidFill>
                <a:effectLst/>
              </a:rPr>
            </a:br>
            <a:endParaRPr lang="cs-CZ" sz="3600" dirty="0">
              <a:solidFill>
                <a:srgbClr val="0070C0"/>
              </a:solidFill>
              <a:effectLst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786058"/>
            <a:ext cx="8229600" cy="3221233"/>
          </a:xfrm>
        </p:spPr>
        <p:txBody>
          <a:bodyPr>
            <a:normAutofit lnSpcReduction="10000"/>
          </a:bodyPr>
          <a:lstStyle/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C00000"/>
                </a:solidFill>
              </a:rPr>
              <a:t>Na gravitačním poli Země.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C00000"/>
                </a:solidFill>
              </a:rPr>
              <a:t>Na vzdálenosti zdroje záření od tělesa.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C00000"/>
                </a:solidFill>
              </a:rPr>
              <a:t>Na teplotě zdroje záření.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C00000"/>
                </a:solidFill>
              </a:rPr>
              <a:t>Na barvě a úpravě povrchu.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C00000"/>
                </a:solidFill>
              </a:rPr>
              <a:t>Na hmotnosti tepelného zdroje.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C00000"/>
                </a:solidFill>
              </a:rPr>
              <a:t>Na přímém dotyku tělesa s tepelným zdrojem.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710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B050"/>
                </a:solidFill>
                <a:effectLst/>
              </a:rPr>
              <a:t>Vyber správné odpovědi:</a:t>
            </a:r>
            <a:br>
              <a:rPr lang="cs-CZ" sz="3200" dirty="0" smtClean="0">
                <a:solidFill>
                  <a:srgbClr val="00B050"/>
                </a:solidFill>
                <a:effectLst/>
              </a:rPr>
            </a:br>
            <a:r>
              <a:rPr lang="cs-CZ" sz="3200" dirty="0" smtClean="0">
                <a:solidFill>
                  <a:srgbClr val="00B050"/>
                </a:solidFill>
                <a:effectLst/>
              </a:rPr>
              <a:t>4. Na čem závisí změna teploty tělesa při pohlcení tepelného záření?</a:t>
            </a:r>
            <a:endParaRPr lang="cs-CZ" sz="3200" dirty="0">
              <a:solidFill>
                <a:srgbClr val="00B05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24" dur="indefinite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28" dur="indefinite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32" dur="indefinite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54494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>
                <a:solidFill>
                  <a:srgbClr val="0070C0"/>
                </a:solidFill>
                <a:effectLst/>
              </a:rPr>
              <a:t>5. Umísti ruku jednou ve vzdálenosti 10 cm, podruhé ve vzdálenosti 50 cm od téže svítící žárovky. V čem se liší tepelný pocit v prvním a ve druhém případě? Vyslov závěr. </a:t>
            </a:r>
            <a:endParaRPr lang="cs-CZ" sz="3600" dirty="0">
              <a:solidFill>
                <a:srgbClr val="0070C0"/>
              </a:solidFill>
              <a:effectLst/>
            </a:endParaRPr>
          </a:p>
        </p:txBody>
      </p:sp>
      <p:pic>
        <p:nvPicPr>
          <p:cNvPr id="5122" name="Picture 2" descr="C:\Documents and Settings\radek\Local Settings\Temporary Internet Files\Content.IE5\496NW9QJ\MC9004418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2066" y="4214818"/>
            <a:ext cx="1639261" cy="228601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297370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>
                <a:solidFill>
                  <a:srgbClr val="00B050"/>
                </a:solidFill>
                <a:effectLst/>
              </a:rPr>
              <a:t>6. Umísti ruku ve stejné vzdálenosti od dvou svítících žárovek, z nichž jedna má příkon 40 W a druhá 100 W. V čem se liší tepelný pocit v prvním a ve druhém případě? Vyslov závěr.</a:t>
            </a:r>
            <a:endParaRPr lang="cs-CZ" sz="3600" dirty="0">
              <a:solidFill>
                <a:srgbClr val="00B050"/>
              </a:solidFill>
              <a:effectLst/>
            </a:endParaRPr>
          </a:p>
        </p:txBody>
      </p:sp>
      <p:pic>
        <p:nvPicPr>
          <p:cNvPr id="6146" name="Picture 2" descr="C:\Documents and Settings\radek\Local Settings\Temporary Internet Files\Content.IE5\KTIJ0HEZ\MP900437264[2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6248" y="4143380"/>
            <a:ext cx="3214710" cy="220743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868742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C00000"/>
                </a:solidFill>
                <a:effectLst/>
              </a:rPr>
              <a:t>7. Nákladní automobily nebo železniční vagony s vnitřním chlazením určené k dopravě čerstvých potravin a léků mají bílý nátěr na vnějších stěnách. Proč je výhodná tato úprava?</a:t>
            </a:r>
            <a:endParaRPr lang="cs-CZ" sz="3200" dirty="0">
              <a:solidFill>
                <a:srgbClr val="C00000"/>
              </a:solidFill>
              <a:effectLst/>
            </a:endParaRPr>
          </a:p>
        </p:txBody>
      </p:sp>
      <p:pic>
        <p:nvPicPr>
          <p:cNvPr id="7170" name="Picture 2" descr="C:\Documents and Settings\radek\Local Settings\Temporary Internet Files\Content.IE5\KTIJ0HEZ\MC90044174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43570" y="3714752"/>
            <a:ext cx="2571768" cy="257176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400" b="1" dirty="0" smtClean="0">
                <a:solidFill>
                  <a:srgbClr val="0070C0"/>
                </a:solidFill>
              </a:rPr>
              <a:t>galerie </a:t>
            </a:r>
            <a:r>
              <a:rPr lang="cs-CZ" sz="1400" b="1" dirty="0" smtClean="0">
                <a:solidFill>
                  <a:srgbClr val="0070C0"/>
                </a:solidFill>
              </a:rPr>
              <a:t>office </a:t>
            </a:r>
            <a:r>
              <a:rPr lang="cs-CZ" sz="1400" b="1" dirty="0" smtClean="0">
                <a:solidFill>
                  <a:srgbClr val="00CC00"/>
                </a:solidFill>
              </a:rPr>
              <a:t>www.office.</a:t>
            </a:r>
            <a:r>
              <a:rPr lang="cs-CZ" sz="1400" b="1" smtClean="0">
                <a:solidFill>
                  <a:srgbClr val="00CC00"/>
                </a:solidFill>
              </a:rPr>
              <a:t>microsoft.com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400" b="1" dirty="0" smtClean="0">
                <a:solidFill>
                  <a:srgbClr val="0070C0"/>
                </a:solidFill>
              </a:rPr>
              <a:t>doc. RNDr. Růžena  Kolářová, CSc., PaedDr. Jiří Bohuněk, Fyzika pro 8. ročník základní školy, nakladatelství Prometheus, 2004, ISBN 80-7196-149-3.</a:t>
            </a:r>
          </a:p>
          <a:p>
            <a:endParaRPr lang="cs-CZ" sz="1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effectLst/>
              </a:rPr>
              <a:t>Použité zdroje:</a:t>
            </a:r>
            <a:endParaRPr lang="cs-CZ" sz="3600" dirty="0">
              <a:solidFill>
                <a:srgbClr val="00B050"/>
              </a:solidFill>
              <a:effectLst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66928" indent="-457200">
              <a:buAutoNum type="arabicPeriod"/>
            </a:pPr>
            <a:r>
              <a:rPr lang="cs-CZ" sz="2000" b="1" dirty="0" smtClean="0">
                <a:solidFill>
                  <a:srgbClr val="00B0F0"/>
                </a:solidFill>
              </a:rPr>
              <a:t>Zopakování vlastností světla. Ze sedmého ročníku žáci vyjmenují vlastnosti světla, rychlost šíření světla ve vakuu, vyjmenují světelné zdroje.</a:t>
            </a:r>
          </a:p>
          <a:p>
            <a:pPr marL="566928" indent="-457200">
              <a:buAutoNum type="arabicPeriod"/>
            </a:pPr>
            <a:r>
              <a:rPr lang="cs-CZ" sz="2000" b="1" dirty="0" smtClean="0">
                <a:solidFill>
                  <a:srgbClr val="00B0F0"/>
                </a:solidFill>
              </a:rPr>
              <a:t>Popis tepelného záření, které vnímáme nejenom zrakem, ale i tepelnými čidly v pokožce našeho těla.</a:t>
            </a:r>
          </a:p>
          <a:p>
            <a:pPr marL="566928" indent="-457200">
              <a:buAutoNum type="arabicPeriod"/>
            </a:pPr>
            <a:r>
              <a:rPr lang="cs-CZ" sz="2000" b="1" dirty="0" smtClean="0">
                <a:solidFill>
                  <a:srgbClr val="00B0F0"/>
                </a:solidFill>
              </a:rPr>
              <a:t>Žáci si zapíšou rychlost šíření tepelného záření ve vakuu.</a:t>
            </a:r>
          </a:p>
          <a:p>
            <a:pPr marL="566928" indent="-457200">
              <a:buAutoNum type="arabicPeriod"/>
            </a:pPr>
            <a:r>
              <a:rPr lang="cs-CZ" sz="2000" b="1" dirty="0" smtClean="0">
                <a:solidFill>
                  <a:srgbClr val="00B0F0"/>
                </a:solidFill>
              </a:rPr>
              <a:t>Žáci vyzkouší dva pokusy zaměřené na vlastnosti tepelného záření a zapíšou si všechny závěry.</a:t>
            </a:r>
          </a:p>
          <a:p>
            <a:pPr marL="566928" indent="-457200">
              <a:buAutoNum type="arabicPeriod"/>
            </a:pPr>
            <a:r>
              <a:rPr lang="cs-CZ" sz="2000" b="1" dirty="0" smtClean="0">
                <a:solidFill>
                  <a:srgbClr val="00B0F0"/>
                </a:solidFill>
              </a:rPr>
              <a:t>Žák dokáže zodpovědět na otázku na čem závisí zahřátí tělesa při pohlcení tepelného záření. </a:t>
            </a:r>
          </a:p>
          <a:p>
            <a:pPr marL="566928" indent="-457200">
              <a:buAutoNum type="arabicPeriod"/>
            </a:pPr>
            <a:r>
              <a:rPr lang="cs-CZ" sz="2000" b="1" dirty="0" smtClean="0">
                <a:solidFill>
                  <a:srgbClr val="00B0F0"/>
                </a:solidFill>
              </a:rPr>
              <a:t>Vysvětlení výhod tepelné izolace.</a:t>
            </a:r>
          </a:p>
          <a:p>
            <a:pPr marL="566928" indent="-457200">
              <a:buAutoNum type="arabicPeriod"/>
            </a:pPr>
            <a:r>
              <a:rPr lang="cs-CZ" sz="2000" b="1" dirty="0" smtClean="0">
                <a:solidFill>
                  <a:srgbClr val="00B0F0"/>
                </a:solidFill>
              </a:rPr>
              <a:t>Žáci odpovídají na připravené otázky.</a:t>
            </a:r>
            <a:endParaRPr lang="cs-CZ" sz="2000" b="1" dirty="0">
              <a:solidFill>
                <a:srgbClr val="00B0F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70C0"/>
                </a:solidFill>
                <a:effectLst/>
              </a:rPr>
              <a:t>Metodika prezentace:</a:t>
            </a:r>
            <a:endParaRPr lang="cs-CZ" sz="3600" dirty="0">
              <a:solidFill>
                <a:srgbClr val="0070C0"/>
              </a:solidFill>
              <a:effectLst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97</TotalTime>
  <Words>687</Words>
  <Application>Microsoft Office PowerPoint</Application>
  <PresentationFormat>Předvádění na obrazovce (4:3)</PresentationFormat>
  <Paragraphs>75</Paragraphs>
  <Slides>14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Shluk</vt:lpstr>
      <vt:lpstr>Snímek 1</vt:lpstr>
      <vt:lpstr>Tepelné záření</vt:lpstr>
      <vt:lpstr>Tepelné záření</vt:lpstr>
      <vt:lpstr>Na čem závisí zahřátí tělesa při pohlcení tepelného záření?</vt:lpstr>
      <vt:lpstr>Na čem závisí zahřátí tělesa při pohlcení tepelného záření?</vt:lpstr>
      <vt:lpstr>Závěr pokusů:</vt:lpstr>
      <vt:lpstr>Tepelná izolace</vt:lpstr>
      <vt:lpstr>Otázky: 1. Jak se přesvědčíš o tom, že svítící žárovka je zdrojem tepelného záření?  2. Co označujeme slovem vakuum? Uveď příklady prostorů s vakuem.  3. Jaká je rychlost tepelného záření ve vakuu? </vt:lpstr>
      <vt:lpstr>Vyber správné odpovědi: 4. Na čem závisí změna teploty tělesa při pohlcení tepelného záření?</vt:lpstr>
      <vt:lpstr>5. Umísti ruku jednou ve vzdálenosti 10 cm, podruhé ve vzdálenosti 50 cm od téže svítící žárovky. V čem se liší tepelný pocit v prvním a ve druhém případě? Vyslov závěr. </vt:lpstr>
      <vt:lpstr>6. Umísti ruku ve stejné vzdálenosti od dvou svítících žárovek, z nichž jedna má příkon 40 W a druhá 100 W. V čem se liší tepelný pocit v prvním a ve druhém případě? Vyslov závěr.</vt:lpstr>
      <vt:lpstr>7. Nákladní automobily nebo železniční vagony s vnitřním chlazením určené k dopravě čerstvých potravin a léků mají bílý nátěr na vnějších stěnách. Proč je výhodná tato úprava?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šárka</cp:lastModifiedBy>
  <cp:revision>21</cp:revision>
  <dcterms:created xsi:type="dcterms:W3CDTF">2011-12-04T13:43:40Z</dcterms:created>
  <dcterms:modified xsi:type="dcterms:W3CDTF">2013-06-07T18:15:17Z</dcterms:modified>
</cp:coreProperties>
</file>