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9" r:id="rId3"/>
    <p:sldId id="260" r:id="rId4"/>
    <p:sldId id="261" r:id="rId5"/>
    <p:sldId id="262" r:id="rId6"/>
    <p:sldId id="264" r:id="rId7"/>
    <p:sldId id="265" r:id="rId8"/>
    <p:sldId id="263" r:id="rId9"/>
    <p:sldId id="268" r:id="rId10"/>
    <p:sldId id="266" r:id="rId11"/>
    <p:sldId id="269" r:id="rId12"/>
    <p:sldId id="270" r:id="rId13"/>
    <p:sldId id="267" r:id="rId14"/>
    <p:sldId id="271" r:id="rId15"/>
    <p:sldId id="257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68A6B4-7028-4D52-A1F6-08F21061DF6C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B1E80-26AE-47F1-BD9B-8663777C46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B1E80-26AE-47F1-BD9B-8663777C46DE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8EF4B3-54B7-4A8A-9441-814EB050BA8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8EF4B3-54B7-4A8A-9441-814EB050BA8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8EF4B3-54B7-4A8A-9441-814EB050BA8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8EF4B3-54B7-4A8A-9441-814EB050BA8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8EF4B3-54B7-4A8A-9441-814EB050BA8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8EF4B3-54B7-4A8A-9441-814EB050BA8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8EF4B3-54B7-4A8A-9441-814EB050BA8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68EF4B3-54B7-4A8A-9441-814EB050BA8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68EF4B3-54B7-4A8A-9441-814EB050BA8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8EF4B3-54B7-4A8A-9441-814EB050BA8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8EF4B3-54B7-4A8A-9441-814EB050BA8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68EF4B3-54B7-4A8A-9441-814EB050BA8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schemie.euweb.cz/latky/skupenstvi.jpg" TargetMode="External"/><Relationship Id="rId3" Type="http://schemas.openxmlformats.org/officeDocument/2006/relationships/hyperlink" Target="http://www.mbi-berlin.de/en/research/projects/2-04/highlights/water_librational_mode.gif" TargetMode="External"/><Relationship Id="rId7" Type="http://schemas.openxmlformats.org/officeDocument/2006/relationships/hyperlink" Target="http://www.oskole.sk/userfiles/image/novy/obrazky%20OSKOLE/Uhlik2.jpg" TargetMode="External"/><Relationship Id="rId2" Type="http://schemas.openxmlformats.org/officeDocument/2006/relationships/hyperlink" Target="http://upload.wikimedia.org/wikipedia/commons/thumb/2/2e/NaCl-Ionengitter.png/220px-NaCl-Ionengitter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f/f3/Uhl%C3%ADk.PNG" TargetMode="External"/><Relationship Id="rId5" Type="http://schemas.openxmlformats.org/officeDocument/2006/relationships/hyperlink" Target="http://upload.wikimedia.org/wikipedia/commons/thumb/f/f8/Eight_Allotropes_of_Carbon.png/300px-Eight_Allotropes_of_Carbon.png" TargetMode="External"/><Relationship Id="rId10" Type="http://schemas.openxmlformats.org/officeDocument/2006/relationships/hyperlink" Target="http://www.stefajir.cz/files/Rtut.jpg" TargetMode="External"/><Relationship Id="rId4" Type="http://schemas.openxmlformats.org/officeDocument/2006/relationships/hyperlink" Target="http://www.parfemista.cz/img/FM%20Group%20molekuly%20parfemu.jpg" TargetMode="External"/><Relationship Id="rId9" Type="http://schemas.openxmlformats.org/officeDocument/2006/relationships/hyperlink" Target="http://www.suzaglass.com/static/images/m_sklo_01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251520" y="5157192"/>
            <a:ext cx="8136904" cy="843576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</a:t>
            </a:r>
            <a:r>
              <a:rPr lang="cs-CZ" sz="1600" b="1" dirty="0" smtClean="0">
                <a:solidFill>
                  <a:srgbClr val="00B0F0"/>
                </a:solidFill>
              </a:rPr>
              <a:t>. Žáci navazují na učivo 6. ročníku o změně skupenství látek. Prohloubení již naučených znalostí. Rozdíl v uspořádání molekul u pevného, kapalného a plynného skupenství.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83568" y="4437112"/>
            <a:ext cx="7577814" cy="428628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Vlastnosti</a:t>
            </a:r>
            <a:r>
              <a:rPr lang="cs-CZ" sz="20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 pevného, kapalného a plynného </a:t>
            </a:r>
            <a:r>
              <a:rPr kumimoji="0" lang="cs-CZ" sz="2000" b="1" i="0" u="none" strike="noStrike" kern="1200" cap="none" spc="0" normalizeH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skupenství 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1412776"/>
            <a:ext cx="60704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12/2011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VY_32_INOVACE_FY.8.A.17_vlastnosti_pevneho_kapalneho_a_plynneho_skupenstvi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0786" y="524361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47667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4972056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V pevných látkách a kapalinách jsou téměř stejné – obvykle menší než 1 nm.</a:t>
            </a: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Molekuly v plynném skupenství jsou od sebe mnohem dále.</a:t>
            </a: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!!! Důvodem je rozdílné silové působení mezi molekulami v jednotlivých skupenstvích.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Vzájemné vzdálenosti molekul: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1500174"/>
            <a:ext cx="2303205" cy="23764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6000760" y="4357694"/>
            <a:ext cx="27146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Krystalická mřížka NaCl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Vzájemné vzdálenosti molekul:</a:t>
            </a:r>
            <a:endParaRPr lang="cs-CZ" sz="3600" dirty="0"/>
          </a:p>
        </p:txBody>
      </p:sp>
      <p:sp>
        <p:nvSpPr>
          <p:cNvPr id="4" name="Zástupný symbol pro obsah 4"/>
          <p:cNvSpPr>
            <a:spLocks noGrp="1"/>
          </p:cNvSpPr>
          <p:nvPr>
            <p:ph idx="1"/>
          </p:nvPr>
        </p:nvSpPr>
        <p:spPr>
          <a:xfrm>
            <a:off x="457200" y="1142984"/>
            <a:ext cx="3328982" cy="5072098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V pevných látkách a kapalinách jsou téměř stejné – obvykle menší než 1 nm.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Molekuly v plynném skupenství jsou od sebe mnohem dále.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B050"/>
                </a:solidFill>
              </a:rPr>
              <a:t>!!! Důvodem je rozdílné silové působení mezi molekulami </a:t>
            </a:r>
            <a:r>
              <a:rPr lang="cs-CZ" sz="2400" b="1" dirty="0" smtClean="0">
                <a:solidFill>
                  <a:srgbClr val="00B050"/>
                </a:solidFill>
              </a:rPr>
              <a:t>                  v </a:t>
            </a:r>
            <a:r>
              <a:rPr lang="cs-CZ" sz="2400" b="1" dirty="0" smtClean="0">
                <a:solidFill>
                  <a:srgbClr val="00B050"/>
                </a:solidFill>
              </a:rPr>
              <a:t>jednotlivých skupenstvích.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1285860"/>
            <a:ext cx="4500594" cy="4500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5000628" y="6143644"/>
            <a:ext cx="3143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800080"/>
                </a:solidFill>
              </a:rPr>
              <a:t>molekula vody</a:t>
            </a:r>
            <a:endParaRPr lang="cs-CZ" sz="20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721431"/>
          </a:xfrm>
        </p:spPr>
        <p:txBody>
          <a:bodyPr>
            <a:normAutofit fontScale="92500" lnSpcReduction="10000"/>
          </a:bodyPr>
          <a:lstStyle/>
          <a:p>
            <a:pPr marL="624078" indent="-514350">
              <a:buNone/>
            </a:pPr>
            <a:r>
              <a:rPr lang="cs-CZ" sz="2800" b="1" u="sng" dirty="0" smtClean="0">
                <a:solidFill>
                  <a:srgbClr val="00B0F0"/>
                </a:solidFill>
              </a:rPr>
              <a:t>1) Pevné skupenství: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Síly, kterými na sebe molekuly působí, jsou tak velké, že pevná tělesa nemění snadno svůj tvar ani objem.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Molekuly mají často pravidelné uspořádání.</a:t>
            </a:r>
          </a:p>
          <a:p>
            <a:pPr marL="624078" indent="-514350">
              <a:buNone/>
            </a:pPr>
            <a:r>
              <a:rPr lang="cs-CZ" sz="2800" b="1" u="sng" dirty="0" smtClean="0">
                <a:solidFill>
                  <a:srgbClr val="00B0F0"/>
                </a:solidFill>
              </a:rPr>
              <a:t>2) Kapalné skupenství: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Síly mezi molekulami jsou slabší. 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Jsou od sebe stále stejně vzdáleny, proto jsou i kapaliny téměř nestlačitelné.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Molekuly po sobě jakoby „kloužou“, jejich vzájemná poloha se proto neustále mění.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Silové působení v látce: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1000109"/>
            <a:ext cx="8043890" cy="30003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7030A0"/>
                </a:solidFill>
              </a:rPr>
              <a:t>3</a:t>
            </a:r>
            <a:r>
              <a:rPr lang="cs-CZ" sz="2400" b="1" u="sng" dirty="0" smtClean="0">
                <a:solidFill>
                  <a:srgbClr val="7030A0"/>
                </a:solidFill>
              </a:rPr>
              <a:t>) Plynné skupenství:</a:t>
            </a:r>
          </a:p>
          <a:p>
            <a:pPr algn="ctr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7030A0"/>
                </a:solidFill>
              </a:rPr>
              <a:t>Molekuly jsou od sebe značně vzdáleny.</a:t>
            </a:r>
          </a:p>
          <a:p>
            <a:pPr algn="ctr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7030A0"/>
                </a:solidFill>
              </a:rPr>
              <a:t>Silově na sebe působí jen při vzájemných srážkách nebo při srážkách se stěnou nádoby.</a:t>
            </a:r>
          </a:p>
          <a:p>
            <a:pPr algn="ctr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7030A0"/>
                </a:solidFill>
              </a:rPr>
              <a:t>Molekuly se pohybují naprosto neuspořádaně.</a:t>
            </a:r>
          </a:p>
          <a:p>
            <a:pPr algn="ctr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7030A0"/>
                </a:solidFill>
              </a:rPr>
              <a:t>Jejich vzájemné vzdálenosti se neustále mění.</a:t>
            </a:r>
          </a:p>
          <a:p>
            <a:pPr algn="ctr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7030A0"/>
                </a:solidFill>
              </a:rPr>
              <a:t>Plyny jsou stlačitelné.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Silové působení v látce:</a:t>
            </a:r>
            <a:endParaRPr lang="cs-CZ" sz="3600" dirty="0">
              <a:effectLst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3372" y="3857628"/>
            <a:ext cx="4357718" cy="2710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482918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Mají značně porušenou pravidelnost krystalické struktury.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Většina z nich vzniká smísením různých krystalických látek </a:t>
            </a:r>
            <a:r>
              <a:rPr lang="cs-CZ" sz="3200" b="1" dirty="0" smtClean="0">
                <a:solidFill>
                  <a:srgbClr val="00B050"/>
                </a:solidFill>
              </a:rPr>
              <a:t>            a </a:t>
            </a:r>
            <a:r>
              <a:rPr lang="cs-CZ" sz="3200" b="1" dirty="0" smtClean="0">
                <a:solidFill>
                  <a:srgbClr val="00B050"/>
                </a:solidFill>
              </a:rPr>
              <a:t>jejich roztavením.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Patří sem např. asfalt, vosk, pryskyřice, plasty nebo sklo.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Látky amorfní: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1028" name="Picture 4" descr="C:\Documents and Settings\radek\Local Settings\Temporary Internet Files\Content.IE5\2TM785QB\MC9002289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2500306"/>
            <a:ext cx="1820570" cy="1237183"/>
          </a:xfrm>
          <a:prstGeom prst="rect">
            <a:avLst/>
          </a:prstGeom>
          <a:noFill/>
        </p:spPr>
      </p:pic>
      <p:pic>
        <p:nvPicPr>
          <p:cNvPr id="1030" name="Picture 6" descr="C:\Documents and Settings\radek\Local Settings\Temporary Internet Files\Content.IE5\KTIJ0HEZ\MP9004373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4643446"/>
            <a:ext cx="2664615" cy="1776410"/>
          </a:xfrm>
          <a:prstGeom prst="rect">
            <a:avLst/>
          </a:prstGeom>
          <a:noFill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00826" y="571480"/>
            <a:ext cx="1785938" cy="178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5829312" cy="4864307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Vzniká silnou ionizací plynu.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Ionizace plynů můžeme dosáhnout např.: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značným zvýšením teploty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elektrickým polem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Takový plyn je silně vodivý, obsahuje velké množství nabitých částic.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Plazma vzniká: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elektrickým výbojem v plynu (blesk, el. sváření, v zářivkách)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při termonukleárních reakcích (v nitru hvězd,  v termonukleárních laboratorních zařízeních)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Za plazma můžeme považovat také plamen ohně.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Plazma: čtvrté skupenství hmoty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pic>
        <p:nvPicPr>
          <p:cNvPr id="2050" name="Picture 2" descr="C:\Documents and Settings\radek\Local Settings\Temporary Internet Files\Content.IE5\2TM785QB\MP9004075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1000108"/>
            <a:ext cx="2272317" cy="1514286"/>
          </a:xfrm>
          <a:prstGeom prst="rect">
            <a:avLst/>
          </a:prstGeom>
          <a:noFill/>
        </p:spPr>
      </p:pic>
      <p:pic>
        <p:nvPicPr>
          <p:cNvPr id="2052" name="Picture 4" descr="C:\Documents and Settings\radek\Local Settings\Temporary Internet Files\Content.IE5\WHQ7CXMN\MP90031690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2928934"/>
            <a:ext cx="2569325" cy="1640086"/>
          </a:xfrm>
          <a:prstGeom prst="rect">
            <a:avLst/>
          </a:prstGeom>
          <a:noFill/>
        </p:spPr>
      </p:pic>
      <p:pic>
        <p:nvPicPr>
          <p:cNvPr id="2053" name="Picture 5" descr="C:\Documents and Settings\radek\Local Settings\Temporary Internet Files\Content.IE5\496NW9QJ\MP90040187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72396" y="5000636"/>
            <a:ext cx="1143550" cy="1714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5043494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1) Proč mořská voda nezamrzne při teplotě 0</a:t>
            </a:r>
            <a:r>
              <a:rPr lang="cs-CZ" sz="3200" b="1" dirty="0" smtClean="0">
                <a:solidFill>
                  <a:srgbClr val="C00000"/>
                </a:solidFill>
                <a:latin typeface="Arial"/>
                <a:cs typeface="Arial"/>
              </a:rPr>
              <a:t>°C jako voda v řece? Najdi v tabulkách nebo na internetu, jaká je teplota tuhnutí mořské vody při normálním tlaku.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Odpověz na otázku:</a:t>
            </a:r>
            <a:endParaRPr lang="cs-CZ" sz="3600" dirty="0">
              <a:effectLst/>
            </a:endParaRPr>
          </a:p>
        </p:txBody>
      </p:sp>
      <p:pic>
        <p:nvPicPr>
          <p:cNvPr id="4" name="Picture 2" descr="C:\Documents and Settings\radek\Local Settings\Temporary Internet Files\Content.IE5\WHQ7CXMN\MP9004007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1071546"/>
            <a:ext cx="3343719" cy="2228275"/>
          </a:xfrm>
          <a:prstGeom prst="rect">
            <a:avLst/>
          </a:prstGeom>
          <a:noFill/>
        </p:spPr>
      </p:pic>
      <p:pic>
        <p:nvPicPr>
          <p:cNvPr id="5" name="Picture 3" descr="C:\Documents and Settings\radek\Local Settings\Temporary Internet Files\Content.IE5\496NW9QJ\MP90042305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3786190"/>
            <a:ext cx="3370546" cy="22145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071547"/>
            <a:ext cx="8115328" cy="307183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Na teplotu tuhnutí (tání) má vliv i čistota látky.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Obsah soli a mnoha chemických </a:t>
            </a:r>
            <a:r>
              <a:rPr lang="cs-CZ" sz="2800" b="1" dirty="0" smtClean="0">
                <a:solidFill>
                  <a:srgbClr val="00B050"/>
                </a:solidFill>
              </a:rPr>
              <a:t>prvků                    </a:t>
            </a:r>
            <a:r>
              <a:rPr lang="cs-CZ" sz="2800" b="1" dirty="0" smtClean="0">
                <a:solidFill>
                  <a:srgbClr val="00B050"/>
                </a:solidFill>
              </a:rPr>
              <a:t>i sloučenin způsobuje snížení teploty tuhnutí mořské vody.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Teplota tuhnutí mořské vody při normálním tlaku je přibližně – 2 </a:t>
            </a:r>
            <a:r>
              <a:rPr lang="cs-CZ" sz="2800" b="1" dirty="0" smtClean="0">
                <a:solidFill>
                  <a:srgbClr val="00B050"/>
                </a:solidFill>
                <a:latin typeface="Arial"/>
                <a:cs typeface="Arial"/>
              </a:rPr>
              <a:t>°C.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Odpověď na otázku č.1: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6146" name="Picture 2" descr="C:\Documents and Settings\radek\Local Settings\Temporary Internet Files\Content.IE5\2TM785QB\MP9002276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4143380"/>
            <a:ext cx="4022966" cy="2515943"/>
          </a:xfrm>
          <a:prstGeom prst="rect">
            <a:avLst/>
          </a:prstGeom>
          <a:noFill/>
        </p:spPr>
      </p:pic>
      <p:pic>
        <p:nvPicPr>
          <p:cNvPr id="6147" name="Picture 3" descr="C:\Documents and Settings\radek\Local Settings\Temporary Internet Files\Content.IE5\KTIJ0HEZ\MC9003490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57422" y="4714884"/>
            <a:ext cx="1579169" cy="18242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143380"/>
            <a:ext cx="8229600" cy="1863911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2060"/>
                </a:solidFill>
              </a:rPr>
              <a:t>Plynného skupenství: parfému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2060"/>
                </a:solidFill>
              </a:rPr>
              <a:t>Kapalného skupenství: vody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2060"/>
                </a:solidFill>
              </a:rPr>
              <a:t>Pevného skupenství: ledu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900882" cy="129697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/>
              </a:rPr>
              <a:t>2) Vyber správnou odpověď:</a:t>
            </a:r>
            <a:br>
              <a:rPr lang="cs-CZ" sz="3200" dirty="0" smtClean="0">
                <a:solidFill>
                  <a:srgbClr val="C00000"/>
                </a:solidFill>
                <a:effectLst/>
              </a:rPr>
            </a:br>
            <a:r>
              <a:rPr lang="cs-CZ" sz="3200" dirty="0" smtClean="0">
                <a:solidFill>
                  <a:srgbClr val="C00000"/>
                </a:solidFill>
                <a:effectLst/>
              </a:rPr>
              <a:t>Na obrázku je molekula:</a:t>
            </a:r>
            <a:endParaRPr lang="cs-CZ" sz="3200" dirty="0">
              <a:solidFill>
                <a:srgbClr val="C0000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500174"/>
            <a:ext cx="3786214" cy="2218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3857652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Odpověz na otázku:</a:t>
            </a:r>
            <a:b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/>
              </a:rPr>
            </a:b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3) Uhlík patří k látkám, které se vyskytují v jednom skupenství ve  více různých podobách. V jakých podobách se můžeme setkat s uhlíkem v pevném skupenství?</a:t>
            </a:r>
            <a:b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/>
              </a:rPr>
            </a:br>
            <a:endParaRPr lang="cs-CZ" sz="3600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3357562"/>
            <a:ext cx="2857500" cy="307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643042" y="4000504"/>
            <a:ext cx="25003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Formy uhlíku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57299"/>
            <a:ext cx="8229600" cy="257176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Nejznámějšími podobami </a:t>
            </a:r>
            <a:r>
              <a:rPr lang="cs-CZ" sz="3200" b="1" dirty="0" smtClean="0">
                <a:solidFill>
                  <a:srgbClr val="002060"/>
                </a:solidFill>
              </a:rPr>
              <a:t>uhlíku                           </a:t>
            </a:r>
            <a:r>
              <a:rPr lang="cs-CZ" sz="3200" b="1" dirty="0" smtClean="0">
                <a:solidFill>
                  <a:srgbClr val="002060"/>
                </a:solidFill>
              </a:rPr>
              <a:t>v pevném skupenství je grafit </a:t>
            </a:r>
            <a:r>
              <a:rPr lang="cs-CZ" sz="3200" b="1" dirty="0" smtClean="0">
                <a:solidFill>
                  <a:srgbClr val="002060"/>
                </a:solidFill>
              </a:rPr>
              <a:t>                     a </a:t>
            </a:r>
            <a:r>
              <a:rPr lang="cs-CZ" sz="3200" b="1" dirty="0" smtClean="0">
                <a:solidFill>
                  <a:srgbClr val="002060"/>
                </a:solidFill>
              </a:rPr>
              <a:t>diamant.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Pro elektrochemii se uměle připravuje skelný uhlík.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2060"/>
                </a:solidFill>
                <a:effectLst/>
              </a:rPr>
              <a:t>Odpověď na otázku č. 3:</a:t>
            </a:r>
            <a:endParaRPr lang="cs-CZ" sz="3200" dirty="0">
              <a:solidFill>
                <a:srgbClr val="002060"/>
              </a:solidFill>
              <a:effectLst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3892529"/>
            <a:ext cx="5786478" cy="1816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3714752"/>
            <a:ext cx="2643206" cy="25918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/>
              </a:rPr>
              <a:t>4) V následující tabulce vyznač křížkem, jak silně na sebe působí molekuly </a:t>
            </a:r>
            <a:r>
              <a:rPr lang="cs-CZ" sz="3200" dirty="0" smtClean="0">
                <a:solidFill>
                  <a:srgbClr val="C00000"/>
                </a:solidFill>
                <a:effectLst/>
              </a:rPr>
              <a:t>               v </a:t>
            </a:r>
            <a:r>
              <a:rPr lang="cs-CZ" sz="3200" dirty="0" smtClean="0">
                <a:solidFill>
                  <a:srgbClr val="C00000"/>
                </a:solidFill>
                <a:effectLst/>
              </a:rPr>
              <a:t>různých látkách.</a:t>
            </a:r>
            <a:endParaRPr lang="cs-CZ" sz="3200" dirty="0">
              <a:solidFill>
                <a:srgbClr val="C00000"/>
              </a:solidFill>
              <a:effectLst/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2000250"/>
          <a:ext cx="8229600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 rowSpan="2"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FF00"/>
                          </a:solidFill>
                        </a:rPr>
                        <a:t>látka</a:t>
                      </a:r>
                      <a:endParaRPr lang="cs-CZ" sz="28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FF00"/>
                          </a:solidFill>
                        </a:rPr>
                        <a:t>vzájemné</a:t>
                      </a:r>
                      <a:r>
                        <a:rPr lang="cs-CZ" sz="2800" baseline="0" dirty="0" smtClean="0">
                          <a:solidFill>
                            <a:srgbClr val="FFFF00"/>
                          </a:solidFill>
                        </a:rPr>
                        <a:t> silové působení atomů nebo molekul v látce</a:t>
                      </a:r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slabé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silné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velmi silné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olej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diamant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vzduch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voda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síra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571876"/>
            <a:ext cx="4114800" cy="2435415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B050"/>
                </a:solidFill>
              </a:rPr>
              <a:t>cín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B050"/>
                </a:solidFill>
              </a:rPr>
              <a:t>dusík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B050"/>
                </a:solidFill>
              </a:rPr>
              <a:t>rtuť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B050"/>
                </a:solidFill>
              </a:rPr>
              <a:t>olovo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1148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Vyber správnou odpověď:</a:t>
            </a:r>
            <a:br>
              <a:rPr lang="cs-CZ" sz="3600" dirty="0" smtClean="0">
                <a:solidFill>
                  <a:srgbClr val="0070C0"/>
                </a:solidFill>
                <a:effectLst/>
              </a:rPr>
            </a:br>
            <a:r>
              <a:rPr lang="cs-CZ" sz="3600" dirty="0" smtClean="0">
                <a:solidFill>
                  <a:srgbClr val="0070C0"/>
                </a:solidFill>
                <a:effectLst/>
              </a:rPr>
              <a:t>5) Který z následujících prvků – </a:t>
            </a:r>
            <a:r>
              <a:rPr lang="cs-CZ" sz="3600" dirty="0" smtClean="0">
                <a:solidFill>
                  <a:srgbClr val="002060"/>
                </a:solidFill>
                <a:effectLst/>
              </a:rPr>
              <a:t>olovo, rtuť, cín a dusík </a:t>
            </a:r>
            <a:r>
              <a:rPr lang="cs-CZ" sz="3600" dirty="0" smtClean="0">
                <a:solidFill>
                  <a:srgbClr val="0070C0"/>
                </a:solidFill>
                <a:effectLst/>
              </a:rPr>
              <a:t>– je za normálního atmosférického tlaku při pokojové teplotě v </a:t>
            </a:r>
            <a:r>
              <a:rPr lang="cs-CZ" sz="3600" dirty="0" smtClean="0">
                <a:solidFill>
                  <a:srgbClr val="002060"/>
                </a:solidFill>
                <a:effectLst/>
              </a:rPr>
              <a:t>kapalném</a:t>
            </a:r>
            <a:r>
              <a:rPr lang="cs-CZ" sz="3600" dirty="0" smtClean="0">
                <a:solidFill>
                  <a:srgbClr val="0070C0"/>
                </a:solidFill>
                <a:effectLst/>
              </a:rPr>
              <a:t> skupenství?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3429000"/>
            <a:ext cx="381000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galerie office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Karel Rauner, Josef Petřík, Fyzika 8, učebnice pro základní školy a víceletá gymnázia, nakladatelství Fraus, 2006.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2"/>
              </a:rPr>
              <a:t>http://upload.wikimedia.org/wikipedia/commons/thumb/2/2e/NaCl-Ionengitter.png/220px-NaCl-Ionengitter.png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2011-12-21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3"/>
              </a:rPr>
              <a:t>http://www.mbi-berlin.de/en/research/projects/2-04/highlights/water_librational_mode.gif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2011-12-21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4"/>
              </a:rPr>
              <a:t>http://www.parfemista.cz/img/FM%20Group%20molekuly%20parfemu.jpg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2011-12-21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5"/>
              </a:rPr>
              <a:t>http://upload.wikimedia.org/wikipedia/commons/thumb/f/f8/Eight_Allotropes_of_Carbon.png/300px-Eight_Allotropes_of_Carbon.png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2011-12-21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6"/>
              </a:rPr>
              <a:t>http://upload.wikimedia.org/wikipedia/commons/f/f3/Uhl%C3%ADk.PNG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 </a:t>
            </a:r>
            <a:r>
              <a:rPr lang="cs-CZ" sz="1200" b="1" dirty="0" smtClean="0">
                <a:solidFill>
                  <a:srgbClr val="0070C0"/>
                </a:solidFill>
              </a:rPr>
              <a:t>cit: 2011-12-21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7"/>
              </a:rPr>
              <a:t>http://www.oskole.sk/userfiles/image/novy/obrazky%20OSKOLE/Uhlik2.jpg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2011-12-21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8"/>
              </a:rPr>
              <a:t>http://www.zschemie.euweb.cz/latky/skupenstvi.jpg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2011-12-21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9"/>
              </a:rPr>
              <a:t>http://www.suzaglass.com/static/images/m_sklo_01.jpg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2011-12-21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0"/>
              </a:rPr>
              <a:t>http://www.stefajir.cz/files/Rtut.jpg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2011-12-21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4525963"/>
          </a:xfrm>
        </p:spPr>
        <p:txBody>
          <a:bodyPr>
            <a:normAutofit/>
          </a:bodyPr>
          <a:lstStyle/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si zopakují základní vlastnosti pevného, kapalného a plynného skupenství. Vysvětlí rozdíly ve vzdálenostech molekul a popíšou síly, které působí mezi molekulami.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se dozví, jaké vlastnosti má plazma.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Pochopí, že se změnami skupenství se mění i vlastnosti látek. 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Dozví se, že to, v jakém skupenství se látka nachází, závisí především na její teplotě a tlaku.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dokážou charakterizovat amorfní látky a uvést jejich příklady.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286</TotalTime>
  <Words>762</Words>
  <Application>Microsoft Office PowerPoint</Application>
  <PresentationFormat>Předvádění na obrazovce (4:3)</PresentationFormat>
  <Paragraphs>102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Snímek 1</vt:lpstr>
      <vt:lpstr>Vzájemné vzdálenosti molekul:</vt:lpstr>
      <vt:lpstr>Vzájemné vzdálenosti molekul:</vt:lpstr>
      <vt:lpstr>Silové působení v látce:</vt:lpstr>
      <vt:lpstr>Silové působení v látce:</vt:lpstr>
      <vt:lpstr>Látky amorfní:</vt:lpstr>
      <vt:lpstr>Plazma: čtvrté skupenství hmoty</vt:lpstr>
      <vt:lpstr>Odpověz na otázku:</vt:lpstr>
      <vt:lpstr>Odpověď na otázku č.1:</vt:lpstr>
      <vt:lpstr>2) Vyber správnou odpověď: Na obrázku je molekula:</vt:lpstr>
      <vt:lpstr>Odpověz na otázku: 3) Uhlík patří k látkám, které se vyskytují v jednom skupenství ve  více různých podobách. V jakých podobách se můžeme setkat s uhlíkem v pevném skupenství? </vt:lpstr>
      <vt:lpstr>Odpověď na otázku č. 3:</vt:lpstr>
      <vt:lpstr>4) V následující tabulce vyznač křížkem, jak silně na sebe působí molekuly                v různých látkách.</vt:lpstr>
      <vt:lpstr>Vyber správnou odpověď: 5) Který z následujících prvků – olovo, rtuť, cín a dusík – je za normálního atmosférického tlaku při pokojové teplotě v kapalném skupenství?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36</cp:revision>
  <dcterms:created xsi:type="dcterms:W3CDTF">2011-12-19T18:36:55Z</dcterms:created>
  <dcterms:modified xsi:type="dcterms:W3CDTF">2013-06-07T18:20:57Z</dcterms:modified>
</cp:coreProperties>
</file>