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8"/>
  </p:notesMasterIdLst>
  <p:sldIdLst>
    <p:sldId id="256" r:id="rId2"/>
    <p:sldId id="259" r:id="rId3"/>
    <p:sldId id="260" r:id="rId4"/>
    <p:sldId id="261" r:id="rId5"/>
    <p:sldId id="262" r:id="rId6"/>
    <p:sldId id="263" r:id="rId7"/>
    <p:sldId id="264" r:id="rId8"/>
    <p:sldId id="265" r:id="rId9"/>
    <p:sldId id="267" r:id="rId10"/>
    <p:sldId id="268" r:id="rId11"/>
    <p:sldId id="266" r:id="rId12"/>
    <p:sldId id="269" r:id="rId13"/>
    <p:sldId id="270" r:id="rId14"/>
    <p:sldId id="271" r:id="rId15"/>
    <p:sldId id="272" r:id="rId16"/>
    <p:sldId id="273" r:id="rId17"/>
    <p:sldId id="274" r:id="rId18"/>
    <p:sldId id="275" r:id="rId19"/>
    <p:sldId id="276" r:id="rId20"/>
    <p:sldId id="277" r:id="rId21"/>
    <p:sldId id="278" r:id="rId22"/>
    <p:sldId id="279" r:id="rId23"/>
    <p:sldId id="281" r:id="rId24"/>
    <p:sldId id="282" r:id="rId25"/>
    <p:sldId id="257" r:id="rId26"/>
    <p:sldId id="258" r:id="rId2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33CC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8DE9623-E047-4183-AEF2-25A5E38E5BE4}" type="datetimeFigureOut">
              <a:rPr lang="cs-CZ" smtClean="0"/>
              <a:t>7.6.2013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D7E664-6FBB-4ED6-AD32-E35662E8618A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D7E664-6FBB-4ED6-AD32-E35662E8618A}" type="slidenum">
              <a:rPr lang="cs-CZ" smtClean="0"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D7E664-6FBB-4ED6-AD32-E35662E8618A}" type="slidenum">
              <a:rPr lang="cs-CZ" smtClean="0"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D7E664-6FBB-4ED6-AD32-E35662E8618A}" type="slidenum">
              <a:rPr lang="cs-CZ" smtClean="0"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D7E664-6FBB-4ED6-AD32-E35662E8618A}" type="slidenum">
              <a:rPr lang="cs-CZ" smtClean="0"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D7E664-6FBB-4ED6-AD32-E35662E8618A}" type="slidenum">
              <a:rPr lang="cs-CZ" smtClean="0"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D7E664-6FBB-4ED6-AD32-E35662E8618A}" type="slidenum">
              <a:rPr lang="cs-CZ" smtClean="0"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D7E664-6FBB-4ED6-AD32-E35662E8618A}" type="slidenum">
              <a:rPr lang="cs-CZ" smtClean="0"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D7E664-6FBB-4ED6-AD32-E35662E8618A}" type="slidenum">
              <a:rPr lang="cs-CZ" smtClean="0"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D7E664-6FBB-4ED6-AD32-E35662E8618A}" type="slidenum">
              <a:rPr lang="cs-CZ" smtClean="0"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D7E664-6FBB-4ED6-AD32-E35662E8618A}" type="slidenum">
              <a:rPr lang="cs-CZ" smtClean="0"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D7E664-6FBB-4ED6-AD32-E35662E8618A}" type="slidenum">
              <a:rPr lang="cs-CZ" smtClean="0"/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D7E664-6FBB-4ED6-AD32-E35662E8618A}" type="slidenum">
              <a:rPr lang="cs-CZ" smtClean="0"/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D7E664-6FBB-4ED6-AD32-E35662E8618A}" type="slidenum">
              <a:rPr lang="cs-CZ" smtClean="0"/>
              <a:t>14</a:t>
            </a:fld>
            <a:endParaRPr lang="cs-CZ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D7E664-6FBB-4ED6-AD32-E35662E8618A}" type="slidenum">
              <a:rPr lang="cs-CZ" smtClean="0"/>
              <a:t>15</a:t>
            </a:fld>
            <a:endParaRPr lang="cs-CZ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D7E664-6FBB-4ED6-AD32-E35662E8618A}" type="slidenum">
              <a:rPr lang="cs-CZ" smtClean="0"/>
              <a:t>16</a:t>
            </a:fld>
            <a:endParaRPr lang="cs-CZ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D7E664-6FBB-4ED6-AD32-E35662E8618A}" type="slidenum">
              <a:rPr lang="cs-CZ" smtClean="0"/>
              <a:t>17</a:t>
            </a:fld>
            <a:endParaRPr lang="cs-CZ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D7E664-6FBB-4ED6-AD32-E35662E8618A}" type="slidenum">
              <a:rPr lang="cs-CZ" smtClean="0"/>
              <a:t>19</a:t>
            </a:fld>
            <a:endParaRPr lang="cs-CZ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D7E664-6FBB-4ED6-AD32-E35662E8618A}" type="slidenum">
              <a:rPr lang="cs-CZ" smtClean="0"/>
              <a:t>20</a:t>
            </a:fld>
            <a:endParaRPr lang="cs-CZ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D7E664-6FBB-4ED6-AD32-E35662E8618A}" type="slidenum">
              <a:rPr lang="cs-CZ" smtClean="0"/>
              <a:t>21</a:t>
            </a:fld>
            <a:endParaRPr lang="cs-CZ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D7E664-6FBB-4ED6-AD32-E35662E8618A}" type="slidenum">
              <a:rPr lang="cs-CZ" smtClean="0"/>
              <a:t>22</a:t>
            </a:fld>
            <a:endParaRPr lang="cs-CZ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D7E664-6FBB-4ED6-AD32-E35662E8618A}" type="slidenum">
              <a:rPr lang="cs-CZ" smtClean="0"/>
              <a:t>23</a:t>
            </a:fld>
            <a:endParaRPr lang="cs-CZ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D7E664-6FBB-4ED6-AD32-E35662E8618A}" type="slidenum">
              <a:rPr lang="cs-CZ" smtClean="0"/>
              <a:t>24</a:t>
            </a:fld>
            <a:endParaRPr lang="cs-CZ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FD7E664-6FBB-4ED6-AD32-E35662E8618A}" type="slidenum">
              <a:rPr lang="cs-CZ" smtClean="0"/>
              <a:t>25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 dirty="0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 dirty="0"/>
            </a:p>
          </p:txBody>
        </p:sp>
        <p:cxnSp>
          <p:nvCxnSpPr>
            <p:cNvPr id="12" name="Přímá spojovací čára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28F3A1A8-26A4-44F7-B578-7F79B6F80B6C}" type="datetimeFigureOut">
              <a:rPr lang="cs-CZ" smtClean="0"/>
              <a:pPr/>
              <a:t>7.6.2013</a:t>
            </a:fld>
            <a:endParaRPr lang="cs-CZ" dirty="0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B36BB445-4D5D-406C-835F-E265E67D63F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8F3A1A8-26A4-44F7-B578-7F79B6F80B6C}" type="datetimeFigureOut">
              <a:rPr lang="cs-CZ" smtClean="0"/>
              <a:pPr/>
              <a:t>7.6.2013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36BB445-4D5D-406C-835F-E265E67D63F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8F3A1A8-26A4-44F7-B578-7F79B6F80B6C}" type="datetimeFigureOut">
              <a:rPr lang="cs-CZ" smtClean="0"/>
              <a:pPr/>
              <a:t>7.6.2013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36BB445-4D5D-406C-835F-E265E67D63F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8F3A1A8-26A4-44F7-B578-7F79B6F80B6C}" type="datetimeFigureOut">
              <a:rPr lang="cs-CZ" smtClean="0"/>
              <a:pPr/>
              <a:t>7.6.2013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36BB445-4D5D-406C-835F-E265E67D63F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8F3A1A8-26A4-44F7-B578-7F79B6F80B6C}" type="datetimeFigureOut">
              <a:rPr lang="cs-CZ" smtClean="0"/>
              <a:pPr/>
              <a:t>7.6.2013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36BB445-4D5D-406C-835F-E265E67D63F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8F3A1A8-26A4-44F7-B578-7F79B6F80B6C}" type="datetimeFigureOut">
              <a:rPr lang="cs-CZ" smtClean="0"/>
              <a:pPr/>
              <a:t>7.6.2013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36BB445-4D5D-406C-835F-E265E67D63F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8F3A1A8-26A4-44F7-B578-7F79B6F80B6C}" type="datetimeFigureOut">
              <a:rPr lang="cs-CZ" smtClean="0"/>
              <a:pPr/>
              <a:t>7.6.2013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36BB445-4D5D-406C-835F-E265E67D63F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28F3A1A8-26A4-44F7-B578-7F79B6F80B6C}" type="datetimeFigureOut">
              <a:rPr lang="cs-CZ" smtClean="0"/>
              <a:pPr/>
              <a:t>7.6.2013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36BB445-4D5D-406C-835F-E265E67D63F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dirty="0" smtClean="0"/>
              <a:t>Klepnutím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28F3A1A8-26A4-44F7-B578-7F79B6F80B6C}" type="datetimeFigureOut">
              <a:rPr lang="cs-CZ" smtClean="0"/>
              <a:pPr/>
              <a:t>7.6.2013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B36BB445-4D5D-406C-835F-E265E67D63F9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1" name="Přímá spojovací čára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8F3A1A8-26A4-44F7-B578-7F79B6F80B6C}" type="datetimeFigureOut">
              <a:rPr lang="cs-CZ" smtClean="0"/>
              <a:pPr/>
              <a:t>7.6.2013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36BB445-4D5D-406C-835F-E265E67D63F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28F3A1A8-26A4-44F7-B578-7F79B6F80B6C}" type="datetimeFigureOut">
              <a:rPr lang="cs-CZ" smtClean="0"/>
              <a:pPr/>
              <a:t>7.6.2013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B36BB445-4D5D-406C-835F-E265E67D63F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716436" y="5001993"/>
            <a:ext cx="3802003" cy="144311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-329" y="347"/>
                </a:moveTo>
                <a:lnTo>
                  <a:pt x="7156" y="682"/>
                </a:lnTo>
                <a:lnTo>
                  <a:pt x="5229" y="682"/>
                </a:lnTo>
                <a:lnTo>
                  <a:pt x="-328" y="345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-53561" y="5785023"/>
            <a:ext cx="3802003" cy="8382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760" h="528">
                <a:moveTo>
                  <a:pt x="817" y="97"/>
                </a:moveTo>
                <a:lnTo>
                  <a:pt x="6408" y="682"/>
                </a:lnTo>
                <a:lnTo>
                  <a:pt x="5232" y="685"/>
                </a:lnTo>
                <a:lnTo>
                  <a:pt x="829" y="101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 dirty="0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28F3A1A8-26A4-44F7-B578-7F79B6F80B6C}" type="datetimeFigureOut">
              <a:rPr lang="cs-CZ" smtClean="0"/>
              <a:pPr/>
              <a:t>7.6.2013</a:t>
            </a:fld>
            <a:endParaRPr lang="cs-CZ" dirty="0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B36BB445-4D5D-406C-835F-E265E67D63F9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w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hyperlink" Target="http://www.zlatnictvi.net/files/AuAg-liti-1.jpg" TargetMode="External"/><Relationship Id="rId13" Type="http://schemas.openxmlformats.org/officeDocument/2006/relationships/hyperlink" Target="http://files.vyukachemie.webnode.cz/200000010-3377c33d03/rybn%C3%ADk.jpg" TargetMode="External"/><Relationship Id="rId3" Type="http://schemas.openxmlformats.org/officeDocument/2006/relationships/hyperlink" Target="http://upload.wikimedia.org/wikipedia/commons/thumb/e/e8/Thios%C3%ADran_sodn%C3%BD.JPG/260px-Thios%C3%ADran_sodn%C3%BD.JPG" TargetMode="External"/><Relationship Id="rId7" Type="http://schemas.openxmlformats.org/officeDocument/2006/relationships/hyperlink" Target="http://phlurbsem2011.files.wordpress.com/2011/05/melting-ice.jpg" TargetMode="External"/><Relationship Id="rId12" Type="http://schemas.openxmlformats.org/officeDocument/2006/relationships/hyperlink" Target="http://cs.wikipedia.org/wiki/Soubor:Bleikristall_nachtmann_karaffen.jpg" TargetMode="External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testyfyz.wz.cz/test/ot10.gif" TargetMode="External"/><Relationship Id="rId11" Type="http://schemas.openxmlformats.org/officeDocument/2006/relationships/hyperlink" Target="http://cs.wikipedia.org/wiki/Soubor:Iron_electrolytic_and_1cm3_cube.jpg" TargetMode="External"/><Relationship Id="rId5" Type="http://schemas.openxmlformats.org/officeDocument/2006/relationships/hyperlink" Target="http://artemis.osu.cz/ComLab/Web_cz/Heat_FP6_Cz/Interval2_soubory/image005.jpg" TargetMode="External"/><Relationship Id="rId10" Type="http://schemas.openxmlformats.org/officeDocument/2006/relationships/hyperlink" Target="http://cs.wikipedia.org/wiki/Soubor:Metal_cube_tin.jpg" TargetMode="External"/><Relationship Id="rId4" Type="http://schemas.openxmlformats.org/officeDocument/2006/relationships/hyperlink" Target="http://lh4.ggpht.com/_HNTxmlP01zw/SRgJljmGB0E/AAAAAAAAA_s/gkxO2DlJEW0/ThiosRan.jpg" TargetMode="External"/><Relationship Id="rId9" Type="http://schemas.openxmlformats.org/officeDocument/2006/relationships/hyperlink" Target="http://cs.wikipedia.org/wiki/Soubor:Thios%C3%ADran_sodn%C3%BD.JPG" TargetMode="Externa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itle 1"/>
          <p:cNvSpPr txBox="1">
            <a:spLocks/>
          </p:cNvSpPr>
          <p:nvPr/>
        </p:nvSpPr>
        <p:spPr>
          <a:xfrm>
            <a:off x="467544" y="4437112"/>
            <a:ext cx="8064896" cy="1563656"/>
          </a:xfrm>
          <a:prstGeom prst="rect">
            <a:avLst/>
          </a:prstGeom>
        </p:spPr>
        <p:txBody>
          <a:bodyPr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365760" marR="0" lvl="0" indent="-256032" algn="just" defTabSz="914400" rtl="0" eaLnBrk="1" fontAlgn="auto" latinLnBrk="0" hangingPunct="1">
              <a:lnSpc>
                <a:spcPct val="100000"/>
              </a:lnSpc>
              <a:spcBef>
                <a:spcPts val="400"/>
              </a:spcBef>
              <a:spcAft>
                <a:spcPts val="0"/>
              </a:spcAft>
              <a:buClr>
                <a:schemeClr val="accent1"/>
              </a:buClr>
              <a:buSzPct val="68000"/>
              <a:buFont typeface="Wingdings 3"/>
              <a:buChar char=""/>
              <a:tabLst/>
              <a:defRPr/>
            </a:pP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Anotace</a:t>
            </a:r>
            <a:r>
              <a:rPr kumimoji="0" lang="cs-CZ" sz="1600" b="0" i="0" u="none" strike="noStrike" kern="1200" cap="none" spc="0" normalizeH="0" baseline="0" noProof="0" dirty="0" smtClean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: </a:t>
            </a:r>
            <a:r>
              <a:rPr lang="cs-CZ" sz="1600" b="1" noProof="0" dirty="0" smtClean="0">
                <a:solidFill>
                  <a:srgbClr val="00B0F0"/>
                </a:solidFill>
              </a:rPr>
              <a:t>Materiál je určen pro žáky 8. ročníku</a:t>
            </a:r>
            <a:r>
              <a:rPr lang="cs-CZ" sz="1600" b="1" dirty="0" smtClean="0">
                <a:solidFill>
                  <a:srgbClr val="00B0F0"/>
                </a:solidFill>
              </a:rPr>
              <a:t>.Slouží k naučení nového učiva. Žák  na základě dvou pokusů vyjádří závěry týkající se tání látky.Žák se seznámí s přeměnami skupenství  pevného  na kapalné (tání) a kapalného na pevné (tuhnutí). Žák umí určit skupenské teplo, které musíme dodat látce nebo odebrat, aby se uskutečnily tyto skupenské přechody.</a:t>
            </a:r>
            <a:endParaRPr kumimoji="0" lang="cs-CZ" sz="1600" b="1" i="0" u="none" strike="noStrike" kern="1200" cap="none" spc="0" normalizeH="0" baseline="0" noProof="0" dirty="0">
              <a:ln>
                <a:noFill/>
              </a:ln>
              <a:solidFill>
                <a:srgbClr val="00B0F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Title 2"/>
          <p:cNvSpPr txBox="1">
            <a:spLocks/>
          </p:cNvSpPr>
          <p:nvPr/>
        </p:nvSpPr>
        <p:spPr>
          <a:xfrm>
            <a:off x="683568" y="3933056"/>
            <a:ext cx="7577814" cy="428628"/>
          </a:xfrm>
          <a:prstGeom prst="rect">
            <a:avLst/>
          </a:prstGeom>
        </p:spPr>
        <p:txBody>
          <a:bodyPr/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2000" b="1" dirty="0" smtClean="0"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latin typeface="+mj-lt"/>
                <a:ea typeface="+mj-ea"/>
                <a:cs typeface="+mj-cs"/>
              </a:rPr>
              <a:t>Tání a tuhnutí</a:t>
            </a:r>
            <a:r>
              <a:rPr kumimoji="0" lang="cs-CZ" sz="2000" b="1" i="0" u="none" strike="noStrike" kern="1200" cap="none" spc="0" normalizeH="0" dirty="0" smtClean="0">
                <a:ln>
                  <a:noFill/>
                </a:ln>
                <a:solidFill>
                  <a:srgbClr val="0070C0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</a:t>
            </a:r>
            <a:endParaRPr kumimoji="0" lang="cs-CZ" sz="2000" b="1" i="0" u="none" strike="noStrike" kern="1200" cap="none" spc="0" normalizeH="0" baseline="0" noProof="0" dirty="0">
              <a:ln>
                <a:noFill/>
              </a:ln>
              <a:solidFill>
                <a:srgbClr val="0070C0"/>
              </a:solidFill>
              <a:effectLst>
                <a:outerShdw blurRad="31750" dist="25400" dir="5400000" algn="tl" rotWithShape="0">
                  <a:srgbClr val="000000">
                    <a:alpha val="25000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699792" y="1196752"/>
            <a:ext cx="6070426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dirty="0" smtClean="0">
                <a:solidFill>
                  <a:srgbClr val="002060"/>
                </a:solidFill>
              </a:rPr>
              <a:t>Název školy: </a:t>
            </a:r>
            <a:r>
              <a:rPr lang="cs-CZ" b="1" dirty="0" smtClean="0">
                <a:solidFill>
                  <a:srgbClr val="002060"/>
                </a:solidFill>
              </a:rPr>
              <a:t>ZŠ Štětí, Ostrovní 300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Autor: </a:t>
            </a:r>
            <a:r>
              <a:rPr lang="cs-CZ" b="1" dirty="0" smtClean="0">
                <a:solidFill>
                  <a:srgbClr val="002060"/>
                </a:solidFill>
              </a:rPr>
              <a:t>Francová Alena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Vzdělávací oblast: Člověk a příroda_Fyzika</a:t>
            </a:r>
          </a:p>
          <a:p>
            <a:r>
              <a:rPr lang="cs-CZ" b="1" dirty="0" smtClean="0">
                <a:solidFill>
                  <a:srgbClr val="002060"/>
                </a:solidFill>
              </a:rPr>
              <a:t>Datum: 01/2012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Název materiálu: </a:t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b="1" dirty="0" smtClean="0">
                <a:solidFill>
                  <a:srgbClr val="002060"/>
                </a:solidFill>
              </a:rPr>
              <a:t>VY_32_INOVACE_ FY.8.A.18_tani_a_tuhnuti</a:t>
            </a:r>
            <a:r>
              <a:rPr lang="cs-CZ" dirty="0" smtClean="0">
                <a:solidFill>
                  <a:srgbClr val="002060"/>
                </a:solidFill>
              </a:rPr>
              <a:t/>
            </a:r>
            <a:br>
              <a:rPr lang="cs-CZ" dirty="0" smtClean="0">
                <a:solidFill>
                  <a:srgbClr val="002060"/>
                </a:solidFill>
              </a:rPr>
            </a:br>
            <a:r>
              <a:rPr lang="cs-CZ" dirty="0" smtClean="0">
                <a:solidFill>
                  <a:srgbClr val="002060"/>
                </a:solidFill>
              </a:rPr>
              <a:t>Číslo operačního programu: </a:t>
            </a:r>
            <a:r>
              <a:rPr lang="cs-CZ" b="1" dirty="0" smtClean="0">
                <a:solidFill>
                  <a:srgbClr val="002060"/>
                </a:solidFill>
              </a:rPr>
              <a:t>CZ.1.07/1.4.00/21.1693</a:t>
            </a:r>
          </a:p>
          <a:p>
            <a:r>
              <a:rPr lang="cs-CZ" dirty="0" smtClean="0">
                <a:solidFill>
                  <a:srgbClr val="002060"/>
                </a:solidFill>
              </a:rPr>
              <a:t>Název projektu: </a:t>
            </a:r>
            <a:r>
              <a:rPr lang="cs-CZ" b="1" dirty="0" smtClean="0">
                <a:solidFill>
                  <a:srgbClr val="002060"/>
                </a:solidFill>
              </a:rPr>
              <a:t>PRIMA ŠKOLA</a:t>
            </a:r>
            <a:endParaRPr lang="cs-CZ" b="1" dirty="0">
              <a:solidFill>
                <a:srgbClr val="002060"/>
              </a:solidFill>
            </a:endParaRPr>
          </a:p>
        </p:txBody>
      </p:sp>
      <p:pic>
        <p:nvPicPr>
          <p:cNvPr id="7" name="Picture 4" descr="logo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80786" y="524361"/>
            <a:ext cx="1811936" cy="1728192"/>
          </a:xfrm>
          <a:prstGeom prst="rect">
            <a:avLst/>
          </a:prstGeom>
          <a:noFill/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28596" y="2714620"/>
            <a:ext cx="2140719" cy="1271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8" name="Obrázek 7" descr="OPVK_hor_zakladni_logolink_RGB_cz.jpg"/>
          <p:cNvPicPr>
            <a:picLocks noChangeAspect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923928" y="332656"/>
            <a:ext cx="4187315" cy="8634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857232"/>
            <a:ext cx="6543692" cy="5150059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33CC33"/>
                </a:solidFill>
              </a:rPr>
              <a:t>Rozdrtíme si kostky ledu, dáme do kádinky a změříme jejich teplotu.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33CC33"/>
                </a:solidFill>
              </a:rPr>
              <a:t>Začneme kádinku zahřívat a stále sledujeme teplotu ledové drtě.</a:t>
            </a:r>
          </a:p>
          <a:p>
            <a:pPr>
              <a:buNone/>
            </a:pPr>
            <a:r>
              <a:rPr lang="cs-CZ" sz="2800" b="1" u="sng" dirty="0" smtClean="0">
                <a:solidFill>
                  <a:srgbClr val="002060"/>
                </a:solidFill>
              </a:rPr>
              <a:t>Výsledky pokusu: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2060"/>
                </a:solidFill>
              </a:rPr>
              <a:t>Nejprve se teplota drtě zvyšuje až k 0</a:t>
            </a:r>
            <a:r>
              <a:rPr lang="cs-CZ" sz="2800" b="1" dirty="0" smtClean="0">
                <a:solidFill>
                  <a:srgbClr val="002060"/>
                </a:solidFill>
                <a:latin typeface="Arial"/>
                <a:cs typeface="Arial"/>
              </a:rPr>
              <a:t>°C.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2060"/>
                </a:solidFill>
                <a:latin typeface="Arial"/>
                <a:cs typeface="Arial"/>
              </a:rPr>
              <a:t>Při </a:t>
            </a:r>
            <a:r>
              <a:rPr lang="cs-CZ" sz="2800" b="1" dirty="0" smtClean="0">
                <a:solidFill>
                  <a:srgbClr val="002060"/>
                </a:solidFill>
              </a:rPr>
              <a:t>0</a:t>
            </a:r>
            <a:r>
              <a:rPr lang="cs-CZ" sz="2800" b="1" dirty="0" smtClean="0">
                <a:solidFill>
                  <a:srgbClr val="002060"/>
                </a:solidFill>
                <a:latin typeface="Arial"/>
                <a:cs typeface="Arial"/>
              </a:rPr>
              <a:t>°C začne led tát, proto se tato teplota nazývá TEPLOTA TÁNÍ.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2060"/>
                </a:solidFill>
                <a:latin typeface="Arial"/>
                <a:cs typeface="Arial"/>
              </a:rPr>
              <a:t>Stále zahříváme, dodáváme teplo, ale teplota směsi ledu a vody zůstává na </a:t>
            </a:r>
            <a:r>
              <a:rPr lang="cs-CZ" sz="2800" b="1" dirty="0" smtClean="0">
                <a:solidFill>
                  <a:srgbClr val="002060"/>
                </a:solidFill>
              </a:rPr>
              <a:t>0</a:t>
            </a:r>
            <a:r>
              <a:rPr lang="cs-CZ" sz="2800" b="1" dirty="0" smtClean="0">
                <a:solidFill>
                  <a:srgbClr val="002060"/>
                </a:solidFill>
                <a:latin typeface="Arial"/>
                <a:cs typeface="Arial"/>
              </a:rPr>
              <a:t>°C.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2060"/>
                </a:solidFill>
                <a:latin typeface="Arial"/>
                <a:cs typeface="Arial"/>
              </a:rPr>
              <a:t>Až všechen led roztaje, začne se zvyšovat teplota.</a:t>
            </a:r>
          </a:p>
          <a:p>
            <a:pPr>
              <a:buNone/>
            </a:pPr>
            <a:endParaRPr lang="cs-CZ" sz="2800" b="1" dirty="0">
              <a:solidFill>
                <a:srgbClr val="33CC33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54032"/>
          </a:xfrm>
        </p:spPr>
        <p:txBody>
          <a:bodyPr>
            <a:normAutofit/>
          </a:bodyPr>
          <a:lstStyle/>
          <a:p>
            <a:r>
              <a:rPr lang="cs-CZ" sz="3600" u="sng" dirty="0" smtClean="0">
                <a:solidFill>
                  <a:srgbClr val="7030A0"/>
                </a:solidFill>
                <a:effectLst/>
              </a:rPr>
              <a:t>Pokus s ledem:</a:t>
            </a:r>
            <a:endParaRPr lang="cs-CZ" sz="3600" u="sng" dirty="0">
              <a:solidFill>
                <a:srgbClr val="7030A0"/>
              </a:solidFill>
              <a:effectLst/>
            </a:endParaRPr>
          </a:p>
        </p:txBody>
      </p:sp>
      <p:pic>
        <p:nvPicPr>
          <p:cNvPr id="1026" name="Picture 2" descr="C:\Documents and Settings\radek\Local Settings\Temporary Internet Files\Content.IE5\496NW9QJ\MP900402236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786578" y="642918"/>
            <a:ext cx="2102136" cy="2631525"/>
          </a:xfrm>
          <a:prstGeom prst="rect">
            <a:avLst/>
          </a:prstGeom>
          <a:noFill/>
        </p:spPr>
      </p:pic>
      <p:pic>
        <p:nvPicPr>
          <p:cNvPr id="1027" name="Picture 3" descr="C:\Documents and Settings\radek\Local Settings\Temporary Internet Files\Content.IE5\496NW9QJ\MC900088718[1].wmf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929454" y="3357562"/>
            <a:ext cx="1736633" cy="2012939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8"/>
            <a:ext cx="4972056" cy="4525963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70C0"/>
                </a:solidFill>
              </a:rPr>
              <a:t>k roztátí ledu zahřátého na teplotu tání je nutné dodávat teplo</a:t>
            </a:r>
          </a:p>
          <a:p>
            <a:pPr>
              <a:buFont typeface="Wingdings" pitchFamily="2" charset="2"/>
              <a:buChar char="q"/>
            </a:pPr>
            <a:endParaRPr lang="cs-CZ" sz="2800" b="1" dirty="0" smtClean="0">
              <a:solidFill>
                <a:srgbClr val="0070C0"/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70C0"/>
                </a:solidFill>
              </a:rPr>
              <a:t>toto teplo je potřebné pro změnu skupenství</a:t>
            </a:r>
          </a:p>
          <a:p>
            <a:pPr>
              <a:buFont typeface="Wingdings" pitchFamily="2" charset="2"/>
              <a:buChar char="q"/>
            </a:pPr>
            <a:endParaRPr lang="cs-CZ" sz="2800" b="1" dirty="0" smtClean="0">
              <a:solidFill>
                <a:srgbClr val="0070C0"/>
              </a:solidFill>
            </a:endParaRP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70C0"/>
                </a:solidFill>
              </a:rPr>
              <a:t>toto teplo nazýváme </a:t>
            </a:r>
            <a:r>
              <a:rPr lang="cs-CZ" sz="2800" b="1" u="sng" dirty="0" smtClean="0">
                <a:solidFill>
                  <a:srgbClr val="00B050"/>
                </a:solidFill>
              </a:rPr>
              <a:t>SKUPENSKÉ TEPLO TÁNÍ</a:t>
            </a:r>
            <a:endParaRPr lang="cs-CZ" sz="2800" b="1" u="sng" dirty="0">
              <a:solidFill>
                <a:srgbClr val="00B05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u="sng" dirty="0" smtClean="0">
                <a:solidFill>
                  <a:srgbClr val="C00000"/>
                </a:solidFill>
                <a:effectLst/>
              </a:rPr>
              <a:t>Závěr pokusu s ledem:</a:t>
            </a:r>
            <a:endParaRPr lang="cs-CZ" sz="3600" u="sng" dirty="0">
              <a:solidFill>
                <a:srgbClr val="C00000"/>
              </a:solidFill>
              <a:effectLst/>
            </a:endParaRPr>
          </a:p>
        </p:txBody>
      </p:sp>
      <p:pic>
        <p:nvPicPr>
          <p:cNvPr id="1026" name="Picture 2" descr="C:\Documents and Settings\radek\Local Settings\Temporary Internet Files\Content.IE5\KTIJ0HEZ\MP900438800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786446" y="1571612"/>
            <a:ext cx="2571768" cy="2038928"/>
          </a:xfrm>
          <a:prstGeom prst="rect">
            <a:avLst/>
          </a:prstGeom>
          <a:noFill/>
        </p:spPr>
      </p:pic>
      <p:pic>
        <p:nvPicPr>
          <p:cNvPr id="1027" name="Picture 3" descr="C:\Documents and Settings\radek\Local Settings\Temporary Internet Files\Content.IE5\2TM785QB\MC900441752[1]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86446" y="3714752"/>
            <a:ext cx="2539415" cy="250033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8"/>
            <a:ext cx="4900618" cy="4525963"/>
          </a:xfrm>
        </p:spPr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B0F0"/>
                </a:solidFill>
              </a:rPr>
              <a:t>krystalický thiosíran sodný rozdrtíme na prášek a nasypeme ho do malé kádinky,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B0F0"/>
                </a:solidFill>
              </a:rPr>
              <a:t>do prášku zasuneme teploměr a čteme teplotu,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B0F0"/>
                </a:solidFill>
              </a:rPr>
              <a:t>kádinku zahříváme v horké vodní lázni,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B0F0"/>
                </a:solidFill>
              </a:rPr>
              <a:t>sledujeme teplotu</a:t>
            </a:r>
          </a:p>
          <a:p>
            <a:pPr>
              <a:buFont typeface="Wingdings" pitchFamily="2" charset="2"/>
              <a:buChar char="q"/>
            </a:pPr>
            <a:endParaRPr lang="cs-CZ" sz="2800" b="1" dirty="0">
              <a:solidFill>
                <a:srgbClr val="00B0F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dirty="0" smtClean="0">
                <a:solidFill>
                  <a:srgbClr val="002060"/>
                </a:solidFill>
                <a:effectLst/>
              </a:rPr>
              <a:t/>
            </a:r>
            <a:br>
              <a:rPr lang="cs-CZ" sz="3600" dirty="0" smtClean="0">
                <a:solidFill>
                  <a:srgbClr val="002060"/>
                </a:solidFill>
                <a:effectLst/>
              </a:rPr>
            </a:br>
            <a:r>
              <a:rPr lang="cs-CZ" sz="3600" dirty="0" smtClean="0">
                <a:solidFill>
                  <a:srgbClr val="002060"/>
                </a:solidFill>
                <a:effectLst/>
              </a:rPr>
              <a:t>Je průběh tání podobný i u jiných látek?</a:t>
            </a:r>
            <a:br>
              <a:rPr lang="cs-CZ" sz="3600" dirty="0" smtClean="0">
                <a:solidFill>
                  <a:srgbClr val="002060"/>
                </a:solidFill>
                <a:effectLst/>
              </a:rPr>
            </a:br>
            <a:r>
              <a:rPr lang="cs-CZ" sz="3600" u="sng" dirty="0" smtClean="0">
                <a:solidFill>
                  <a:srgbClr val="002060"/>
                </a:solidFill>
                <a:effectLst/>
              </a:rPr>
              <a:t>Pokus s thiosíranem sodným:</a:t>
            </a:r>
            <a:r>
              <a:rPr lang="cs-CZ" sz="3600" dirty="0" smtClean="0">
                <a:solidFill>
                  <a:srgbClr val="002060"/>
                </a:solidFill>
                <a:effectLst/>
              </a:rPr>
              <a:t/>
            </a:r>
            <a:br>
              <a:rPr lang="cs-CZ" sz="3600" dirty="0" smtClean="0">
                <a:solidFill>
                  <a:srgbClr val="002060"/>
                </a:solidFill>
                <a:effectLst/>
              </a:rPr>
            </a:br>
            <a:endParaRPr lang="cs-CZ" sz="3600" dirty="0">
              <a:solidFill>
                <a:srgbClr val="002060"/>
              </a:solidFill>
              <a:effectLst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572132" y="1571612"/>
            <a:ext cx="2476500" cy="1857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500694" y="4000504"/>
            <a:ext cx="2867028" cy="215027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9"/>
            <a:ext cx="8258204" cy="2733489"/>
          </a:xfrm>
        </p:spPr>
        <p:txBody>
          <a:bodyPr>
            <a:normAutofit fontScale="85000"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7030A0"/>
                </a:solidFill>
              </a:rPr>
              <a:t>teplota se při zahřívání postupně zvětšuje, až dosáhne asi 48 </a:t>
            </a:r>
            <a:r>
              <a:rPr lang="cs-CZ" sz="2800" b="1" dirty="0" smtClean="0">
                <a:solidFill>
                  <a:srgbClr val="7030A0"/>
                </a:solidFill>
                <a:latin typeface="Arial"/>
                <a:cs typeface="Arial"/>
              </a:rPr>
              <a:t>°C,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7030A0"/>
                </a:solidFill>
                <a:latin typeface="Arial"/>
                <a:cs typeface="Arial"/>
              </a:rPr>
              <a:t>pozorujeme, že při této teplotě krystalická látka taje, 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7030A0"/>
                </a:solidFill>
                <a:latin typeface="Arial"/>
                <a:cs typeface="Arial"/>
              </a:rPr>
              <a:t>přestože thiosíran sodný dále přijímá teplo, jeho teplota se nezvyšuje, pokud všechna látka neroztaje,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7030A0"/>
                </a:solidFill>
                <a:latin typeface="Arial"/>
                <a:cs typeface="Arial"/>
              </a:rPr>
              <a:t>thiosíran sodný taje při 48 °C,</a:t>
            </a:r>
          </a:p>
          <a:p>
            <a:pPr>
              <a:buFont typeface="Wingdings" pitchFamily="2" charset="2"/>
              <a:buChar char="q"/>
            </a:pPr>
            <a:r>
              <a:rPr lang="cs-CZ" sz="2800" b="1" u="sng" dirty="0" smtClean="0">
                <a:solidFill>
                  <a:srgbClr val="7030A0"/>
                </a:solidFill>
                <a:latin typeface="Arial"/>
                <a:cs typeface="Arial"/>
              </a:rPr>
              <a:t>má tedy jinou teplotu tání než led</a:t>
            </a:r>
            <a:endParaRPr lang="cs-CZ" sz="2800" b="1" u="sng" dirty="0">
              <a:solidFill>
                <a:srgbClr val="7030A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3600" u="sng" dirty="0" smtClean="0">
                <a:solidFill>
                  <a:srgbClr val="00B050"/>
                </a:solidFill>
                <a:effectLst/>
              </a:rPr>
              <a:t>Závěr pokusu s thiosíranem sodným:</a:t>
            </a:r>
            <a:endParaRPr lang="cs-CZ" sz="3600" u="sng" dirty="0">
              <a:solidFill>
                <a:srgbClr val="00B050"/>
              </a:solidFill>
              <a:effectLst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29124" y="4286256"/>
            <a:ext cx="3162309" cy="23717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C00000"/>
                </a:solidFill>
                <a:effectLst/>
              </a:rPr>
              <a:t>Grafický průběh tání:</a:t>
            </a:r>
            <a:endParaRPr lang="cs-CZ" sz="3600" dirty="0">
              <a:solidFill>
                <a:srgbClr val="C00000"/>
              </a:solidFill>
              <a:effectLst/>
            </a:endParaRPr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214546" y="1500174"/>
            <a:ext cx="6357982" cy="35360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928662" y="1785926"/>
            <a:ext cx="135732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teplota</a:t>
            </a:r>
          </a:p>
          <a:p>
            <a:r>
              <a:rPr lang="en-US" sz="2400" b="1" dirty="0" smtClean="0">
                <a:solidFill>
                  <a:srgbClr val="C00000"/>
                </a:solidFill>
                <a:latin typeface="Arial"/>
                <a:cs typeface="Arial"/>
              </a:rPr>
              <a:t>[</a:t>
            </a:r>
            <a:r>
              <a:rPr lang="cs-CZ" sz="2400" b="1" dirty="0" smtClean="0">
                <a:solidFill>
                  <a:srgbClr val="C00000"/>
                </a:solidFill>
                <a:latin typeface="Arial"/>
                <a:cs typeface="Arial"/>
              </a:rPr>
              <a:t>°C</a:t>
            </a:r>
            <a:r>
              <a:rPr lang="en-US" sz="2400" b="1" dirty="0" smtClean="0">
                <a:solidFill>
                  <a:srgbClr val="C00000"/>
                </a:solidFill>
                <a:latin typeface="Arial"/>
                <a:cs typeface="Arial"/>
              </a:rPr>
              <a:t>]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2214546" y="5072074"/>
            <a:ext cx="242889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množství tepla </a:t>
            </a:r>
          </a:p>
          <a:p>
            <a:r>
              <a:rPr lang="en-US" sz="2400" b="1" dirty="0" smtClean="0">
                <a:solidFill>
                  <a:srgbClr val="C00000"/>
                </a:solidFill>
              </a:rPr>
              <a:t>[</a:t>
            </a:r>
            <a:r>
              <a:rPr lang="cs-CZ" sz="2400" b="1" dirty="0" smtClean="0">
                <a:solidFill>
                  <a:srgbClr val="C00000"/>
                </a:solidFill>
              </a:rPr>
              <a:t>kJ</a:t>
            </a:r>
            <a:r>
              <a:rPr lang="en-US" sz="2400" b="1" dirty="0" smtClean="0">
                <a:solidFill>
                  <a:srgbClr val="C00000"/>
                </a:solidFill>
              </a:rPr>
              <a:t>]</a:t>
            </a:r>
            <a:endParaRPr lang="cs-CZ" sz="2400" b="1" dirty="0">
              <a:solidFill>
                <a:srgbClr val="C0000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3143240" y="2285992"/>
            <a:ext cx="14287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Pevná látka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4786314" y="2000240"/>
            <a:ext cx="24288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Pevná látka i kapalina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9" name="TextovéPole 8"/>
          <p:cNvSpPr txBox="1"/>
          <p:nvPr/>
        </p:nvSpPr>
        <p:spPr>
          <a:xfrm>
            <a:off x="7215206" y="2428868"/>
            <a:ext cx="12144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>
                <a:solidFill>
                  <a:srgbClr val="C00000"/>
                </a:solidFill>
              </a:rPr>
              <a:t>kapalina</a:t>
            </a:r>
            <a:endParaRPr lang="cs-CZ" b="1" dirty="0">
              <a:solidFill>
                <a:srgbClr val="C00000"/>
              </a:solidFill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7500958" y="5357826"/>
            <a:ext cx="128588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C00000"/>
                </a:solidFill>
              </a:rPr>
              <a:t>Čas </a:t>
            </a:r>
          </a:p>
          <a:p>
            <a:r>
              <a:rPr lang="en-US" sz="2400" b="1" dirty="0" smtClean="0">
                <a:solidFill>
                  <a:srgbClr val="C00000"/>
                </a:solidFill>
              </a:rPr>
              <a:t>[</a:t>
            </a:r>
            <a:r>
              <a:rPr lang="cs-CZ" sz="2400" b="1" dirty="0" smtClean="0">
                <a:solidFill>
                  <a:srgbClr val="C00000"/>
                </a:solidFill>
              </a:rPr>
              <a:t>s</a:t>
            </a:r>
            <a:r>
              <a:rPr lang="en-US" sz="2400" b="1" dirty="0" smtClean="0">
                <a:solidFill>
                  <a:srgbClr val="C00000"/>
                </a:solidFill>
              </a:rPr>
              <a:t>]</a:t>
            </a:r>
            <a:endParaRPr lang="cs-CZ" sz="2400" b="1" dirty="0">
              <a:solidFill>
                <a:srgbClr val="C0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B050"/>
                </a:solidFill>
              </a:rPr>
              <a:t>teplota tání závisí na druhu krystalické látky, ale také na TLAKU,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B050"/>
                </a:solidFill>
              </a:rPr>
              <a:t>v tabulkách jsou uvedeny hodnoty teploty tání při normálním tlaku, tj. 101 325 Pa,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B050"/>
                </a:solidFill>
              </a:rPr>
              <a:t>závislost teploty tání na tlaku poznáte i při bruslení,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B050"/>
                </a:solidFill>
              </a:rPr>
              <a:t>led pod bruslí, kde je větší tlak, taje i při nižší teplotě než 0 </a:t>
            </a:r>
            <a:r>
              <a:rPr lang="cs-CZ" sz="2800" b="1" dirty="0" smtClean="0">
                <a:solidFill>
                  <a:srgbClr val="00B050"/>
                </a:solidFill>
                <a:latin typeface="Arial"/>
                <a:cs typeface="Arial"/>
              </a:rPr>
              <a:t>°C</a:t>
            </a:r>
          </a:p>
          <a:p>
            <a:pPr>
              <a:buNone/>
            </a:pPr>
            <a:endParaRPr lang="cs-CZ" sz="2800" b="1" dirty="0" smtClean="0">
              <a:solidFill>
                <a:srgbClr val="00B05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u="sng" dirty="0" smtClean="0">
                <a:solidFill>
                  <a:srgbClr val="0070C0"/>
                </a:solidFill>
                <a:effectLst/>
              </a:rPr>
              <a:t>Závislost teploty tání na tlaku:</a:t>
            </a:r>
            <a:endParaRPr lang="cs-CZ" sz="3600" u="sng" dirty="0">
              <a:solidFill>
                <a:srgbClr val="0070C0"/>
              </a:solidFill>
              <a:effectLst/>
            </a:endParaRPr>
          </a:p>
        </p:txBody>
      </p:sp>
      <p:pic>
        <p:nvPicPr>
          <p:cNvPr id="6146" name="Picture 2" descr="C:\Documents and Settings\radek\Local Settings\Temporary Internet Files\Content.IE5\WHQ7CXMN\MC900412528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86644" y="4645563"/>
            <a:ext cx="1676927" cy="2122037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chemeClr val="accent6">
                    <a:lumMod val="50000"/>
                  </a:schemeClr>
                </a:solidFill>
                <a:effectLst/>
              </a:rPr>
              <a:t>Grafické porovnání teplot tání různých látek při normálním tlaku:</a:t>
            </a:r>
            <a:endParaRPr lang="cs-CZ" sz="3200" dirty="0">
              <a:solidFill>
                <a:schemeClr val="accent6">
                  <a:lumMod val="50000"/>
                </a:schemeClr>
              </a:solidFill>
              <a:effectLst/>
            </a:endParaRPr>
          </a:p>
        </p:txBody>
      </p:sp>
      <p:grpSp>
        <p:nvGrpSpPr>
          <p:cNvPr id="58" name="Group 89"/>
          <p:cNvGrpSpPr>
            <a:grpSpLocks noGrp="1"/>
          </p:cNvGrpSpPr>
          <p:nvPr>
            <p:ph idx="1"/>
          </p:nvPr>
        </p:nvGrpSpPr>
        <p:grpSpPr bwMode="auto">
          <a:xfrm>
            <a:off x="428596" y="1500174"/>
            <a:ext cx="8229600" cy="4525962"/>
            <a:chOff x="431" y="981"/>
            <a:chExt cx="4841" cy="3205"/>
          </a:xfrm>
        </p:grpSpPr>
        <p:grpSp>
          <p:nvGrpSpPr>
            <p:cNvPr id="59" name="Group 77"/>
            <p:cNvGrpSpPr>
              <a:grpSpLocks/>
            </p:cNvGrpSpPr>
            <p:nvPr/>
          </p:nvGrpSpPr>
          <p:grpSpPr bwMode="auto">
            <a:xfrm>
              <a:off x="839" y="981"/>
              <a:ext cx="4433" cy="3205"/>
              <a:chOff x="612" y="981"/>
              <a:chExt cx="4433" cy="3205"/>
            </a:xfrm>
          </p:grpSpPr>
          <p:sp>
            <p:nvSpPr>
              <p:cNvPr id="71" name="Line 5"/>
              <p:cNvSpPr>
                <a:spLocks noChangeShapeType="1"/>
              </p:cNvSpPr>
              <p:nvPr/>
            </p:nvSpPr>
            <p:spPr bwMode="auto">
              <a:xfrm flipV="1">
                <a:off x="760" y="981"/>
                <a:ext cx="1" cy="3114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cs-CZ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</a:endParaRPr>
              </a:p>
            </p:txBody>
          </p:sp>
          <p:grpSp>
            <p:nvGrpSpPr>
              <p:cNvPr id="72" name="Group 76"/>
              <p:cNvGrpSpPr>
                <a:grpSpLocks/>
              </p:cNvGrpSpPr>
              <p:nvPr/>
            </p:nvGrpSpPr>
            <p:grpSpPr bwMode="auto">
              <a:xfrm>
                <a:off x="612" y="1298"/>
                <a:ext cx="4433" cy="2888"/>
                <a:chOff x="612" y="1298"/>
                <a:chExt cx="4433" cy="2888"/>
              </a:xfrm>
            </p:grpSpPr>
            <p:sp>
              <p:nvSpPr>
                <p:cNvPr id="73" name="Rectangle 6"/>
                <p:cNvSpPr>
                  <a:spLocks noChangeArrowheads="1"/>
                </p:cNvSpPr>
                <p:nvPr/>
              </p:nvSpPr>
              <p:spPr bwMode="auto">
                <a:xfrm>
                  <a:off x="908" y="1479"/>
                  <a:ext cx="297" cy="2367"/>
                </a:xfrm>
                <a:prstGeom prst="rect">
                  <a:avLst/>
                </a:prstGeom>
                <a:solidFill>
                  <a:srgbClr val="FFE05B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cs-CZ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74" name="Rectangle 7"/>
                <p:cNvSpPr>
                  <a:spLocks noChangeArrowheads="1"/>
                </p:cNvSpPr>
                <p:nvPr/>
              </p:nvSpPr>
              <p:spPr bwMode="auto">
                <a:xfrm>
                  <a:off x="1205" y="1728"/>
                  <a:ext cx="296" cy="2118"/>
                </a:xfrm>
                <a:prstGeom prst="rect">
                  <a:avLst/>
                </a:prstGeom>
                <a:solidFill>
                  <a:srgbClr val="C0C0C0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cs-CZ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75" name="Rectangle 8"/>
                <p:cNvSpPr>
                  <a:spLocks noChangeArrowheads="1"/>
                </p:cNvSpPr>
                <p:nvPr/>
              </p:nvSpPr>
              <p:spPr bwMode="auto">
                <a:xfrm>
                  <a:off x="1501" y="1853"/>
                  <a:ext cx="296" cy="1993"/>
                </a:xfrm>
                <a:prstGeom prst="rect">
                  <a:avLst/>
                </a:prstGeom>
                <a:solidFill>
                  <a:srgbClr val="FFFFFF"/>
                </a:solidFill>
                <a:ln w="9525">
                  <a:solidFill>
                    <a:srgbClr val="C0C0C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cs-CZ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76" name="Rectangle 9"/>
                <p:cNvSpPr>
                  <a:spLocks noChangeArrowheads="1"/>
                </p:cNvSpPr>
                <p:nvPr/>
              </p:nvSpPr>
              <p:spPr bwMode="auto">
                <a:xfrm>
                  <a:off x="1797" y="2227"/>
                  <a:ext cx="297" cy="1619"/>
                </a:xfrm>
                <a:prstGeom prst="rect">
                  <a:avLst/>
                </a:prstGeom>
                <a:solidFill>
                  <a:srgbClr val="FF6600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cs-CZ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77" name="Rectangle 10"/>
                <p:cNvSpPr>
                  <a:spLocks noChangeArrowheads="1"/>
                </p:cNvSpPr>
                <p:nvPr/>
              </p:nvSpPr>
              <p:spPr bwMode="auto">
                <a:xfrm>
                  <a:off x="2094" y="2476"/>
                  <a:ext cx="296" cy="1370"/>
                </a:xfrm>
                <a:prstGeom prst="rect">
                  <a:avLst/>
                </a:prstGeom>
                <a:solidFill>
                  <a:srgbClr val="CC9900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cs-CZ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78" name="Rectangle 11"/>
                <p:cNvSpPr>
                  <a:spLocks noChangeArrowheads="1"/>
                </p:cNvSpPr>
                <p:nvPr/>
              </p:nvSpPr>
              <p:spPr bwMode="auto">
                <a:xfrm>
                  <a:off x="2390" y="2600"/>
                  <a:ext cx="296" cy="1246"/>
                </a:xfrm>
                <a:prstGeom prst="rect">
                  <a:avLst/>
                </a:prstGeom>
                <a:solidFill>
                  <a:srgbClr val="00CCFF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cs-CZ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79" name="Rectangle 12"/>
                <p:cNvSpPr>
                  <a:spLocks noChangeArrowheads="1"/>
                </p:cNvSpPr>
                <p:nvPr/>
              </p:nvSpPr>
              <p:spPr bwMode="auto">
                <a:xfrm>
                  <a:off x="2686" y="2849"/>
                  <a:ext cx="297" cy="997"/>
                </a:xfrm>
                <a:prstGeom prst="rect">
                  <a:avLst/>
                </a:prstGeom>
                <a:solidFill>
                  <a:srgbClr val="B08200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cs-CZ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80" name="Rectangle 13"/>
                <p:cNvSpPr>
                  <a:spLocks noChangeArrowheads="1"/>
                </p:cNvSpPr>
                <p:nvPr/>
              </p:nvSpPr>
              <p:spPr bwMode="auto">
                <a:xfrm>
                  <a:off x="2983" y="3099"/>
                  <a:ext cx="296" cy="747"/>
                </a:xfrm>
                <a:prstGeom prst="rect">
                  <a:avLst/>
                </a:prstGeom>
                <a:solidFill>
                  <a:srgbClr val="000000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cs-CZ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81" name="Rectangle 14"/>
                <p:cNvSpPr>
                  <a:spLocks noChangeArrowheads="1"/>
                </p:cNvSpPr>
                <p:nvPr/>
              </p:nvSpPr>
              <p:spPr bwMode="auto">
                <a:xfrm>
                  <a:off x="3279" y="3223"/>
                  <a:ext cx="296" cy="623"/>
                </a:xfrm>
                <a:prstGeom prst="rect">
                  <a:avLst/>
                </a:prstGeom>
                <a:solidFill>
                  <a:srgbClr val="800000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cs-CZ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82" name="Rectangle 15"/>
                <p:cNvSpPr>
                  <a:spLocks noChangeArrowheads="1"/>
                </p:cNvSpPr>
                <p:nvPr/>
              </p:nvSpPr>
              <p:spPr bwMode="auto">
                <a:xfrm>
                  <a:off x="3575" y="3472"/>
                  <a:ext cx="297" cy="374"/>
                </a:xfrm>
                <a:prstGeom prst="rect">
                  <a:avLst/>
                </a:prstGeom>
                <a:solidFill>
                  <a:srgbClr val="00FFFF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cs-CZ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83" name="Rectangle 17"/>
                <p:cNvSpPr>
                  <a:spLocks noChangeArrowheads="1"/>
                </p:cNvSpPr>
                <p:nvPr/>
              </p:nvSpPr>
              <p:spPr bwMode="auto">
                <a:xfrm>
                  <a:off x="3878" y="3702"/>
                  <a:ext cx="296" cy="125"/>
                </a:xfrm>
                <a:prstGeom prst="rect">
                  <a:avLst/>
                </a:prstGeom>
                <a:solidFill>
                  <a:srgbClr val="003366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cs-CZ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84" name="Rectangle 18"/>
                <p:cNvSpPr>
                  <a:spLocks noChangeArrowheads="1"/>
                </p:cNvSpPr>
                <p:nvPr/>
              </p:nvSpPr>
              <p:spPr bwMode="auto">
                <a:xfrm>
                  <a:off x="4150" y="3838"/>
                  <a:ext cx="297" cy="125"/>
                </a:xfrm>
                <a:prstGeom prst="rect">
                  <a:avLst/>
                </a:prstGeom>
                <a:solidFill>
                  <a:srgbClr val="969696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cs-CZ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85" name="Rectangle 19"/>
                <p:cNvSpPr>
                  <a:spLocks noChangeArrowheads="1"/>
                </p:cNvSpPr>
                <p:nvPr/>
              </p:nvSpPr>
              <p:spPr bwMode="auto">
                <a:xfrm>
                  <a:off x="4422" y="3838"/>
                  <a:ext cx="296" cy="183"/>
                </a:xfrm>
                <a:prstGeom prst="rect">
                  <a:avLst/>
                </a:prstGeom>
                <a:solidFill>
                  <a:srgbClr val="339966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cs-CZ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86" name="Line 20"/>
                <p:cNvSpPr>
                  <a:spLocks noChangeShapeType="1"/>
                </p:cNvSpPr>
                <p:nvPr/>
              </p:nvSpPr>
              <p:spPr bwMode="auto">
                <a:xfrm>
                  <a:off x="748" y="3838"/>
                  <a:ext cx="4297" cy="1"/>
                </a:xfrm>
                <a:prstGeom prst="line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cs-CZ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87" name="Line 21"/>
                <p:cNvSpPr>
                  <a:spLocks noChangeShapeType="1"/>
                </p:cNvSpPr>
                <p:nvPr/>
              </p:nvSpPr>
              <p:spPr bwMode="auto">
                <a:xfrm>
                  <a:off x="760" y="3721"/>
                  <a:ext cx="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cs-CZ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88" name="Line 22"/>
                <p:cNvSpPr>
                  <a:spLocks noChangeShapeType="1"/>
                </p:cNvSpPr>
                <p:nvPr/>
              </p:nvSpPr>
              <p:spPr bwMode="auto">
                <a:xfrm>
                  <a:off x="612" y="3597"/>
                  <a:ext cx="148" cy="1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cs-CZ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89" name="Line 23"/>
                <p:cNvSpPr>
                  <a:spLocks noChangeShapeType="1"/>
                </p:cNvSpPr>
                <p:nvPr/>
              </p:nvSpPr>
              <p:spPr bwMode="auto">
                <a:xfrm>
                  <a:off x="612" y="3348"/>
                  <a:ext cx="148" cy="1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cs-CZ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90" name="Line 24"/>
                <p:cNvSpPr>
                  <a:spLocks noChangeShapeType="1"/>
                </p:cNvSpPr>
                <p:nvPr/>
              </p:nvSpPr>
              <p:spPr bwMode="auto">
                <a:xfrm>
                  <a:off x="612" y="3099"/>
                  <a:ext cx="148" cy="0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cs-CZ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91" name="Line 25"/>
                <p:cNvSpPr>
                  <a:spLocks noChangeShapeType="1"/>
                </p:cNvSpPr>
                <p:nvPr/>
              </p:nvSpPr>
              <p:spPr bwMode="auto">
                <a:xfrm>
                  <a:off x="612" y="2849"/>
                  <a:ext cx="148" cy="1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cs-CZ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92" name="Line 26"/>
                <p:cNvSpPr>
                  <a:spLocks noChangeShapeType="1"/>
                </p:cNvSpPr>
                <p:nvPr/>
              </p:nvSpPr>
              <p:spPr bwMode="auto">
                <a:xfrm>
                  <a:off x="612" y="2600"/>
                  <a:ext cx="148" cy="1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cs-CZ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93" name="Line 27"/>
                <p:cNvSpPr>
                  <a:spLocks noChangeShapeType="1"/>
                </p:cNvSpPr>
                <p:nvPr/>
              </p:nvSpPr>
              <p:spPr bwMode="auto">
                <a:xfrm>
                  <a:off x="612" y="2351"/>
                  <a:ext cx="148" cy="1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cs-CZ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94" name="Line 28"/>
                <p:cNvSpPr>
                  <a:spLocks noChangeShapeType="1"/>
                </p:cNvSpPr>
                <p:nvPr/>
              </p:nvSpPr>
              <p:spPr bwMode="auto">
                <a:xfrm>
                  <a:off x="612" y="2102"/>
                  <a:ext cx="148" cy="1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cs-CZ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95" name="Line 29"/>
                <p:cNvSpPr>
                  <a:spLocks noChangeShapeType="1"/>
                </p:cNvSpPr>
                <p:nvPr/>
              </p:nvSpPr>
              <p:spPr bwMode="auto">
                <a:xfrm>
                  <a:off x="612" y="3846"/>
                  <a:ext cx="148" cy="1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cs-CZ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96" name="Line 30"/>
                <p:cNvSpPr>
                  <a:spLocks noChangeShapeType="1"/>
                </p:cNvSpPr>
                <p:nvPr/>
              </p:nvSpPr>
              <p:spPr bwMode="auto">
                <a:xfrm>
                  <a:off x="612" y="4095"/>
                  <a:ext cx="148" cy="1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cs-CZ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97" name="Line 31"/>
                <p:cNvSpPr>
                  <a:spLocks noChangeShapeType="1"/>
                </p:cNvSpPr>
                <p:nvPr/>
              </p:nvSpPr>
              <p:spPr bwMode="auto">
                <a:xfrm>
                  <a:off x="612" y="1853"/>
                  <a:ext cx="148" cy="1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cs-CZ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98" name="Line 32"/>
                <p:cNvSpPr>
                  <a:spLocks noChangeShapeType="1"/>
                </p:cNvSpPr>
                <p:nvPr/>
              </p:nvSpPr>
              <p:spPr bwMode="auto">
                <a:xfrm>
                  <a:off x="612" y="1604"/>
                  <a:ext cx="148" cy="1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cs-CZ" sz="1800" b="0" i="0" u="none" strike="noStrike" kern="0" cap="none" spc="0" normalizeH="0" baseline="0" noProof="0" dirty="0">
                    <a:ln>
                      <a:noFill/>
                    </a:ln>
                    <a:solidFill>
                      <a:sysClr val="windowText" lastClr="000000"/>
                    </a:solidFill>
                    <a:effectLst/>
                    <a:uLnTx/>
                    <a:uFillTx/>
                  </a:endParaRPr>
                </a:p>
              </p:txBody>
            </p:sp>
            <p:sp>
              <p:nvSpPr>
                <p:cNvPr id="99" name="Rectangle 63"/>
                <p:cNvSpPr>
                  <a:spLocks noChangeArrowheads="1"/>
                </p:cNvSpPr>
                <p:nvPr/>
              </p:nvSpPr>
              <p:spPr bwMode="auto">
                <a:xfrm>
                  <a:off x="930" y="1298"/>
                  <a:ext cx="257" cy="2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cs-CZ" sz="16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Comic Sans MS" pitchFamily="66" charset="0"/>
                    </a:rPr>
                    <a:t>Cr</a:t>
                  </a:r>
                </a:p>
              </p:txBody>
            </p:sp>
            <p:sp>
              <p:nvSpPr>
                <p:cNvPr id="100" name="Rectangle 64"/>
                <p:cNvSpPr>
                  <a:spLocks noChangeArrowheads="1"/>
                </p:cNvSpPr>
                <p:nvPr/>
              </p:nvSpPr>
              <p:spPr bwMode="auto">
                <a:xfrm>
                  <a:off x="1202" y="1570"/>
                  <a:ext cx="266" cy="2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cs-CZ" sz="16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Comic Sans MS" pitchFamily="66" charset="0"/>
                    </a:rPr>
                    <a:t>Fe</a:t>
                  </a:r>
                </a:p>
              </p:txBody>
            </p:sp>
            <p:sp>
              <p:nvSpPr>
                <p:cNvPr id="101" name="Rectangle 65"/>
                <p:cNvSpPr>
                  <a:spLocks noChangeArrowheads="1"/>
                </p:cNvSpPr>
                <p:nvPr/>
              </p:nvSpPr>
              <p:spPr bwMode="auto">
                <a:xfrm>
                  <a:off x="1474" y="1661"/>
                  <a:ext cx="241" cy="2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cs-CZ" sz="16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Comic Sans MS" pitchFamily="66" charset="0"/>
                    </a:rPr>
                    <a:t>Si</a:t>
                  </a:r>
                </a:p>
              </p:txBody>
            </p:sp>
            <p:sp>
              <p:nvSpPr>
                <p:cNvPr id="102" name="Rectangle 66"/>
                <p:cNvSpPr>
                  <a:spLocks noChangeArrowheads="1"/>
                </p:cNvSpPr>
                <p:nvPr/>
              </p:nvSpPr>
              <p:spPr bwMode="auto">
                <a:xfrm>
                  <a:off x="1791" y="2069"/>
                  <a:ext cx="262" cy="2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cs-CZ" sz="16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Comic Sans MS" pitchFamily="66" charset="0"/>
                    </a:rPr>
                    <a:t>Cu</a:t>
                  </a:r>
                </a:p>
              </p:txBody>
            </p:sp>
            <p:sp>
              <p:nvSpPr>
                <p:cNvPr id="103" name="Rectangle 67"/>
                <p:cNvSpPr>
                  <a:spLocks noChangeArrowheads="1"/>
                </p:cNvSpPr>
                <p:nvPr/>
              </p:nvSpPr>
              <p:spPr bwMode="auto">
                <a:xfrm>
                  <a:off x="2064" y="2296"/>
                  <a:ext cx="278" cy="2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cs-CZ" sz="16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Comic Sans MS" pitchFamily="66" charset="0"/>
                    </a:rPr>
                    <a:t>Ag</a:t>
                  </a:r>
                </a:p>
              </p:txBody>
            </p:sp>
            <p:sp>
              <p:nvSpPr>
                <p:cNvPr id="104" name="Rectangle 68"/>
                <p:cNvSpPr>
                  <a:spLocks noChangeArrowheads="1"/>
                </p:cNvSpPr>
                <p:nvPr/>
              </p:nvSpPr>
              <p:spPr bwMode="auto">
                <a:xfrm>
                  <a:off x="2336" y="2432"/>
                  <a:ext cx="405" cy="2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cs-CZ" sz="16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Comic Sans MS" pitchFamily="66" charset="0"/>
                    </a:rPr>
                    <a:t>NaCl</a:t>
                  </a:r>
                </a:p>
              </p:txBody>
            </p:sp>
            <p:sp>
              <p:nvSpPr>
                <p:cNvPr id="105" name="Rectangle 69"/>
                <p:cNvSpPr>
                  <a:spLocks noChangeArrowheads="1"/>
                </p:cNvSpPr>
                <p:nvPr/>
              </p:nvSpPr>
              <p:spPr bwMode="auto">
                <a:xfrm>
                  <a:off x="2653" y="2659"/>
                  <a:ext cx="245" cy="2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cs-CZ" sz="16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Comic Sans MS" pitchFamily="66" charset="0"/>
                    </a:rPr>
                    <a:t>Al</a:t>
                  </a:r>
                </a:p>
              </p:txBody>
            </p:sp>
            <p:sp>
              <p:nvSpPr>
                <p:cNvPr id="106" name="Rectangle 70"/>
                <p:cNvSpPr>
                  <a:spLocks noChangeArrowheads="1"/>
                </p:cNvSpPr>
                <p:nvPr/>
              </p:nvSpPr>
              <p:spPr bwMode="auto">
                <a:xfrm>
                  <a:off x="2971" y="2931"/>
                  <a:ext cx="260" cy="2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cs-CZ" sz="16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Comic Sans MS" pitchFamily="66" charset="0"/>
                    </a:rPr>
                    <a:t>Pb</a:t>
                  </a:r>
                </a:p>
              </p:txBody>
            </p:sp>
            <p:sp>
              <p:nvSpPr>
                <p:cNvPr id="107" name="Rectangle 71"/>
                <p:cNvSpPr>
                  <a:spLocks noChangeArrowheads="1"/>
                </p:cNvSpPr>
                <p:nvPr/>
              </p:nvSpPr>
              <p:spPr bwMode="auto">
                <a:xfrm>
                  <a:off x="3243" y="3067"/>
                  <a:ext cx="272" cy="2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cs-CZ" sz="16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Comic Sans MS" pitchFamily="66" charset="0"/>
                    </a:rPr>
                    <a:t>Sn</a:t>
                  </a:r>
                </a:p>
              </p:txBody>
            </p:sp>
            <p:sp>
              <p:nvSpPr>
                <p:cNvPr id="108" name="Rectangle 72"/>
                <p:cNvSpPr>
                  <a:spLocks noChangeArrowheads="1"/>
                </p:cNvSpPr>
                <p:nvPr/>
              </p:nvSpPr>
              <p:spPr bwMode="auto">
                <a:xfrm>
                  <a:off x="3515" y="3294"/>
                  <a:ext cx="592" cy="2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cs-CZ" sz="16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Comic Sans MS" pitchFamily="66" charset="0"/>
                    </a:rPr>
                    <a:t>glycerol</a:t>
                  </a:r>
                </a:p>
              </p:txBody>
            </p:sp>
            <p:sp>
              <p:nvSpPr>
                <p:cNvPr id="109" name="Rectangle 73"/>
                <p:cNvSpPr>
                  <a:spLocks noChangeArrowheads="1"/>
                </p:cNvSpPr>
                <p:nvPr/>
              </p:nvSpPr>
              <p:spPr bwMode="auto">
                <a:xfrm>
                  <a:off x="4150" y="3929"/>
                  <a:ext cx="282" cy="2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cs-CZ" sz="16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Comic Sans MS" pitchFamily="66" charset="0"/>
                    </a:rPr>
                    <a:t>Hg</a:t>
                  </a:r>
                </a:p>
              </p:txBody>
            </p:sp>
            <p:sp>
              <p:nvSpPr>
                <p:cNvPr id="110" name="Rectangle 74"/>
                <p:cNvSpPr>
                  <a:spLocks noChangeArrowheads="1"/>
                </p:cNvSpPr>
                <p:nvPr/>
              </p:nvSpPr>
              <p:spPr bwMode="auto">
                <a:xfrm>
                  <a:off x="4377" y="3974"/>
                  <a:ext cx="562" cy="2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cs-CZ" sz="16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Comic Sans MS" pitchFamily="66" charset="0"/>
                    </a:rPr>
                    <a:t>ethanol</a:t>
                  </a:r>
                </a:p>
              </p:txBody>
            </p:sp>
            <p:sp>
              <p:nvSpPr>
                <p:cNvPr id="111" name="Rectangle 75"/>
                <p:cNvSpPr>
                  <a:spLocks noChangeArrowheads="1"/>
                </p:cNvSpPr>
                <p:nvPr/>
              </p:nvSpPr>
              <p:spPr bwMode="auto">
                <a:xfrm>
                  <a:off x="3833" y="3521"/>
                  <a:ext cx="394" cy="212"/>
                </a:xfrm>
                <a:prstGeom prst="rect">
                  <a:avLst/>
                </a:prstGeom>
                <a:noFill/>
                <a:ln w="9525">
                  <a:noFill/>
                  <a:miter lim="800000"/>
                  <a:headEnd/>
                  <a:tailEnd/>
                </a:ln>
                <a:effectLst/>
              </p:spPr>
              <p:txBody>
                <a:bodyPr wrap="none">
                  <a:spAutoFit/>
                </a:bodyPr>
                <a:lstStyle/>
                <a:p>
                  <a:pPr marL="0" marR="0" lvl="0" indent="0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r>
                    <a:rPr kumimoji="0" lang="cs-CZ" sz="1600" b="1" i="0" u="none" strike="noStrike" kern="0" cap="none" spc="0" normalizeH="0" baseline="0" noProof="0" dirty="0">
                      <a:ln>
                        <a:noFill/>
                      </a:ln>
                      <a:solidFill>
                        <a:sysClr val="windowText" lastClr="000000"/>
                      </a:solidFill>
                      <a:effectLst/>
                      <a:uLnTx/>
                      <a:uFillTx/>
                      <a:latin typeface="Comic Sans MS" pitchFamily="66" charset="0"/>
                    </a:rPr>
                    <a:t>H2O</a:t>
                  </a:r>
                </a:p>
              </p:txBody>
            </p:sp>
          </p:grpSp>
        </p:grpSp>
        <p:sp>
          <p:nvSpPr>
            <p:cNvPr id="60" name="Rectangle 78"/>
            <p:cNvSpPr>
              <a:spLocks noChangeArrowheads="1"/>
            </p:cNvSpPr>
            <p:nvPr/>
          </p:nvSpPr>
          <p:spPr bwMode="auto">
            <a:xfrm>
              <a:off x="657" y="3748"/>
              <a:ext cx="194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6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omic Sans MS" pitchFamily="66" charset="0"/>
                </a:rPr>
                <a:t>0</a:t>
              </a:r>
            </a:p>
          </p:txBody>
        </p:sp>
        <p:sp>
          <p:nvSpPr>
            <p:cNvPr id="61" name="Rectangle 79"/>
            <p:cNvSpPr>
              <a:spLocks noChangeArrowheads="1"/>
            </p:cNvSpPr>
            <p:nvPr/>
          </p:nvSpPr>
          <p:spPr bwMode="auto">
            <a:xfrm>
              <a:off x="521" y="3475"/>
              <a:ext cx="350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6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omic Sans MS" pitchFamily="66" charset="0"/>
                </a:rPr>
                <a:t>200</a:t>
              </a:r>
            </a:p>
          </p:txBody>
        </p:sp>
        <p:sp>
          <p:nvSpPr>
            <p:cNvPr id="62" name="Rectangle 80"/>
            <p:cNvSpPr>
              <a:spLocks noChangeArrowheads="1"/>
            </p:cNvSpPr>
            <p:nvPr/>
          </p:nvSpPr>
          <p:spPr bwMode="auto">
            <a:xfrm>
              <a:off x="521" y="3249"/>
              <a:ext cx="350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6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omic Sans MS" pitchFamily="66" charset="0"/>
                </a:rPr>
                <a:t>400</a:t>
              </a:r>
            </a:p>
          </p:txBody>
        </p:sp>
        <p:sp>
          <p:nvSpPr>
            <p:cNvPr id="63" name="Rectangle 81"/>
            <p:cNvSpPr>
              <a:spLocks noChangeArrowheads="1"/>
            </p:cNvSpPr>
            <p:nvPr/>
          </p:nvSpPr>
          <p:spPr bwMode="auto">
            <a:xfrm>
              <a:off x="521" y="3022"/>
              <a:ext cx="350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6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omic Sans MS" pitchFamily="66" charset="0"/>
                </a:rPr>
                <a:t>600</a:t>
              </a:r>
            </a:p>
          </p:txBody>
        </p:sp>
        <p:sp>
          <p:nvSpPr>
            <p:cNvPr id="64" name="Rectangle 82"/>
            <p:cNvSpPr>
              <a:spLocks noChangeArrowheads="1"/>
            </p:cNvSpPr>
            <p:nvPr/>
          </p:nvSpPr>
          <p:spPr bwMode="auto">
            <a:xfrm>
              <a:off x="521" y="2795"/>
              <a:ext cx="350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6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omic Sans MS" pitchFamily="66" charset="0"/>
                </a:rPr>
                <a:t>800</a:t>
              </a:r>
            </a:p>
          </p:txBody>
        </p:sp>
        <p:sp>
          <p:nvSpPr>
            <p:cNvPr id="65" name="Rectangle 83"/>
            <p:cNvSpPr>
              <a:spLocks noChangeArrowheads="1"/>
            </p:cNvSpPr>
            <p:nvPr/>
          </p:nvSpPr>
          <p:spPr bwMode="auto">
            <a:xfrm>
              <a:off x="431" y="2523"/>
              <a:ext cx="428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6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omic Sans MS" pitchFamily="66" charset="0"/>
                </a:rPr>
                <a:t>1000</a:t>
              </a:r>
            </a:p>
          </p:txBody>
        </p:sp>
        <p:sp>
          <p:nvSpPr>
            <p:cNvPr id="66" name="Rectangle 84"/>
            <p:cNvSpPr>
              <a:spLocks noChangeArrowheads="1"/>
            </p:cNvSpPr>
            <p:nvPr/>
          </p:nvSpPr>
          <p:spPr bwMode="auto">
            <a:xfrm>
              <a:off x="431" y="2251"/>
              <a:ext cx="428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6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omic Sans MS" pitchFamily="66" charset="0"/>
                </a:rPr>
                <a:t>1200</a:t>
              </a:r>
            </a:p>
          </p:txBody>
        </p:sp>
        <p:sp>
          <p:nvSpPr>
            <p:cNvPr id="67" name="Rectangle 85"/>
            <p:cNvSpPr>
              <a:spLocks noChangeArrowheads="1"/>
            </p:cNvSpPr>
            <p:nvPr/>
          </p:nvSpPr>
          <p:spPr bwMode="auto">
            <a:xfrm>
              <a:off x="431" y="2024"/>
              <a:ext cx="428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6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omic Sans MS" pitchFamily="66" charset="0"/>
                </a:rPr>
                <a:t>1400</a:t>
              </a:r>
            </a:p>
          </p:txBody>
        </p:sp>
        <p:sp>
          <p:nvSpPr>
            <p:cNvPr id="68" name="Rectangle 86"/>
            <p:cNvSpPr>
              <a:spLocks noChangeArrowheads="1"/>
            </p:cNvSpPr>
            <p:nvPr/>
          </p:nvSpPr>
          <p:spPr bwMode="auto">
            <a:xfrm>
              <a:off x="431" y="1797"/>
              <a:ext cx="428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6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omic Sans MS" pitchFamily="66" charset="0"/>
                </a:rPr>
                <a:t>1600</a:t>
              </a:r>
            </a:p>
          </p:txBody>
        </p:sp>
        <p:sp>
          <p:nvSpPr>
            <p:cNvPr id="69" name="Rectangle 87"/>
            <p:cNvSpPr>
              <a:spLocks noChangeArrowheads="1"/>
            </p:cNvSpPr>
            <p:nvPr/>
          </p:nvSpPr>
          <p:spPr bwMode="auto">
            <a:xfrm>
              <a:off x="431" y="1525"/>
              <a:ext cx="428" cy="2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600" b="1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omic Sans MS" pitchFamily="66" charset="0"/>
                </a:rPr>
                <a:t>1800</a:t>
              </a:r>
            </a:p>
          </p:txBody>
        </p:sp>
        <p:sp>
          <p:nvSpPr>
            <p:cNvPr id="70" name="Rectangle 88"/>
            <p:cNvSpPr>
              <a:spLocks noChangeArrowheads="1"/>
            </p:cNvSpPr>
            <p:nvPr/>
          </p:nvSpPr>
          <p:spPr bwMode="auto">
            <a:xfrm>
              <a:off x="431" y="1123"/>
              <a:ext cx="467" cy="2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cs-CZ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omic Sans MS" pitchFamily="66" charset="0"/>
                </a:rPr>
                <a:t>t</a:t>
              </a:r>
              <a:r>
                <a:rPr kumimoji="0" lang="cs-CZ" sz="1800" b="0" i="0" u="none" strike="noStrike" kern="0" cap="none" spc="0" normalizeH="0" baseline="-2500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omic Sans MS" pitchFamily="66" charset="0"/>
                </a:rPr>
                <a:t> </a:t>
              </a: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omic Sans MS" pitchFamily="66" charset="0"/>
                </a:rPr>
                <a:t>[</a:t>
              </a:r>
              <a:r>
                <a:rPr kumimoji="0" lang="cs-CZ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omic Sans MS" pitchFamily="66" charset="0"/>
                </a:rPr>
                <a:t>°C</a:t>
              </a:r>
              <a:r>
                <a:rPr kumimoji="0" lang="en-US" sz="1800" b="0" i="0" u="none" strike="noStrike" kern="0" cap="none" spc="0" normalizeH="0" baseline="0" noProof="0" dirty="0">
                  <a:ln>
                    <a:noFill/>
                  </a:ln>
                  <a:solidFill>
                    <a:sysClr val="windowText" lastClr="000000"/>
                  </a:solidFill>
                  <a:effectLst/>
                  <a:uLnTx/>
                  <a:uFillTx/>
                  <a:latin typeface="Comic Sans MS" pitchFamily="66" charset="0"/>
                </a:rPr>
                <a:t>]</a:t>
              </a:r>
              <a:endParaRPr kumimoji="0" lang="cs-CZ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Comic Sans MS" pitchFamily="66" charset="0"/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3214687"/>
            <a:ext cx="3686172" cy="2357454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b="1" dirty="0" smtClean="0">
                <a:solidFill>
                  <a:srgbClr val="002060"/>
                </a:solidFill>
                <a:latin typeface="Lucida Sans Typewriter" pitchFamily="49" charset="0"/>
              </a:rPr>
              <a:t>m = 0,1 kg               </a:t>
            </a:r>
          </a:p>
          <a:p>
            <a:pPr>
              <a:buNone/>
            </a:pPr>
            <a:r>
              <a:rPr lang="cs-CZ" sz="2400" b="1" dirty="0" smtClean="0">
                <a:solidFill>
                  <a:srgbClr val="002060"/>
                </a:solidFill>
                <a:latin typeface="Lucida Sans Typewriter" pitchFamily="49" charset="0"/>
              </a:rPr>
              <a:t>t</a:t>
            </a:r>
            <a:r>
              <a:rPr lang="cs-CZ" sz="2400" b="1" baseline="-25000" dirty="0" smtClean="0">
                <a:solidFill>
                  <a:srgbClr val="002060"/>
                </a:solidFill>
                <a:latin typeface="Lucida Sans Typewriter" pitchFamily="49" charset="0"/>
              </a:rPr>
              <a:t>1</a:t>
            </a:r>
            <a:r>
              <a:rPr lang="cs-CZ" sz="2400" b="1" dirty="0" smtClean="0">
                <a:solidFill>
                  <a:srgbClr val="002060"/>
                </a:solidFill>
                <a:latin typeface="Lucida Sans Typewriter" pitchFamily="49" charset="0"/>
              </a:rPr>
              <a:t> = 80 °C</a:t>
            </a:r>
          </a:p>
          <a:p>
            <a:pPr>
              <a:buNone/>
            </a:pPr>
            <a:r>
              <a:rPr lang="cs-CZ" sz="2400" b="1" dirty="0" smtClean="0">
                <a:solidFill>
                  <a:srgbClr val="002060"/>
                </a:solidFill>
                <a:latin typeface="Lucida Sans Typewriter" pitchFamily="49" charset="0"/>
              </a:rPr>
              <a:t>t</a:t>
            </a:r>
            <a:r>
              <a:rPr lang="cs-CZ" sz="2400" b="1" baseline="-25000" dirty="0" smtClean="0">
                <a:solidFill>
                  <a:srgbClr val="002060"/>
                </a:solidFill>
                <a:latin typeface="Lucida Sans Typewriter" pitchFamily="49" charset="0"/>
              </a:rPr>
              <a:t>0</a:t>
            </a:r>
            <a:r>
              <a:rPr lang="cs-CZ" sz="2400" b="1" dirty="0" smtClean="0">
                <a:solidFill>
                  <a:srgbClr val="002060"/>
                </a:solidFill>
                <a:latin typeface="Lucida Sans Typewriter" pitchFamily="49" charset="0"/>
              </a:rPr>
              <a:t> = 0 °C </a:t>
            </a:r>
          </a:p>
          <a:p>
            <a:pPr>
              <a:buNone/>
            </a:pPr>
            <a:r>
              <a:rPr lang="cs-CZ" sz="2400" b="1" dirty="0" smtClean="0">
                <a:solidFill>
                  <a:srgbClr val="002060"/>
                </a:solidFill>
                <a:latin typeface="Lucida Sans Typewriter" pitchFamily="49" charset="0"/>
              </a:rPr>
              <a:t>c = 4,2 kJ/(kg.°C)</a:t>
            </a:r>
          </a:p>
          <a:p>
            <a:pPr>
              <a:buNone/>
            </a:pPr>
            <a:r>
              <a:rPr lang="cs-CZ" sz="2400" b="1" dirty="0" smtClean="0">
                <a:solidFill>
                  <a:srgbClr val="002060"/>
                </a:solidFill>
                <a:latin typeface="Lucida Sans Typewriter" pitchFamily="49" charset="0"/>
              </a:rPr>
              <a:t>Q=? kJ</a:t>
            </a:r>
          </a:p>
          <a:p>
            <a:pPr>
              <a:buNone/>
            </a:pPr>
            <a:endParaRPr lang="cs-CZ" sz="2400" b="1" dirty="0" smtClean="0">
              <a:solidFill>
                <a:srgbClr val="002060"/>
              </a:solidFill>
              <a:latin typeface="Lucida Sans Typewriter" pitchFamily="49" charset="0"/>
            </a:endParaRPr>
          </a:p>
          <a:p>
            <a:pPr>
              <a:buNone/>
            </a:pPr>
            <a:endParaRPr lang="cs-CZ" sz="2400" b="1" dirty="0" smtClean="0">
              <a:solidFill>
                <a:srgbClr val="002060"/>
              </a:solidFill>
              <a:latin typeface="Lucida Sans Typewriter" pitchFamily="49" charset="0"/>
            </a:endParaRPr>
          </a:p>
          <a:p>
            <a:pPr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357158" y="285728"/>
            <a:ext cx="8229600" cy="2940048"/>
          </a:xfrm>
        </p:spPr>
        <p:txBody>
          <a:bodyPr>
            <a:normAutofit fontScale="90000"/>
          </a:bodyPr>
          <a:lstStyle/>
          <a:p>
            <a:r>
              <a:rPr lang="cs-CZ" sz="2800" dirty="0" smtClean="0">
                <a:solidFill>
                  <a:srgbClr val="0070C0"/>
                </a:solidFill>
                <a:effectLst/>
              </a:rPr>
              <a:t>Příklad: Do kalorimetru dáme rozdrcený led o hmotnosti 0,1 kg a teplotě 0 </a:t>
            </a:r>
            <a:r>
              <a:rPr lang="cs-CZ" sz="2800" dirty="0" smtClean="0">
                <a:solidFill>
                  <a:srgbClr val="0070C0"/>
                </a:solidFill>
                <a:effectLst/>
                <a:latin typeface="Arial"/>
                <a:cs typeface="Arial"/>
              </a:rPr>
              <a:t>°C. Potom nalijeme do kalorimetru vodu o stejné hmotnosti a o teplotě 80 °C. Za stálého míchání směsi sledujeme teplotu na teploměru. Když všechen led právě roztál, zjistíme, že voda v kalorimetru má teplotu </a:t>
            </a:r>
            <a:r>
              <a:rPr lang="cs-CZ" sz="2800" dirty="0" smtClean="0">
                <a:solidFill>
                  <a:srgbClr val="0070C0"/>
                </a:solidFill>
                <a:effectLst/>
              </a:rPr>
              <a:t>0 </a:t>
            </a:r>
            <a:r>
              <a:rPr lang="cs-CZ" sz="2800" dirty="0" smtClean="0">
                <a:solidFill>
                  <a:srgbClr val="0070C0"/>
                </a:solidFill>
                <a:effectLst/>
                <a:latin typeface="Arial"/>
                <a:cs typeface="Arial"/>
              </a:rPr>
              <a:t>°C.</a:t>
            </a:r>
            <a:br>
              <a:rPr lang="cs-CZ" sz="2800" dirty="0" smtClean="0">
                <a:solidFill>
                  <a:srgbClr val="0070C0"/>
                </a:solidFill>
                <a:effectLst/>
                <a:latin typeface="Arial"/>
                <a:cs typeface="Arial"/>
              </a:rPr>
            </a:br>
            <a:r>
              <a:rPr lang="cs-CZ" sz="2800" u="sng" dirty="0" smtClean="0">
                <a:solidFill>
                  <a:srgbClr val="C00000"/>
                </a:solidFill>
                <a:effectLst/>
                <a:latin typeface="Arial"/>
                <a:cs typeface="Arial"/>
              </a:rPr>
              <a:t>Jaké teplo led při tání přijal?</a:t>
            </a:r>
            <a:endParaRPr lang="cs-CZ" sz="2800" u="sng" dirty="0">
              <a:solidFill>
                <a:srgbClr val="C00000"/>
              </a:solidFill>
              <a:effectLst/>
            </a:endParaRPr>
          </a:p>
        </p:txBody>
      </p:sp>
      <p:sp>
        <p:nvSpPr>
          <p:cNvPr id="5" name="Obdélník 4"/>
          <p:cNvSpPr/>
          <p:nvPr/>
        </p:nvSpPr>
        <p:spPr>
          <a:xfrm>
            <a:off x="4143372" y="3071810"/>
            <a:ext cx="4572000" cy="3477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200" b="1" dirty="0" smtClean="0">
                <a:solidFill>
                  <a:srgbClr val="D66B00"/>
                </a:solidFill>
                <a:latin typeface="Lucida Sans Typewriter" pitchFamily="49" charset="0"/>
              </a:rPr>
              <a:t>Voda v kalorimetru se ochladila z teploty t = 80°C na teplotu t = 0°C.</a:t>
            </a:r>
          </a:p>
          <a:p>
            <a:r>
              <a:rPr lang="cs-CZ" sz="2200" b="1" dirty="0" smtClean="0">
                <a:solidFill>
                  <a:srgbClr val="D66B00"/>
                </a:solidFill>
                <a:latin typeface="Lucida Sans Typewriter" pitchFamily="49" charset="0"/>
              </a:rPr>
              <a:t>Při tom odevzdala svému okolí teplo.</a:t>
            </a:r>
          </a:p>
          <a:p>
            <a:r>
              <a:rPr lang="cs-CZ" sz="2200" b="1" dirty="0" smtClean="0">
                <a:solidFill>
                  <a:srgbClr val="D66B00"/>
                </a:solidFill>
                <a:latin typeface="Lucida Sans Typewriter" pitchFamily="49" charset="0"/>
              </a:rPr>
              <a:t>Q = cm(t</a:t>
            </a:r>
            <a:r>
              <a:rPr lang="cs-CZ" sz="2200" b="1" baseline="-25000" dirty="0" smtClean="0">
                <a:solidFill>
                  <a:srgbClr val="D66B00"/>
                </a:solidFill>
                <a:latin typeface="Lucida Sans Typewriter" pitchFamily="49" charset="0"/>
              </a:rPr>
              <a:t>1</a:t>
            </a:r>
            <a:r>
              <a:rPr lang="cs-CZ" sz="2200" b="1" dirty="0" smtClean="0">
                <a:solidFill>
                  <a:srgbClr val="D66B00"/>
                </a:solidFill>
                <a:latin typeface="Lucida Sans Typewriter" pitchFamily="49" charset="0"/>
              </a:rPr>
              <a:t>-t</a:t>
            </a:r>
            <a:r>
              <a:rPr lang="cs-CZ" sz="2200" b="1" baseline="-25000" dirty="0" smtClean="0">
                <a:solidFill>
                  <a:srgbClr val="D66B00"/>
                </a:solidFill>
                <a:latin typeface="Lucida Sans Typewriter" pitchFamily="49" charset="0"/>
              </a:rPr>
              <a:t>0</a:t>
            </a:r>
            <a:r>
              <a:rPr lang="cs-CZ" sz="2200" b="1" dirty="0" smtClean="0">
                <a:solidFill>
                  <a:srgbClr val="D66B00"/>
                </a:solidFill>
                <a:latin typeface="Lucida Sans Typewriter" pitchFamily="49" charset="0"/>
              </a:rPr>
              <a:t>) = 4,2</a:t>
            </a:r>
            <a:r>
              <a:rPr lang="cs-CZ" sz="2200" b="1" dirty="0" smtClean="0">
                <a:solidFill>
                  <a:srgbClr val="D66B00"/>
                </a:solidFill>
                <a:latin typeface="Arial"/>
                <a:cs typeface="Arial"/>
              </a:rPr>
              <a:t>∙</a:t>
            </a:r>
            <a:r>
              <a:rPr lang="cs-CZ" sz="2200" b="1" dirty="0" smtClean="0">
                <a:solidFill>
                  <a:srgbClr val="D66B00"/>
                </a:solidFill>
                <a:latin typeface="Lucida Sans Typewriter" pitchFamily="49" charset="0"/>
              </a:rPr>
              <a:t>0,1</a:t>
            </a:r>
            <a:r>
              <a:rPr lang="cs-CZ" sz="2200" b="1" dirty="0" smtClean="0">
                <a:solidFill>
                  <a:srgbClr val="D66B00"/>
                </a:solidFill>
                <a:latin typeface="Arial"/>
                <a:cs typeface="Arial"/>
              </a:rPr>
              <a:t>∙</a:t>
            </a:r>
            <a:r>
              <a:rPr lang="cs-CZ" sz="2200" b="1" dirty="0" smtClean="0">
                <a:solidFill>
                  <a:srgbClr val="D66B00"/>
                </a:solidFill>
                <a:latin typeface="Lucida Sans Typewriter" pitchFamily="49" charset="0"/>
              </a:rPr>
              <a:t>80 kJ</a:t>
            </a:r>
          </a:p>
          <a:p>
            <a:r>
              <a:rPr lang="cs-CZ" sz="2200" b="1" dirty="0" smtClean="0">
                <a:solidFill>
                  <a:srgbClr val="D66B00"/>
                </a:solidFill>
                <a:latin typeface="Lucida Sans Typewriter" pitchFamily="49" charset="0"/>
              </a:rPr>
              <a:t>Q = 34 kJ</a:t>
            </a:r>
          </a:p>
          <a:p>
            <a:r>
              <a:rPr lang="cs-CZ" sz="2200" b="1" dirty="0" smtClean="0">
                <a:solidFill>
                  <a:srgbClr val="C00000"/>
                </a:solidFill>
                <a:latin typeface="Lucida Sans Typewriter" pitchFamily="49" charset="0"/>
              </a:rPr>
              <a:t>Led při tání přijal 34 kJ tepla.</a:t>
            </a:r>
            <a:endParaRPr lang="cs-CZ" sz="2200" b="1" dirty="0">
              <a:solidFill>
                <a:srgbClr val="C00000"/>
              </a:solidFill>
              <a:latin typeface="Lucida Sans Typewriter" pitchFamily="49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Led</a:t>
            </a:r>
            <a:r>
              <a:rPr lang="cs-CZ" sz="2800" b="1" dirty="0" smtClean="0">
                <a:solidFill>
                  <a:srgbClr val="00B050"/>
                </a:solidFill>
              </a:rPr>
              <a:t> o hmotnosti 1 kg a o teplotě 0 </a:t>
            </a:r>
            <a:r>
              <a:rPr lang="cs-CZ" sz="2800" b="1" dirty="0" smtClean="0">
                <a:solidFill>
                  <a:srgbClr val="00B050"/>
                </a:solidFill>
                <a:latin typeface="Arial"/>
                <a:cs typeface="Arial"/>
              </a:rPr>
              <a:t>°C, </a:t>
            </a:r>
            <a:r>
              <a:rPr lang="cs-CZ" sz="2800" b="1" dirty="0" smtClean="0">
                <a:solidFill>
                  <a:srgbClr val="00B050"/>
                </a:solidFill>
              </a:rPr>
              <a:t>k roztátí </a:t>
            </a:r>
            <a:r>
              <a:rPr lang="cs-CZ" sz="2800" b="1" dirty="0" smtClean="0">
                <a:solidFill>
                  <a:schemeClr val="accent6">
                    <a:lumMod val="50000"/>
                  </a:schemeClr>
                </a:solidFill>
              </a:rPr>
              <a:t>potřebuje teplo asi 340 kJ</a:t>
            </a:r>
            <a:r>
              <a:rPr lang="cs-CZ" sz="2800" b="1" dirty="0" smtClean="0">
                <a:solidFill>
                  <a:srgbClr val="00B050"/>
                </a:solidFill>
              </a:rPr>
              <a:t>.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B050"/>
                </a:solidFill>
              </a:rPr>
              <a:t>1 kg jiné látky potřebuje jiné teplo k tomu aby roztál.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B050"/>
                </a:solidFill>
              </a:rPr>
              <a:t>Např.: k roztátí 1 kg </a:t>
            </a:r>
            <a:r>
              <a:rPr lang="cs-CZ" sz="2800" b="1" dirty="0" smtClean="0">
                <a:solidFill>
                  <a:srgbClr val="0070C0"/>
                </a:solidFill>
              </a:rPr>
              <a:t>olova</a:t>
            </a:r>
            <a:r>
              <a:rPr lang="cs-CZ" sz="2800" b="1" dirty="0" smtClean="0">
                <a:solidFill>
                  <a:srgbClr val="00B050"/>
                </a:solidFill>
              </a:rPr>
              <a:t> zahřátého na jeho teplotu tání 328 </a:t>
            </a:r>
            <a:r>
              <a:rPr lang="cs-CZ" sz="2800" b="1" dirty="0" smtClean="0">
                <a:solidFill>
                  <a:srgbClr val="00B050"/>
                </a:solidFill>
                <a:latin typeface="Arial"/>
                <a:cs typeface="Arial"/>
              </a:rPr>
              <a:t>°C </a:t>
            </a:r>
            <a:r>
              <a:rPr lang="cs-CZ" sz="2800" b="1" dirty="0" smtClean="0">
                <a:solidFill>
                  <a:srgbClr val="0070C0"/>
                </a:solidFill>
                <a:latin typeface="Arial"/>
                <a:cs typeface="Arial"/>
              </a:rPr>
              <a:t>stačí dodat teplo 23 kJ.</a:t>
            </a:r>
          </a:p>
          <a:p>
            <a:pPr>
              <a:buNone/>
            </a:pPr>
            <a:r>
              <a:rPr lang="cs-CZ" sz="2800" b="1" dirty="0" smtClean="0">
                <a:solidFill>
                  <a:srgbClr val="00B050"/>
                </a:solidFill>
                <a:latin typeface="Arial"/>
                <a:cs typeface="Arial"/>
              </a:rPr>
              <a:t>Nebo: aby se 1 kg </a:t>
            </a:r>
            <a:r>
              <a:rPr lang="cs-CZ" sz="2800" b="1" dirty="0" smtClean="0">
                <a:solidFill>
                  <a:srgbClr val="7030A0"/>
                </a:solidFill>
                <a:latin typeface="Arial"/>
                <a:cs typeface="Arial"/>
              </a:rPr>
              <a:t>krystalické soli </a:t>
            </a:r>
            <a:r>
              <a:rPr lang="cs-CZ" sz="2800" b="1" dirty="0" smtClean="0">
                <a:solidFill>
                  <a:srgbClr val="00B050"/>
                </a:solidFill>
                <a:latin typeface="Arial"/>
                <a:cs typeface="Arial"/>
              </a:rPr>
              <a:t>zahřáté na její teplotu tání 801 °C změnil na kapalinu, </a:t>
            </a:r>
            <a:r>
              <a:rPr lang="cs-CZ" sz="2800" b="1" dirty="0" smtClean="0">
                <a:solidFill>
                  <a:srgbClr val="7030A0"/>
                </a:solidFill>
                <a:latin typeface="Arial"/>
                <a:cs typeface="Arial"/>
              </a:rPr>
              <a:t>musíme dodat teplo 500 kJ</a:t>
            </a:r>
            <a:r>
              <a:rPr lang="cs-CZ" sz="2800" b="1" dirty="0" smtClean="0">
                <a:solidFill>
                  <a:srgbClr val="00B050"/>
                </a:solidFill>
                <a:latin typeface="Arial"/>
                <a:cs typeface="Arial"/>
              </a:rPr>
              <a:t>.</a:t>
            </a:r>
            <a:endParaRPr lang="cs-CZ" sz="2800" b="1" dirty="0">
              <a:solidFill>
                <a:srgbClr val="00B05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u="sng" dirty="0" smtClean="0">
                <a:solidFill>
                  <a:srgbClr val="0070C0"/>
                </a:solidFill>
                <a:effectLst/>
              </a:rPr>
              <a:t>Tání a látka:</a:t>
            </a:r>
            <a:endParaRPr lang="cs-CZ" sz="3600" u="sng" dirty="0">
              <a:solidFill>
                <a:srgbClr val="0070C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2060"/>
                </a:solidFill>
                <a:effectLst/>
              </a:rPr>
              <a:t>Grafické porovnání měrných skupenských tepel různých látek:</a:t>
            </a:r>
            <a:endParaRPr lang="cs-CZ" sz="3200" dirty="0">
              <a:solidFill>
                <a:srgbClr val="002060"/>
              </a:solidFill>
              <a:effectLst/>
            </a:endParaRPr>
          </a:p>
        </p:txBody>
      </p:sp>
      <p:grpSp>
        <p:nvGrpSpPr>
          <p:cNvPr id="4" name="Group 57"/>
          <p:cNvGrpSpPr>
            <a:grpSpLocks noGrp="1"/>
          </p:cNvGrpSpPr>
          <p:nvPr>
            <p:ph idx="1"/>
          </p:nvPr>
        </p:nvGrpSpPr>
        <p:grpSpPr bwMode="auto">
          <a:xfrm>
            <a:off x="457200" y="1481138"/>
            <a:ext cx="7988268" cy="4525962"/>
            <a:chOff x="249" y="1071"/>
            <a:chExt cx="4932" cy="3084"/>
          </a:xfrm>
        </p:grpSpPr>
        <p:grpSp>
          <p:nvGrpSpPr>
            <p:cNvPr id="5" name="Group 4"/>
            <p:cNvGrpSpPr>
              <a:grpSpLocks/>
            </p:cNvGrpSpPr>
            <p:nvPr/>
          </p:nvGrpSpPr>
          <p:grpSpPr bwMode="auto">
            <a:xfrm>
              <a:off x="861" y="1071"/>
              <a:ext cx="4320" cy="3084"/>
              <a:chOff x="3753" y="2287"/>
              <a:chExt cx="4320" cy="3601"/>
            </a:xfrm>
          </p:grpSpPr>
          <p:sp>
            <p:nvSpPr>
              <p:cNvPr id="27" name="Line 5"/>
              <p:cNvSpPr>
                <a:spLocks noChangeShapeType="1"/>
              </p:cNvSpPr>
              <p:nvPr/>
            </p:nvSpPr>
            <p:spPr bwMode="auto">
              <a:xfrm flipV="1">
                <a:off x="3897" y="2287"/>
                <a:ext cx="1" cy="3600"/>
              </a:xfrm>
              <a:prstGeom prst="line">
                <a:avLst/>
              </a:prstGeom>
              <a:noFill/>
              <a:ln w="28575">
                <a:solidFill>
                  <a:srgbClr val="000000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cs-CZ" dirty="0"/>
              </a:p>
            </p:txBody>
          </p:sp>
          <p:grpSp>
            <p:nvGrpSpPr>
              <p:cNvPr id="28" name="Group 6"/>
              <p:cNvGrpSpPr>
                <a:grpSpLocks/>
              </p:cNvGrpSpPr>
              <p:nvPr/>
            </p:nvGrpSpPr>
            <p:grpSpPr bwMode="auto">
              <a:xfrm>
                <a:off x="3753" y="2863"/>
                <a:ext cx="4320" cy="3025"/>
                <a:chOff x="3753" y="2863"/>
                <a:chExt cx="4320" cy="3025"/>
              </a:xfrm>
            </p:grpSpPr>
            <p:sp>
              <p:nvSpPr>
                <p:cNvPr id="29" name="Rectangle 7"/>
                <p:cNvSpPr>
                  <a:spLocks noChangeArrowheads="1"/>
                </p:cNvSpPr>
                <p:nvPr/>
              </p:nvSpPr>
              <p:spPr bwMode="auto">
                <a:xfrm>
                  <a:off x="4041" y="2863"/>
                  <a:ext cx="288" cy="2736"/>
                </a:xfrm>
                <a:prstGeom prst="rect">
                  <a:avLst/>
                </a:prstGeom>
                <a:solidFill>
                  <a:srgbClr val="18B5CA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cs-CZ" dirty="0"/>
                </a:p>
              </p:txBody>
            </p:sp>
            <p:sp>
              <p:nvSpPr>
                <p:cNvPr id="30" name="Rectangle 8"/>
                <p:cNvSpPr>
                  <a:spLocks noChangeArrowheads="1"/>
                </p:cNvSpPr>
                <p:nvPr/>
              </p:nvSpPr>
              <p:spPr bwMode="auto">
                <a:xfrm>
                  <a:off x="4329" y="3368"/>
                  <a:ext cx="288" cy="2231"/>
                </a:xfrm>
                <a:prstGeom prst="rect">
                  <a:avLst/>
                </a:prstGeom>
                <a:solidFill>
                  <a:srgbClr val="B08200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cs-CZ" dirty="0"/>
                </a:p>
              </p:txBody>
            </p:sp>
            <p:sp>
              <p:nvSpPr>
                <p:cNvPr id="31" name="Rectangle 9"/>
                <p:cNvSpPr>
                  <a:spLocks noChangeArrowheads="1"/>
                </p:cNvSpPr>
                <p:nvPr/>
              </p:nvSpPr>
              <p:spPr bwMode="auto">
                <a:xfrm>
                  <a:off x="4617" y="3656"/>
                  <a:ext cx="288" cy="1943"/>
                </a:xfrm>
                <a:prstGeom prst="rect">
                  <a:avLst/>
                </a:prstGeom>
                <a:solidFill>
                  <a:srgbClr val="3366FF"/>
                </a:solidFill>
                <a:ln w="9525">
                  <a:solidFill>
                    <a:srgbClr val="C0C0C0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cs-CZ" dirty="0"/>
                </a:p>
              </p:txBody>
            </p:sp>
            <p:sp>
              <p:nvSpPr>
                <p:cNvPr id="32" name="Rectangle 10"/>
                <p:cNvSpPr>
                  <a:spLocks noChangeArrowheads="1"/>
                </p:cNvSpPr>
                <p:nvPr/>
              </p:nvSpPr>
              <p:spPr bwMode="auto">
                <a:xfrm>
                  <a:off x="4905" y="3944"/>
                  <a:ext cx="288" cy="1655"/>
                </a:xfrm>
                <a:prstGeom prst="rect">
                  <a:avLst/>
                </a:prstGeom>
                <a:solidFill>
                  <a:srgbClr val="C0C0C0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cs-CZ" dirty="0"/>
                </a:p>
              </p:txBody>
            </p:sp>
            <p:sp>
              <p:nvSpPr>
                <p:cNvPr id="33" name="Rectangle 11"/>
                <p:cNvSpPr>
                  <a:spLocks noChangeArrowheads="1"/>
                </p:cNvSpPr>
                <p:nvPr/>
              </p:nvSpPr>
              <p:spPr bwMode="auto">
                <a:xfrm>
                  <a:off x="5193" y="4088"/>
                  <a:ext cx="288" cy="1511"/>
                </a:xfrm>
                <a:prstGeom prst="rect">
                  <a:avLst/>
                </a:prstGeom>
                <a:solidFill>
                  <a:srgbClr val="FFD72F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cs-CZ" dirty="0"/>
                </a:p>
              </p:txBody>
            </p:sp>
            <p:sp>
              <p:nvSpPr>
                <p:cNvPr id="34" name="Rectangle 12"/>
                <p:cNvSpPr>
                  <a:spLocks noChangeArrowheads="1"/>
                </p:cNvSpPr>
                <p:nvPr/>
              </p:nvSpPr>
              <p:spPr bwMode="auto">
                <a:xfrm>
                  <a:off x="5481" y="4376"/>
                  <a:ext cx="288" cy="1223"/>
                </a:xfrm>
                <a:prstGeom prst="rect">
                  <a:avLst/>
                </a:prstGeom>
                <a:solidFill>
                  <a:srgbClr val="FF6600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cs-CZ" dirty="0"/>
                </a:p>
              </p:txBody>
            </p:sp>
            <p:sp>
              <p:nvSpPr>
                <p:cNvPr id="35" name="Rectangle 13"/>
                <p:cNvSpPr>
                  <a:spLocks noChangeArrowheads="1"/>
                </p:cNvSpPr>
                <p:nvPr/>
              </p:nvSpPr>
              <p:spPr bwMode="auto">
                <a:xfrm>
                  <a:off x="5769" y="4520"/>
                  <a:ext cx="288" cy="1079"/>
                </a:xfrm>
                <a:prstGeom prst="rect">
                  <a:avLst/>
                </a:prstGeom>
                <a:solidFill>
                  <a:srgbClr val="18B5CA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cs-CZ" dirty="0"/>
                </a:p>
              </p:txBody>
            </p:sp>
            <p:sp>
              <p:nvSpPr>
                <p:cNvPr id="36" name="Rectangle 14"/>
                <p:cNvSpPr>
                  <a:spLocks noChangeArrowheads="1"/>
                </p:cNvSpPr>
                <p:nvPr/>
              </p:nvSpPr>
              <p:spPr bwMode="auto">
                <a:xfrm>
                  <a:off x="6057" y="4735"/>
                  <a:ext cx="288" cy="864"/>
                </a:xfrm>
                <a:prstGeom prst="rect">
                  <a:avLst/>
                </a:prstGeom>
                <a:solidFill>
                  <a:srgbClr val="B08200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cs-CZ" dirty="0"/>
                </a:p>
              </p:txBody>
            </p:sp>
            <p:sp>
              <p:nvSpPr>
                <p:cNvPr id="37" name="Rectangle 15"/>
                <p:cNvSpPr>
                  <a:spLocks noChangeArrowheads="1"/>
                </p:cNvSpPr>
                <p:nvPr/>
              </p:nvSpPr>
              <p:spPr bwMode="auto">
                <a:xfrm>
                  <a:off x="6345" y="4808"/>
                  <a:ext cx="288" cy="791"/>
                </a:xfrm>
                <a:prstGeom prst="rect">
                  <a:avLst/>
                </a:prstGeom>
                <a:solidFill>
                  <a:srgbClr val="339966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cs-CZ" dirty="0"/>
                </a:p>
              </p:txBody>
            </p:sp>
            <p:sp>
              <p:nvSpPr>
                <p:cNvPr id="38" name="Rectangle 16"/>
                <p:cNvSpPr>
                  <a:spLocks noChangeArrowheads="1"/>
                </p:cNvSpPr>
                <p:nvPr/>
              </p:nvSpPr>
              <p:spPr bwMode="auto">
                <a:xfrm>
                  <a:off x="6633" y="5167"/>
                  <a:ext cx="288" cy="432"/>
                </a:xfrm>
                <a:prstGeom prst="rect">
                  <a:avLst/>
                </a:prstGeom>
                <a:solidFill>
                  <a:srgbClr val="800080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cs-CZ" dirty="0"/>
                </a:p>
              </p:txBody>
            </p:sp>
            <p:sp>
              <p:nvSpPr>
                <p:cNvPr id="39" name="Rectangle 17"/>
                <p:cNvSpPr>
                  <a:spLocks noChangeArrowheads="1"/>
                </p:cNvSpPr>
                <p:nvPr/>
              </p:nvSpPr>
              <p:spPr bwMode="auto">
                <a:xfrm>
                  <a:off x="6921" y="5384"/>
                  <a:ext cx="288" cy="215"/>
                </a:xfrm>
                <a:prstGeom prst="rect">
                  <a:avLst/>
                </a:prstGeom>
                <a:solidFill>
                  <a:srgbClr val="333300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cs-CZ" dirty="0"/>
                </a:p>
              </p:txBody>
            </p:sp>
            <p:sp>
              <p:nvSpPr>
                <p:cNvPr id="40" name="Rectangle 18"/>
                <p:cNvSpPr>
                  <a:spLocks noChangeArrowheads="1"/>
                </p:cNvSpPr>
                <p:nvPr/>
              </p:nvSpPr>
              <p:spPr bwMode="auto">
                <a:xfrm>
                  <a:off x="7209" y="5455"/>
                  <a:ext cx="288" cy="144"/>
                </a:xfrm>
                <a:prstGeom prst="rect">
                  <a:avLst/>
                </a:prstGeom>
                <a:solidFill>
                  <a:srgbClr val="C0C0C0"/>
                </a:solidFill>
                <a:ln w="9525">
                  <a:solidFill>
                    <a:srgbClr val="FFFFFF"/>
                  </a:solidFill>
                  <a:miter lim="800000"/>
                  <a:headEnd/>
                  <a:tailEnd/>
                </a:ln>
              </p:spPr>
              <p:txBody>
                <a:bodyPr/>
                <a:lstStyle/>
                <a:p>
                  <a:endParaRPr lang="cs-CZ" dirty="0"/>
                </a:p>
              </p:txBody>
            </p:sp>
            <p:sp>
              <p:nvSpPr>
                <p:cNvPr id="41" name="Line 19"/>
                <p:cNvSpPr>
                  <a:spLocks noChangeShapeType="1"/>
                </p:cNvSpPr>
                <p:nvPr/>
              </p:nvSpPr>
              <p:spPr bwMode="auto">
                <a:xfrm>
                  <a:off x="3897" y="5599"/>
                  <a:ext cx="4176" cy="1"/>
                </a:xfrm>
                <a:prstGeom prst="line">
                  <a:avLst/>
                </a:prstGeom>
                <a:noFill/>
                <a:ln w="2857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 dirty="0"/>
                </a:p>
              </p:txBody>
            </p:sp>
            <p:sp>
              <p:nvSpPr>
                <p:cNvPr id="42" name="Line 20"/>
                <p:cNvSpPr>
                  <a:spLocks noChangeShapeType="1"/>
                </p:cNvSpPr>
                <p:nvPr/>
              </p:nvSpPr>
              <p:spPr bwMode="auto">
                <a:xfrm>
                  <a:off x="3897" y="5455"/>
                  <a:ext cx="0" cy="0"/>
                </a:xfrm>
                <a:prstGeom prst="line">
                  <a:avLst/>
                </a:prstGeom>
                <a:noFill/>
                <a:ln w="9525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 dirty="0"/>
                </a:p>
              </p:txBody>
            </p:sp>
            <p:sp>
              <p:nvSpPr>
                <p:cNvPr id="43" name="Line 21"/>
                <p:cNvSpPr>
                  <a:spLocks noChangeShapeType="1"/>
                </p:cNvSpPr>
                <p:nvPr/>
              </p:nvSpPr>
              <p:spPr bwMode="auto">
                <a:xfrm>
                  <a:off x="3753" y="5311"/>
                  <a:ext cx="144" cy="1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 dirty="0"/>
                </a:p>
              </p:txBody>
            </p:sp>
            <p:sp>
              <p:nvSpPr>
                <p:cNvPr id="44" name="Line 22"/>
                <p:cNvSpPr>
                  <a:spLocks noChangeShapeType="1"/>
                </p:cNvSpPr>
                <p:nvPr/>
              </p:nvSpPr>
              <p:spPr bwMode="auto">
                <a:xfrm>
                  <a:off x="3753" y="5023"/>
                  <a:ext cx="144" cy="1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 dirty="0"/>
                </a:p>
              </p:txBody>
            </p:sp>
            <p:sp>
              <p:nvSpPr>
                <p:cNvPr id="45" name="Line 23"/>
                <p:cNvSpPr>
                  <a:spLocks noChangeShapeType="1"/>
                </p:cNvSpPr>
                <p:nvPr/>
              </p:nvSpPr>
              <p:spPr bwMode="auto">
                <a:xfrm>
                  <a:off x="3753" y="4735"/>
                  <a:ext cx="144" cy="1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 dirty="0"/>
                </a:p>
              </p:txBody>
            </p:sp>
            <p:sp>
              <p:nvSpPr>
                <p:cNvPr id="46" name="Line 24"/>
                <p:cNvSpPr>
                  <a:spLocks noChangeShapeType="1"/>
                </p:cNvSpPr>
                <p:nvPr/>
              </p:nvSpPr>
              <p:spPr bwMode="auto">
                <a:xfrm>
                  <a:off x="3753" y="4447"/>
                  <a:ext cx="144" cy="1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 dirty="0"/>
                </a:p>
              </p:txBody>
            </p:sp>
            <p:sp>
              <p:nvSpPr>
                <p:cNvPr id="47" name="Line 25"/>
                <p:cNvSpPr>
                  <a:spLocks noChangeShapeType="1"/>
                </p:cNvSpPr>
                <p:nvPr/>
              </p:nvSpPr>
              <p:spPr bwMode="auto">
                <a:xfrm>
                  <a:off x="3753" y="4159"/>
                  <a:ext cx="144" cy="1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 dirty="0"/>
                </a:p>
              </p:txBody>
            </p:sp>
            <p:sp>
              <p:nvSpPr>
                <p:cNvPr id="48" name="Line 26"/>
                <p:cNvSpPr>
                  <a:spLocks noChangeShapeType="1"/>
                </p:cNvSpPr>
                <p:nvPr/>
              </p:nvSpPr>
              <p:spPr bwMode="auto">
                <a:xfrm>
                  <a:off x="3753" y="3871"/>
                  <a:ext cx="144" cy="1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 dirty="0"/>
                </a:p>
              </p:txBody>
            </p:sp>
            <p:sp>
              <p:nvSpPr>
                <p:cNvPr id="49" name="Line 27"/>
                <p:cNvSpPr>
                  <a:spLocks noChangeShapeType="1"/>
                </p:cNvSpPr>
                <p:nvPr/>
              </p:nvSpPr>
              <p:spPr bwMode="auto">
                <a:xfrm>
                  <a:off x="3753" y="3583"/>
                  <a:ext cx="144" cy="1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 dirty="0"/>
                </a:p>
              </p:txBody>
            </p:sp>
            <p:sp>
              <p:nvSpPr>
                <p:cNvPr id="50" name="Line 28"/>
                <p:cNvSpPr>
                  <a:spLocks noChangeShapeType="1"/>
                </p:cNvSpPr>
                <p:nvPr/>
              </p:nvSpPr>
              <p:spPr bwMode="auto">
                <a:xfrm>
                  <a:off x="3753" y="5599"/>
                  <a:ext cx="144" cy="1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 dirty="0"/>
                </a:p>
              </p:txBody>
            </p:sp>
            <p:sp>
              <p:nvSpPr>
                <p:cNvPr id="51" name="Line 29"/>
                <p:cNvSpPr>
                  <a:spLocks noChangeShapeType="1"/>
                </p:cNvSpPr>
                <p:nvPr/>
              </p:nvSpPr>
              <p:spPr bwMode="auto">
                <a:xfrm>
                  <a:off x="3753" y="5887"/>
                  <a:ext cx="144" cy="1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 dirty="0"/>
                </a:p>
              </p:txBody>
            </p:sp>
            <p:sp>
              <p:nvSpPr>
                <p:cNvPr id="52" name="Line 30"/>
                <p:cNvSpPr>
                  <a:spLocks noChangeShapeType="1"/>
                </p:cNvSpPr>
                <p:nvPr/>
              </p:nvSpPr>
              <p:spPr bwMode="auto">
                <a:xfrm>
                  <a:off x="3753" y="3295"/>
                  <a:ext cx="144" cy="1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 dirty="0"/>
                </a:p>
              </p:txBody>
            </p:sp>
            <p:sp>
              <p:nvSpPr>
                <p:cNvPr id="53" name="Line 31"/>
                <p:cNvSpPr>
                  <a:spLocks noChangeShapeType="1"/>
                </p:cNvSpPr>
                <p:nvPr/>
              </p:nvSpPr>
              <p:spPr bwMode="auto">
                <a:xfrm>
                  <a:off x="3753" y="3007"/>
                  <a:ext cx="144" cy="1"/>
                </a:xfrm>
                <a:prstGeom prst="line">
                  <a:avLst/>
                </a:prstGeom>
                <a:noFill/>
                <a:ln w="19050">
                  <a:solidFill>
                    <a:srgbClr val="000000"/>
                  </a:solidFill>
                  <a:round/>
                  <a:headEnd/>
                  <a:tailEnd/>
                </a:ln>
              </p:spPr>
              <p:txBody>
                <a:bodyPr/>
                <a:lstStyle/>
                <a:p>
                  <a:endParaRPr lang="cs-CZ" dirty="0"/>
                </a:p>
              </p:txBody>
            </p:sp>
          </p:grpSp>
        </p:grpSp>
        <p:sp>
          <p:nvSpPr>
            <p:cNvPr id="6" name="Rectangle 34"/>
            <p:cNvSpPr>
              <a:spLocks noChangeArrowheads="1"/>
            </p:cNvSpPr>
            <p:nvPr/>
          </p:nvSpPr>
          <p:spPr bwMode="auto">
            <a:xfrm>
              <a:off x="249" y="1117"/>
              <a:ext cx="655" cy="2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wrap="none">
              <a:spAutoFit/>
            </a:bodyPr>
            <a:lstStyle/>
            <a:p>
              <a:r>
                <a:rPr lang="cs-CZ" b="1" baseline="-25000" dirty="0" smtClean="0">
                  <a:latin typeface="Comic Sans MS" pitchFamily="66" charset="0"/>
                </a:rPr>
                <a:t>lt</a:t>
              </a:r>
              <a:r>
                <a:rPr lang="cs-CZ" b="1" dirty="0" smtClean="0">
                  <a:latin typeface="Comic Sans MS" pitchFamily="66" charset="0"/>
                </a:rPr>
                <a:t>/kJ/kg</a:t>
              </a:r>
              <a:endParaRPr lang="cs-CZ" b="1" dirty="0">
                <a:latin typeface="Comic Sans MS" pitchFamily="66" charset="0"/>
              </a:endParaRPr>
            </a:p>
          </p:txBody>
        </p:sp>
        <p:grpSp>
          <p:nvGrpSpPr>
            <p:cNvPr id="7" name="Group 55"/>
            <p:cNvGrpSpPr>
              <a:grpSpLocks/>
            </p:cNvGrpSpPr>
            <p:nvPr/>
          </p:nvGrpSpPr>
          <p:grpSpPr bwMode="auto">
            <a:xfrm>
              <a:off x="612" y="1389"/>
              <a:ext cx="4092" cy="2616"/>
              <a:chOff x="612" y="1389"/>
              <a:chExt cx="4092" cy="2616"/>
            </a:xfrm>
          </p:grpSpPr>
          <p:sp>
            <p:nvSpPr>
              <p:cNvPr id="8" name="Rectangle 35"/>
              <p:cNvSpPr>
                <a:spLocks noChangeArrowheads="1"/>
              </p:cNvSpPr>
              <p:nvPr/>
            </p:nvSpPr>
            <p:spPr bwMode="auto">
              <a:xfrm>
                <a:off x="1156" y="1410"/>
                <a:ext cx="405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cs-CZ" sz="1600" b="1" dirty="0">
                    <a:latin typeface="Comic Sans MS" pitchFamily="66" charset="0"/>
                  </a:rPr>
                  <a:t>NaCl</a:t>
                </a:r>
              </a:p>
            </p:txBody>
          </p:sp>
          <p:sp>
            <p:nvSpPr>
              <p:cNvPr id="9" name="Rectangle 36"/>
              <p:cNvSpPr>
                <a:spLocks noChangeArrowheads="1"/>
              </p:cNvSpPr>
              <p:nvPr/>
            </p:nvSpPr>
            <p:spPr bwMode="auto">
              <a:xfrm>
                <a:off x="1474" y="1842"/>
                <a:ext cx="259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cs-CZ" sz="1600" b="1" dirty="0"/>
                  <a:t>Al</a:t>
                </a:r>
              </a:p>
            </p:txBody>
          </p:sp>
          <p:sp>
            <p:nvSpPr>
              <p:cNvPr id="10" name="Rectangle 37"/>
              <p:cNvSpPr>
                <a:spLocks noChangeArrowheads="1"/>
              </p:cNvSpPr>
              <p:nvPr/>
            </p:nvSpPr>
            <p:spPr bwMode="auto">
              <a:xfrm>
                <a:off x="1746" y="2069"/>
                <a:ext cx="370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cs-CZ" sz="1600" b="1" dirty="0">
                    <a:latin typeface="Comic Sans MS" pitchFamily="66" charset="0"/>
                  </a:rPr>
                  <a:t>H</a:t>
                </a:r>
                <a:r>
                  <a:rPr lang="cs-CZ" sz="1600" b="1" baseline="-25000" dirty="0">
                    <a:latin typeface="Comic Sans MS" pitchFamily="66" charset="0"/>
                  </a:rPr>
                  <a:t>2</a:t>
                </a:r>
                <a:r>
                  <a:rPr lang="cs-CZ" sz="1600" b="1" dirty="0">
                    <a:latin typeface="Comic Sans MS" pitchFamily="66" charset="0"/>
                  </a:rPr>
                  <a:t>O</a:t>
                </a:r>
              </a:p>
            </p:txBody>
          </p:sp>
          <p:sp>
            <p:nvSpPr>
              <p:cNvPr id="11" name="Rectangle 38"/>
              <p:cNvSpPr>
                <a:spLocks noChangeArrowheads="1"/>
              </p:cNvSpPr>
              <p:nvPr/>
            </p:nvSpPr>
            <p:spPr bwMode="auto">
              <a:xfrm>
                <a:off x="2109" y="2341"/>
                <a:ext cx="266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cs-CZ" sz="1600" b="1" dirty="0">
                    <a:latin typeface="Comic Sans MS" pitchFamily="66" charset="0"/>
                  </a:rPr>
                  <a:t>Fe</a:t>
                </a:r>
              </a:p>
            </p:txBody>
          </p:sp>
          <p:sp>
            <p:nvSpPr>
              <p:cNvPr id="12" name="Rectangle 39"/>
              <p:cNvSpPr>
                <a:spLocks noChangeArrowheads="1"/>
              </p:cNvSpPr>
              <p:nvPr/>
            </p:nvSpPr>
            <p:spPr bwMode="auto">
              <a:xfrm>
                <a:off x="2381" y="2432"/>
                <a:ext cx="257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cs-CZ" sz="1600" b="1" dirty="0">
                    <a:latin typeface="Comic Sans MS" pitchFamily="66" charset="0"/>
                  </a:rPr>
                  <a:t>Cr</a:t>
                </a:r>
              </a:p>
            </p:txBody>
          </p:sp>
          <p:sp>
            <p:nvSpPr>
              <p:cNvPr id="13" name="Rectangle 40"/>
              <p:cNvSpPr>
                <a:spLocks noChangeArrowheads="1"/>
              </p:cNvSpPr>
              <p:nvPr/>
            </p:nvSpPr>
            <p:spPr bwMode="auto">
              <a:xfrm>
                <a:off x="2653" y="2704"/>
                <a:ext cx="262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cs-CZ" sz="1600" b="1" dirty="0">
                    <a:latin typeface="Comic Sans MS" pitchFamily="66" charset="0"/>
                  </a:rPr>
                  <a:t>Cu</a:t>
                </a:r>
              </a:p>
            </p:txBody>
          </p:sp>
          <p:sp>
            <p:nvSpPr>
              <p:cNvPr id="14" name="Rectangle 41"/>
              <p:cNvSpPr>
                <a:spLocks noChangeArrowheads="1"/>
              </p:cNvSpPr>
              <p:nvPr/>
            </p:nvSpPr>
            <p:spPr bwMode="auto">
              <a:xfrm>
                <a:off x="2971" y="2795"/>
                <a:ext cx="592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cs-CZ" sz="1600" b="1" dirty="0">
                    <a:latin typeface="Comic Sans MS" pitchFamily="66" charset="0"/>
                  </a:rPr>
                  <a:t>glycerol</a:t>
                </a:r>
              </a:p>
            </p:txBody>
          </p:sp>
          <p:sp>
            <p:nvSpPr>
              <p:cNvPr id="15" name="Rectangle 43"/>
              <p:cNvSpPr>
                <a:spLocks noChangeArrowheads="1"/>
              </p:cNvSpPr>
              <p:nvPr/>
            </p:nvSpPr>
            <p:spPr bwMode="auto">
              <a:xfrm>
                <a:off x="3243" y="2976"/>
                <a:ext cx="278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cs-CZ" sz="1600" b="1" dirty="0">
                    <a:latin typeface="Comic Sans MS" pitchFamily="66" charset="0"/>
                  </a:rPr>
                  <a:t>Ag</a:t>
                </a:r>
              </a:p>
            </p:txBody>
          </p:sp>
          <p:sp>
            <p:nvSpPr>
              <p:cNvPr id="16" name="Rectangle 44"/>
              <p:cNvSpPr>
                <a:spLocks noChangeArrowheads="1"/>
              </p:cNvSpPr>
              <p:nvPr/>
            </p:nvSpPr>
            <p:spPr bwMode="auto">
              <a:xfrm>
                <a:off x="3560" y="3067"/>
                <a:ext cx="562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cs-CZ" sz="1600" b="1" dirty="0">
                    <a:latin typeface="Comic Sans MS" pitchFamily="66" charset="0"/>
                  </a:rPr>
                  <a:t>ethanol</a:t>
                </a:r>
              </a:p>
            </p:txBody>
          </p:sp>
          <p:sp>
            <p:nvSpPr>
              <p:cNvPr id="17" name="Rectangle 45"/>
              <p:cNvSpPr>
                <a:spLocks noChangeArrowheads="1"/>
              </p:cNvSpPr>
              <p:nvPr/>
            </p:nvSpPr>
            <p:spPr bwMode="auto">
              <a:xfrm>
                <a:off x="3833" y="3385"/>
                <a:ext cx="272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cs-CZ" sz="1600" b="1" dirty="0">
                    <a:latin typeface="Comic Sans MS" pitchFamily="66" charset="0"/>
                  </a:rPr>
                  <a:t>Sn</a:t>
                </a:r>
              </a:p>
            </p:txBody>
          </p:sp>
          <p:sp>
            <p:nvSpPr>
              <p:cNvPr id="18" name="Rectangle 46"/>
              <p:cNvSpPr>
                <a:spLocks noChangeArrowheads="1"/>
              </p:cNvSpPr>
              <p:nvPr/>
            </p:nvSpPr>
            <p:spPr bwMode="auto">
              <a:xfrm>
                <a:off x="4150" y="3566"/>
                <a:ext cx="260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cs-CZ" sz="1600" b="1" dirty="0">
                    <a:latin typeface="Comic Sans MS" pitchFamily="66" charset="0"/>
                  </a:rPr>
                  <a:t>Pb</a:t>
                </a:r>
              </a:p>
            </p:txBody>
          </p:sp>
          <p:sp>
            <p:nvSpPr>
              <p:cNvPr id="19" name="Rectangle 47"/>
              <p:cNvSpPr>
                <a:spLocks noChangeArrowheads="1"/>
              </p:cNvSpPr>
              <p:nvPr/>
            </p:nvSpPr>
            <p:spPr bwMode="auto">
              <a:xfrm>
                <a:off x="4422" y="3612"/>
                <a:ext cx="282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cs-CZ" sz="1600" b="1" dirty="0">
                    <a:latin typeface="Comic Sans MS" pitchFamily="66" charset="0"/>
                  </a:rPr>
                  <a:t>Hg</a:t>
                </a:r>
              </a:p>
            </p:txBody>
          </p:sp>
          <p:sp>
            <p:nvSpPr>
              <p:cNvPr id="20" name="Rectangle 48"/>
              <p:cNvSpPr>
                <a:spLocks noChangeArrowheads="1"/>
              </p:cNvSpPr>
              <p:nvPr/>
            </p:nvSpPr>
            <p:spPr bwMode="auto">
              <a:xfrm>
                <a:off x="612" y="1389"/>
                <a:ext cx="350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>
                <a:spAutoFit/>
              </a:bodyPr>
              <a:lstStyle/>
              <a:p>
                <a:r>
                  <a:rPr lang="cs-CZ" sz="1600" b="1" dirty="0">
                    <a:latin typeface="Comic Sans MS" pitchFamily="66" charset="0"/>
                  </a:rPr>
                  <a:t>500</a:t>
                </a:r>
              </a:p>
            </p:txBody>
          </p:sp>
          <p:sp>
            <p:nvSpPr>
              <p:cNvPr id="21" name="Rectangle 49"/>
              <p:cNvSpPr>
                <a:spLocks noChangeArrowheads="1"/>
              </p:cNvSpPr>
              <p:nvPr/>
            </p:nvSpPr>
            <p:spPr bwMode="auto">
              <a:xfrm>
                <a:off x="612" y="1842"/>
                <a:ext cx="350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cs-CZ" sz="1600" b="1" dirty="0">
                    <a:latin typeface="Comic Sans MS" pitchFamily="66" charset="0"/>
                  </a:rPr>
                  <a:t>400</a:t>
                </a:r>
              </a:p>
            </p:txBody>
          </p:sp>
          <p:sp>
            <p:nvSpPr>
              <p:cNvPr id="22" name="Rectangle 50"/>
              <p:cNvSpPr>
                <a:spLocks noChangeArrowheads="1"/>
              </p:cNvSpPr>
              <p:nvPr/>
            </p:nvSpPr>
            <p:spPr bwMode="auto">
              <a:xfrm>
                <a:off x="612" y="2341"/>
                <a:ext cx="350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cs-CZ" sz="1600" b="1" dirty="0">
                    <a:latin typeface="Comic Sans MS" pitchFamily="66" charset="0"/>
                  </a:rPr>
                  <a:t>300</a:t>
                </a:r>
              </a:p>
            </p:txBody>
          </p:sp>
          <p:sp>
            <p:nvSpPr>
              <p:cNvPr id="23" name="Rectangle 51"/>
              <p:cNvSpPr>
                <a:spLocks noChangeArrowheads="1"/>
              </p:cNvSpPr>
              <p:nvPr/>
            </p:nvSpPr>
            <p:spPr bwMode="auto">
              <a:xfrm>
                <a:off x="612" y="2840"/>
                <a:ext cx="350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cs-CZ" sz="1600" b="1" dirty="0">
                    <a:latin typeface="Comic Sans MS" pitchFamily="66" charset="0"/>
                  </a:rPr>
                  <a:t>200</a:t>
                </a:r>
              </a:p>
            </p:txBody>
          </p:sp>
          <p:sp>
            <p:nvSpPr>
              <p:cNvPr id="24" name="Rectangle 52"/>
              <p:cNvSpPr>
                <a:spLocks noChangeArrowheads="1"/>
              </p:cNvSpPr>
              <p:nvPr/>
            </p:nvSpPr>
            <p:spPr bwMode="auto">
              <a:xfrm>
                <a:off x="703" y="3793"/>
                <a:ext cx="194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cs-CZ" sz="1600" b="1" dirty="0">
                    <a:latin typeface="Comic Sans MS" pitchFamily="66" charset="0"/>
                  </a:rPr>
                  <a:t>0</a:t>
                </a:r>
              </a:p>
            </p:txBody>
          </p:sp>
          <p:sp>
            <p:nvSpPr>
              <p:cNvPr id="25" name="Rectangle 53"/>
              <p:cNvSpPr>
                <a:spLocks noChangeArrowheads="1"/>
              </p:cNvSpPr>
              <p:nvPr/>
            </p:nvSpPr>
            <p:spPr bwMode="auto">
              <a:xfrm>
                <a:off x="612" y="3294"/>
                <a:ext cx="350" cy="21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  <a:effectLst/>
            </p:spPr>
            <p:txBody>
              <a:bodyPr wrap="none">
                <a:spAutoFit/>
              </a:bodyPr>
              <a:lstStyle/>
              <a:p>
                <a:r>
                  <a:rPr lang="cs-CZ" sz="1600" b="1" dirty="0">
                    <a:latin typeface="Comic Sans MS" pitchFamily="66" charset="0"/>
                  </a:rPr>
                  <a:t>100</a:t>
                </a:r>
              </a:p>
            </p:txBody>
          </p:sp>
          <p:sp>
            <p:nvSpPr>
              <p:cNvPr id="26" name="Line 54"/>
              <p:cNvSpPr>
                <a:spLocks noChangeShapeType="1"/>
              </p:cNvSpPr>
              <p:nvPr/>
            </p:nvSpPr>
            <p:spPr bwMode="auto">
              <a:xfrm flipH="1">
                <a:off x="930" y="1480"/>
                <a:ext cx="136" cy="0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/>
              </a:ln>
              <a:effectLst/>
            </p:spPr>
            <p:txBody>
              <a:bodyPr/>
              <a:lstStyle/>
              <a:p>
                <a:endParaRPr lang="cs-CZ" dirty="0"/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8"/>
            <a:ext cx="7615262" cy="4376564"/>
          </a:xfrm>
        </p:spPr>
        <p:txBody>
          <a:bodyPr>
            <a:normAutofit fontScale="92500"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2060"/>
                </a:solidFill>
                <a:latin typeface="Lucida Sans Unicode" pitchFamily="34" charset="0"/>
                <a:cs typeface="Lucida Sans Unicode" pitchFamily="34" charset="0"/>
              </a:rPr>
              <a:t>	Teplo, které musíme pevné látce (při teplotě tání) dodat, aby se přeměnila na kapalinu téže teploty, nazýváme </a:t>
            </a:r>
            <a:r>
              <a:rPr lang="cs-CZ" sz="2800" b="1" u="sng" dirty="0" smtClean="0">
                <a:solidFill>
                  <a:srgbClr val="00B050"/>
                </a:solidFill>
                <a:latin typeface="Lucida Sans Unicode" pitchFamily="34" charset="0"/>
                <a:cs typeface="Lucida Sans Unicode" pitchFamily="34" charset="0"/>
              </a:rPr>
              <a:t>SKUPENSKÉ TEPLO TÁNÍ</a:t>
            </a:r>
            <a:r>
              <a:rPr lang="cs-CZ" sz="2800" b="1" dirty="0" smtClean="0">
                <a:solidFill>
                  <a:srgbClr val="002060"/>
                </a:solidFill>
                <a:latin typeface="Lucida Sans Unicode" pitchFamily="34" charset="0"/>
                <a:cs typeface="Lucida Sans Unicode" pitchFamily="34" charset="0"/>
              </a:rPr>
              <a:t> a značíme L</a:t>
            </a:r>
            <a:r>
              <a:rPr lang="cs-CZ" sz="2800" b="1" baseline="-25000" dirty="0" smtClean="0">
                <a:solidFill>
                  <a:srgbClr val="002060"/>
                </a:solidFill>
                <a:latin typeface="Lucida Sans Unicode" pitchFamily="34" charset="0"/>
                <a:cs typeface="Lucida Sans Unicode" pitchFamily="34" charset="0"/>
              </a:rPr>
              <a:t>t</a:t>
            </a:r>
          </a:p>
          <a:p>
            <a:pPr>
              <a:buFont typeface="Wingdings" pitchFamily="2" charset="2"/>
              <a:buNone/>
            </a:pPr>
            <a:r>
              <a:rPr lang="cs-CZ" sz="2800" b="1" dirty="0" smtClean="0">
                <a:solidFill>
                  <a:srgbClr val="002060"/>
                </a:solidFill>
                <a:latin typeface="Lucida Sans Unicode" pitchFamily="34" charset="0"/>
                <a:cs typeface="Lucida Sans Unicode" pitchFamily="34" charset="0"/>
              </a:rPr>
              <a:t>jeho jednotkou je J nebo kJ.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2060"/>
                </a:solidFill>
                <a:latin typeface="Lucida Sans Unicode" pitchFamily="34" charset="0"/>
                <a:cs typeface="Lucida Sans Unicode" pitchFamily="34" charset="0"/>
              </a:rPr>
              <a:t>	Teplo, které přijme 1 kg pevné látky při teplotě tání, aby se změnil na kapalinu téže teploty, nazýváme </a:t>
            </a:r>
            <a:r>
              <a:rPr lang="cs-CZ" sz="2800" b="1" u="sng" dirty="0" smtClean="0">
                <a:solidFill>
                  <a:srgbClr val="00B050"/>
                </a:solidFill>
                <a:latin typeface="Lucida Sans Unicode" pitchFamily="34" charset="0"/>
                <a:cs typeface="Lucida Sans Unicode" pitchFamily="34" charset="0"/>
              </a:rPr>
              <a:t>měrné skupenské teplo tání</a:t>
            </a:r>
            <a:r>
              <a:rPr lang="cs-CZ" sz="2800" b="1" dirty="0" smtClean="0">
                <a:solidFill>
                  <a:srgbClr val="002060"/>
                </a:solidFill>
                <a:latin typeface="Lucida Sans Unicode" pitchFamily="34" charset="0"/>
                <a:cs typeface="Lucida Sans Unicode" pitchFamily="34" charset="0"/>
              </a:rPr>
              <a:t>. </a:t>
            </a:r>
          </a:p>
          <a:p>
            <a:pPr>
              <a:buFont typeface="Wingdings" pitchFamily="2" charset="2"/>
              <a:buNone/>
            </a:pPr>
            <a:r>
              <a:rPr lang="cs-CZ" sz="2800" b="1" dirty="0" smtClean="0">
                <a:solidFill>
                  <a:srgbClr val="002060"/>
                </a:solidFill>
                <a:latin typeface="Lucida Sans Unicode" pitchFamily="34" charset="0"/>
                <a:cs typeface="Lucida Sans Unicode" pitchFamily="34" charset="0"/>
              </a:rPr>
              <a:t>	Užíváme pro něj značku l</a:t>
            </a:r>
            <a:r>
              <a:rPr lang="cs-CZ" sz="2800" b="1" baseline="-25000" dirty="0" smtClean="0">
                <a:solidFill>
                  <a:srgbClr val="002060"/>
                </a:solidFill>
                <a:latin typeface="Lucida Sans Unicode" pitchFamily="34" charset="0"/>
                <a:cs typeface="Lucida Sans Unicode" pitchFamily="34" charset="0"/>
              </a:rPr>
              <a:t>t</a:t>
            </a:r>
            <a:r>
              <a:rPr lang="cs-CZ" sz="2800" b="1" dirty="0" smtClean="0">
                <a:solidFill>
                  <a:srgbClr val="002060"/>
                </a:solidFill>
                <a:latin typeface="Lucida Sans Unicode" pitchFamily="34" charset="0"/>
                <a:cs typeface="Lucida Sans Unicode" pitchFamily="34" charset="0"/>
              </a:rPr>
              <a:t>. </a:t>
            </a:r>
          </a:p>
          <a:p>
            <a:pPr>
              <a:buFont typeface="Wingdings" pitchFamily="2" charset="2"/>
              <a:buNone/>
            </a:pPr>
            <a:r>
              <a:rPr lang="cs-CZ" sz="2800" b="1" dirty="0" smtClean="0">
                <a:solidFill>
                  <a:srgbClr val="002060"/>
                </a:solidFill>
                <a:latin typeface="Lucida Sans Unicode" pitchFamily="34" charset="0"/>
                <a:cs typeface="Lucida Sans Unicode" pitchFamily="34" charset="0"/>
              </a:rPr>
              <a:t>	Jeho jednotkou je J/kg nebo kJ/kg.</a:t>
            </a:r>
            <a:endParaRPr lang="cs-CZ" dirty="0">
              <a:solidFill>
                <a:srgbClr val="002060"/>
              </a:solidFill>
              <a:latin typeface="Lucida Sans Unicode" pitchFamily="34" charset="0"/>
              <a:cs typeface="Lucida Sans Unicode" pitchFamily="34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u="sng" dirty="0" smtClean="0">
                <a:solidFill>
                  <a:srgbClr val="00B050"/>
                </a:solidFill>
                <a:effectLst/>
              </a:rPr>
              <a:t>Skupenské teplo tání a měrné skupenské teplo tání:</a:t>
            </a:r>
            <a:endParaRPr lang="cs-CZ" sz="2800" u="sng" dirty="0">
              <a:solidFill>
                <a:srgbClr val="00B05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8"/>
            <a:ext cx="6829444" cy="4525963"/>
          </a:xfrm>
        </p:spPr>
        <p:txBody>
          <a:bodyPr>
            <a:normAutofit lnSpcReduction="10000"/>
          </a:bodyPr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FF0000"/>
                </a:solidFill>
              </a:rPr>
              <a:t>amorfní látka nemá částice pravidelné uspořádány,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FF0000"/>
                </a:solidFill>
              </a:rPr>
              <a:t>tání amorfní látky probíhá v určitém teplotním rozmezí,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FF0000"/>
                </a:solidFill>
              </a:rPr>
              <a:t>amorfní látka nemá určitou teplotu tání,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FF0000"/>
                </a:solidFill>
              </a:rPr>
              <a:t>při zahřívání látka postupně měkne, až se změní v kapalinu,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FF0000"/>
                </a:solidFill>
              </a:rPr>
              <a:t>to pozorujeme u parafínu nebo skla.</a:t>
            </a:r>
            <a:endParaRPr lang="cs-CZ" sz="2800" b="1" dirty="0">
              <a:solidFill>
                <a:srgbClr val="FF000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u="sng" dirty="0" smtClean="0">
                <a:solidFill>
                  <a:srgbClr val="7030A0"/>
                </a:solidFill>
                <a:effectLst/>
              </a:rPr>
              <a:t>Amorfní látky:</a:t>
            </a:r>
            <a:endParaRPr lang="cs-CZ" sz="3600" u="sng" dirty="0">
              <a:solidFill>
                <a:srgbClr val="7030A0"/>
              </a:solidFill>
              <a:effectLst/>
            </a:endParaRPr>
          </a:p>
        </p:txBody>
      </p:sp>
      <p:pic>
        <p:nvPicPr>
          <p:cNvPr id="8194" name="Picture 2" descr="C:\Documents and Settings\radek\Local Settings\Temporary Internet Files\Content.IE5\496NW9QJ\MC900412784[1].wm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15206" y="3143248"/>
            <a:ext cx="1643074" cy="3019233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285992"/>
            <a:ext cx="8229600" cy="3721299"/>
          </a:xfrm>
        </p:spPr>
        <p:txBody>
          <a:bodyPr/>
          <a:lstStyle/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70C0"/>
                </a:solidFill>
                <a:latin typeface="Lucida Sans" pitchFamily="34" charset="0"/>
              </a:rPr>
              <a:t>Roztavený parafín nalijeme do zkumavky a necháme ztuhnout. Zjistíme, že volný povrch parafínu se smrští, </a:t>
            </a:r>
            <a:r>
              <a:rPr lang="cs-CZ" sz="2800" b="1" u="sng" dirty="0" smtClean="0">
                <a:solidFill>
                  <a:srgbClr val="C00000"/>
                </a:solidFill>
                <a:latin typeface="Lucida Sans" pitchFamily="34" charset="0"/>
              </a:rPr>
              <a:t>zmenší svůj objem</a:t>
            </a:r>
            <a:r>
              <a:rPr lang="cs-CZ" sz="2800" b="1" dirty="0" smtClean="0">
                <a:solidFill>
                  <a:srgbClr val="0070C0"/>
                </a:solidFill>
                <a:latin typeface="Lucida Sans" pitchFamily="34" charset="0"/>
              </a:rPr>
              <a:t>. </a:t>
            </a:r>
          </a:p>
          <a:p>
            <a:pPr>
              <a:buFont typeface="Wingdings" pitchFamily="2" charset="2"/>
              <a:buChar char="q"/>
            </a:pPr>
            <a:endParaRPr lang="cs-CZ" sz="900" b="1" dirty="0" smtClean="0">
              <a:solidFill>
                <a:srgbClr val="0070C0"/>
              </a:solidFill>
              <a:latin typeface="Lucida Sans" pitchFamily="34" charset="0"/>
            </a:endParaRP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70C0"/>
                </a:solidFill>
                <a:latin typeface="Lucida Sans" pitchFamily="34" charset="0"/>
              </a:rPr>
              <a:t>	Vodu nalijeme do zkumavky a dáme do mrazničky. Zjistíme, že </a:t>
            </a:r>
            <a:r>
              <a:rPr lang="cs-CZ" sz="2800" b="1" u="sng" dirty="0" smtClean="0">
                <a:solidFill>
                  <a:srgbClr val="C00000"/>
                </a:solidFill>
                <a:latin typeface="Lucida Sans" pitchFamily="34" charset="0"/>
              </a:rPr>
              <a:t>objem ledu je větší</a:t>
            </a:r>
            <a:r>
              <a:rPr lang="cs-CZ" sz="2800" b="1" dirty="0" smtClean="0">
                <a:solidFill>
                  <a:srgbClr val="0070C0"/>
                </a:solidFill>
                <a:latin typeface="Lucida Sans" pitchFamily="34" charset="0"/>
              </a:rPr>
              <a:t> než byl objem vody. </a:t>
            </a:r>
          </a:p>
          <a:p>
            <a:pPr>
              <a:buNone/>
            </a:pPr>
            <a:endParaRPr lang="cs-CZ" dirty="0">
              <a:latin typeface="Lucida Sans" pitchFamily="34" charset="0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357166"/>
            <a:ext cx="8229600" cy="1714512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chemeClr val="accent5">
                    <a:lumMod val="75000"/>
                  </a:schemeClr>
                </a:solidFill>
                <a:effectLst/>
              </a:rPr>
              <a:t/>
            </a:r>
            <a:br>
              <a:rPr lang="cs-CZ" sz="3200" dirty="0" smtClean="0">
                <a:solidFill>
                  <a:schemeClr val="accent5">
                    <a:lumMod val="75000"/>
                  </a:schemeClr>
                </a:solidFill>
                <a:effectLst/>
              </a:rPr>
            </a:br>
            <a:r>
              <a:rPr lang="cs-CZ" sz="3200" dirty="0" smtClean="0">
                <a:solidFill>
                  <a:schemeClr val="accent5">
                    <a:lumMod val="75000"/>
                  </a:schemeClr>
                </a:solidFill>
                <a:effectLst/>
              </a:rPr>
              <a:t/>
            </a:r>
            <a:br>
              <a:rPr lang="cs-CZ" sz="3200" dirty="0" smtClean="0">
                <a:solidFill>
                  <a:schemeClr val="accent5">
                    <a:lumMod val="75000"/>
                  </a:schemeClr>
                </a:solidFill>
                <a:effectLst/>
              </a:rPr>
            </a:br>
            <a:r>
              <a:rPr lang="cs-CZ" sz="3200" dirty="0" smtClean="0">
                <a:solidFill>
                  <a:schemeClr val="accent5">
                    <a:lumMod val="75000"/>
                  </a:schemeClr>
                </a:solidFill>
                <a:effectLst/>
              </a:rPr>
              <a:t>Při tání a tuhnutí se zachovává hmotnost tělesa.</a:t>
            </a:r>
            <a:br>
              <a:rPr lang="cs-CZ" sz="3200" dirty="0" smtClean="0">
                <a:solidFill>
                  <a:schemeClr val="accent5">
                    <a:lumMod val="75000"/>
                  </a:schemeClr>
                </a:solidFill>
                <a:effectLst/>
              </a:rPr>
            </a:br>
            <a:r>
              <a:rPr lang="cs-CZ" sz="3200" u="sng" dirty="0" smtClean="0">
                <a:solidFill>
                  <a:srgbClr val="C00000"/>
                </a:solidFill>
                <a:effectLst/>
              </a:rPr>
              <a:t>Mění se objem tělesa???</a:t>
            </a:r>
            <a:r>
              <a:rPr lang="cs-CZ" sz="3200" dirty="0" smtClean="0">
                <a:solidFill>
                  <a:schemeClr val="accent5">
                    <a:lumMod val="75000"/>
                  </a:schemeClr>
                </a:solidFill>
                <a:effectLst/>
              </a:rPr>
              <a:t/>
            </a:r>
            <a:br>
              <a:rPr lang="cs-CZ" sz="3200" dirty="0" smtClean="0">
                <a:solidFill>
                  <a:schemeClr val="accent5">
                    <a:lumMod val="75000"/>
                  </a:schemeClr>
                </a:solidFill>
                <a:effectLst/>
              </a:rPr>
            </a:br>
            <a:r>
              <a:rPr lang="cs-CZ" sz="3200" dirty="0" smtClean="0">
                <a:solidFill>
                  <a:schemeClr val="accent5">
                    <a:lumMod val="75000"/>
                  </a:schemeClr>
                </a:solidFill>
                <a:effectLst/>
              </a:rPr>
              <a:t/>
            </a:r>
            <a:br>
              <a:rPr lang="cs-CZ" sz="3200" dirty="0" smtClean="0">
                <a:solidFill>
                  <a:schemeClr val="accent5">
                    <a:lumMod val="75000"/>
                  </a:schemeClr>
                </a:solidFill>
                <a:effectLst/>
              </a:rPr>
            </a:br>
            <a:endParaRPr lang="cs-CZ" sz="3200" dirty="0">
              <a:solidFill>
                <a:schemeClr val="accent5">
                  <a:lumMod val="75000"/>
                </a:schemeClr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1481328"/>
            <a:ext cx="5757874" cy="4525963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cs-CZ" sz="2400" b="1" dirty="0" smtClean="0">
                <a:solidFill>
                  <a:srgbClr val="002060"/>
                </a:solidFill>
                <a:latin typeface="Lucida Sans Unicode" pitchFamily="34" charset="0"/>
                <a:cs typeface="Lucida Sans Unicode" pitchFamily="34" charset="0"/>
              </a:rPr>
              <a:t>Měřením se zjistilo, že voda má </a:t>
            </a:r>
            <a:r>
              <a:rPr lang="cs-CZ" sz="2400" b="1" dirty="0" smtClean="0">
                <a:solidFill>
                  <a:srgbClr val="33CC33"/>
                </a:solidFill>
                <a:latin typeface="Lucida Sans Unicode" pitchFamily="34" charset="0"/>
                <a:cs typeface="Lucida Sans Unicode" pitchFamily="34" charset="0"/>
              </a:rPr>
              <a:t>největší hustotu při teplotě 4°C</a:t>
            </a:r>
            <a:r>
              <a:rPr lang="cs-CZ" sz="2400" b="1" dirty="0" smtClean="0">
                <a:solidFill>
                  <a:srgbClr val="002060"/>
                </a:solidFill>
                <a:latin typeface="Lucida Sans Unicode" pitchFamily="34" charset="0"/>
                <a:cs typeface="Lucida Sans Unicode" pitchFamily="34" charset="0"/>
              </a:rPr>
              <a:t>, nikoli při teplotě tání, jak bychom očekávali. Tuto vlastnost nazýváme </a:t>
            </a:r>
            <a:r>
              <a:rPr lang="cs-CZ" sz="2400" b="1" dirty="0" smtClean="0">
                <a:solidFill>
                  <a:srgbClr val="33CC33"/>
                </a:solidFill>
                <a:latin typeface="Lucida Sans Unicode" pitchFamily="34" charset="0"/>
                <a:cs typeface="Lucida Sans Unicode" pitchFamily="34" charset="0"/>
              </a:rPr>
              <a:t>anomálie vody</a:t>
            </a:r>
            <a:r>
              <a:rPr lang="cs-CZ" sz="2400" b="1" dirty="0" smtClean="0">
                <a:solidFill>
                  <a:srgbClr val="002060"/>
                </a:solidFill>
                <a:latin typeface="Lucida Sans Unicode" pitchFamily="34" charset="0"/>
                <a:cs typeface="Lucida Sans Unicode" pitchFamily="34" charset="0"/>
              </a:rPr>
              <a:t>.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5000"/>
              <a:buNone/>
            </a:pPr>
            <a:r>
              <a:rPr lang="cs-CZ" sz="2400" b="1" dirty="0" smtClean="0">
                <a:solidFill>
                  <a:srgbClr val="002060"/>
                </a:solidFill>
                <a:latin typeface="Lucida Sans Unicode" pitchFamily="34" charset="0"/>
                <a:cs typeface="Lucida Sans Unicode" pitchFamily="34" charset="0"/>
              </a:rPr>
              <a:t> Zvětšení objemu vody při tuhnutí je důležité v přírodě. </a:t>
            </a:r>
          </a:p>
          <a:p>
            <a:pPr marL="342900" indent="-342900">
              <a:lnSpc>
                <a:spcPct val="80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cs-CZ" sz="2400" b="1" dirty="0" smtClean="0">
                <a:solidFill>
                  <a:srgbClr val="002060"/>
                </a:solidFill>
                <a:latin typeface="Lucida Sans Unicode" pitchFamily="34" charset="0"/>
                <a:cs typeface="Lucida Sans Unicode" pitchFamily="34" charset="0"/>
              </a:rPr>
              <a:t> V jezeře se v zimě tvoří led jako povrchová vrstva. Protože má menší hustotu než voda, plave na vodě. Díky tomu že je led špatným vodičem tepla, zabraňuje promrzání vody pod ním. </a:t>
            </a:r>
          </a:p>
          <a:p>
            <a:pPr>
              <a:buNone/>
            </a:pPr>
            <a:endParaRPr lang="cs-CZ" sz="2400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b="0" u="sng" dirty="0" smtClean="0">
                <a:solidFill>
                  <a:srgbClr val="00B050"/>
                </a:solidFill>
                <a:effectLst/>
              </a:rPr>
              <a:t>Anomálie vody:</a:t>
            </a:r>
            <a:endParaRPr lang="cs-CZ" sz="3600" b="0" u="sng" dirty="0">
              <a:solidFill>
                <a:srgbClr val="00B050"/>
              </a:solidFill>
              <a:effectLst/>
            </a:endParaRPr>
          </a:p>
        </p:txBody>
      </p:sp>
      <p:pic>
        <p:nvPicPr>
          <p:cNvPr id="9218" name="Picture 2" descr="C:\Documents and Settings\radek\Local Settings\Temporary Internet Files\Content.IE5\OL6JGX2N\MP900401624[1]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215074" y="2000240"/>
            <a:ext cx="2692524" cy="26925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2800" b="1" dirty="0" smtClean="0">
                <a:solidFill>
                  <a:srgbClr val="0070C0"/>
                </a:solidFill>
              </a:rPr>
              <a:t>1) Popiš pokus tání thiosíranu sodného. Jak se měnila teplota thiosíranu sodného během pokusu?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B0F0"/>
                </a:solidFill>
                <a:effectLst/>
              </a:rPr>
              <a:t>Otázky:</a:t>
            </a:r>
            <a:endParaRPr lang="cs-CZ" sz="3600" dirty="0">
              <a:solidFill>
                <a:srgbClr val="00B0F0"/>
              </a:solidFill>
              <a:effectLst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00298" y="2928934"/>
            <a:ext cx="4572032" cy="3429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643182"/>
            <a:ext cx="8229600" cy="3364109"/>
          </a:xfrm>
        </p:spPr>
        <p:txBody>
          <a:bodyPr>
            <a:normAutofit/>
          </a:bodyPr>
          <a:lstStyle/>
          <a:p>
            <a:pPr marL="624078" indent="-514350">
              <a:buAutoNum type="alphaLcParenR"/>
            </a:pPr>
            <a:r>
              <a:rPr lang="cs-CZ" sz="3200" b="1" dirty="0" smtClean="0">
                <a:solidFill>
                  <a:srgbClr val="002060"/>
                </a:solidFill>
              </a:rPr>
              <a:t>P</a:t>
            </a:r>
            <a:r>
              <a:rPr lang="cs-CZ" sz="3200" b="1" baseline="-25000" dirty="0" smtClean="0">
                <a:solidFill>
                  <a:srgbClr val="002060"/>
                </a:solidFill>
              </a:rPr>
              <a:t>n</a:t>
            </a:r>
            <a:r>
              <a:rPr lang="cs-CZ" sz="3200" b="1" dirty="0" smtClean="0">
                <a:solidFill>
                  <a:srgbClr val="002060"/>
                </a:solidFill>
              </a:rPr>
              <a:t> = 101 325 Pa = 101,325 kPa = 1013, 25 hPa = 1, 01325 MPa</a:t>
            </a:r>
          </a:p>
          <a:p>
            <a:pPr marL="624078" indent="-514350">
              <a:buFont typeface="Wingdings 3"/>
              <a:buAutoNum type="alphaLcParenR"/>
            </a:pPr>
            <a:r>
              <a:rPr lang="cs-CZ" sz="3200" b="1" dirty="0" smtClean="0">
                <a:solidFill>
                  <a:srgbClr val="C00000"/>
                </a:solidFill>
              </a:rPr>
              <a:t>P</a:t>
            </a:r>
            <a:r>
              <a:rPr lang="cs-CZ" sz="3200" b="1" baseline="-25000" dirty="0" smtClean="0">
                <a:solidFill>
                  <a:srgbClr val="C00000"/>
                </a:solidFill>
              </a:rPr>
              <a:t>n</a:t>
            </a:r>
            <a:r>
              <a:rPr lang="cs-CZ" sz="3200" b="1" dirty="0" smtClean="0">
                <a:solidFill>
                  <a:srgbClr val="C00000"/>
                </a:solidFill>
              </a:rPr>
              <a:t> = 101 325 Pa = 101,325 kPa = 1013, 25 hPa = 10,1325 MPa</a:t>
            </a:r>
          </a:p>
          <a:p>
            <a:pPr marL="624078" indent="-514350">
              <a:buFont typeface="Wingdings 3"/>
              <a:buAutoNum type="alphaLcParenR"/>
            </a:pPr>
            <a:r>
              <a:rPr lang="cs-CZ" sz="3200" b="1" dirty="0" smtClean="0">
                <a:solidFill>
                  <a:srgbClr val="7030A0"/>
                </a:solidFill>
              </a:rPr>
              <a:t>P</a:t>
            </a:r>
            <a:r>
              <a:rPr lang="cs-CZ" sz="3200" b="1" baseline="-25000" dirty="0" smtClean="0">
                <a:solidFill>
                  <a:srgbClr val="7030A0"/>
                </a:solidFill>
              </a:rPr>
              <a:t>n</a:t>
            </a:r>
            <a:r>
              <a:rPr lang="cs-CZ" sz="3200" b="1" dirty="0" smtClean="0">
                <a:solidFill>
                  <a:srgbClr val="7030A0"/>
                </a:solidFill>
              </a:rPr>
              <a:t> = 101 325 Pa = 101,325 kPa = 1013, 25 hPa = 0,101325 MPa</a:t>
            </a:r>
          </a:p>
          <a:p>
            <a:pPr marL="624078" indent="-514350">
              <a:buAutoNum type="alphaLcParenR"/>
            </a:pPr>
            <a:endParaRPr lang="cs-CZ" sz="3200" b="1" dirty="0" smtClean="0">
              <a:solidFill>
                <a:srgbClr val="002060"/>
              </a:solidFill>
            </a:endParaRPr>
          </a:p>
          <a:p>
            <a:pPr marL="624078" indent="-514350">
              <a:buAutoNum type="alphaLcParenR"/>
            </a:pPr>
            <a:endParaRPr lang="cs-CZ" sz="3200" b="1" dirty="0">
              <a:solidFill>
                <a:srgbClr val="00206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082792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B050"/>
                </a:solidFill>
                <a:effectLst/>
              </a:rPr>
              <a:t>Vyber správnou odpověď:</a:t>
            </a:r>
            <a:br>
              <a:rPr lang="cs-CZ" sz="3600" dirty="0" smtClean="0">
                <a:solidFill>
                  <a:srgbClr val="00B050"/>
                </a:solidFill>
                <a:effectLst/>
              </a:rPr>
            </a:br>
            <a:r>
              <a:rPr lang="cs-CZ" sz="3600" dirty="0" smtClean="0">
                <a:solidFill>
                  <a:srgbClr val="00B050"/>
                </a:solidFill>
                <a:effectLst/>
              </a:rPr>
              <a:t>2) Napiš normální tlak v pascalech. Vyjádři ho v kPa, hPa, MPa</a:t>
            </a:r>
            <a:endParaRPr lang="cs-CZ" sz="3600" dirty="0">
              <a:solidFill>
                <a:srgbClr val="00B05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97172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7030A0"/>
                </a:solidFill>
                <a:effectLst/>
              </a:rPr>
              <a:t>3) Vysvětli, co znamená, že led má měrné skupenské teplo tání 334 kJ/kg a cín 60 kJ/kg.</a:t>
            </a:r>
            <a:endParaRPr lang="cs-CZ" sz="3600" dirty="0">
              <a:solidFill>
                <a:srgbClr val="7030A0"/>
              </a:solidFill>
              <a:effectLst/>
            </a:endParaRPr>
          </a:p>
        </p:txBody>
      </p:sp>
      <p:pic>
        <p:nvPicPr>
          <p:cNvPr id="2050" name="Picture 2" descr="C:\Documents and Settings\radek\Local Settings\Temporary Internet Files\Content.IE5\OL6JGX2N\MP900438800[1]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10" y="2538199"/>
            <a:ext cx="4071966" cy="3228303"/>
          </a:xfrm>
          <a:prstGeom prst="rect">
            <a:avLst/>
          </a:prstGeom>
          <a:noFill/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857752" y="2571744"/>
            <a:ext cx="4019286" cy="36869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3214686"/>
            <a:ext cx="5114932" cy="2792605"/>
          </a:xfrm>
        </p:spPr>
        <p:txBody>
          <a:bodyPr>
            <a:normAutofit/>
          </a:bodyPr>
          <a:lstStyle/>
          <a:p>
            <a:pPr marL="624078" indent="-514350">
              <a:buAutoNum type="alphaLcParenR"/>
            </a:pPr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</a:rPr>
              <a:t>820 </a:t>
            </a:r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  <a:latin typeface="Arial"/>
                <a:cs typeface="Arial"/>
              </a:rPr>
              <a:t>°C, 210 kJ/kg</a:t>
            </a:r>
          </a:p>
          <a:p>
            <a:pPr marL="624078" indent="-514350">
              <a:buFont typeface="Wingdings 3"/>
              <a:buAutoNum type="alphaLcParenR"/>
            </a:pPr>
            <a:endParaRPr lang="cs-CZ" sz="32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624078" indent="-514350">
              <a:buFont typeface="Wingdings 3"/>
              <a:buAutoNum type="alphaLcParenR"/>
            </a:pPr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</a:rPr>
              <a:t>1 535 </a:t>
            </a:r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  <a:latin typeface="Arial"/>
                <a:cs typeface="Arial"/>
              </a:rPr>
              <a:t>°C, 289 kJ/kg</a:t>
            </a:r>
          </a:p>
          <a:p>
            <a:pPr marL="624078" indent="-514350">
              <a:buFont typeface="Wingdings 3"/>
              <a:buAutoNum type="alphaLcParenR"/>
            </a:pPr>
            <a:endParaRPr lang="cs-CZ" sz="3200" b="1" dirty="0" smtClean="0">
              <a:solidFill>
                <a:schemeClr val="accent2">
                  <a:lumMod val="75000"/>
                </a:schemeClr>
              </a:solidFill>
            </a:endParaRPr>
          </a:p>
          <a:p>
            <a:pPr marL="624078" indent="-514350">
              <a:buFont typeface="Wingdings 3"/>
              <a:buAutoNum type="alphaLcParenR"/>
            </a:pPr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</a:rPr>
              <a:t>2 000 </a:t>
            </a:r>
            <a:r>
              <a:rPr lang="cs-CZ" sz="3200" b="1" dirty="0" smtClean="0">
                <a:solidFill>
                  <a:schemeClr val="accent2">
                    <a:lumMod val="75000"/>
                  </a:schemeClr>
                </a:solidFill>
                <a:latin typeface="Arial"/>
                <a:cs typeface="Arial"/>
              </a:rPr>
              <a:t>°C, 535 kJ/kg</a:t>
            </a:r>
          </a:p>
          <a:p>
            <a:pPr marL="624078" indent="-514350">
              <a:buAutoNum type="alphaLcParenR"/>
            </a:pPr>
            <a:endParaRPr lang="cs-CZ" sz="32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11420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0070C0"/>
                </a:solidFill>
                <a:effectLst/>
              </a:rPr>
              <a:t>Vyber správnou odpověď:</a:t>
            </a:r>
            <a:br>
              <a:rPr lang="cs-CZ" sz="2800" dirty="0" smtClean="0">
                <a:solidFill>
                  <a:srgbClr val="0070C0"/>
                </a:solidFill>
                <a:effectLst/>
              </a:rPr>
            </a:br>
            <a:r>
              <a:rPr lang="cs-CZ" sz="2800" dirty="0" smtClean="0">
                <a:solidFill>
                  <a:srgbClr val="0070C0"/>
                </a:solidFill>
                <a:effectLst/>
              </a:rPr>
              <a:t>4) Podle Tabulek urči, při jaké teplotě se začne tavit železo a kolik tepla by bylo přibližně třeba na roztavení 1 kg železa.</a:t>
            </a:r>
            <a:endParaRPr lang="cs-CZ" sz="2800" dirty="0">
              <a:solidFill>
                <a:srgbClr val="0070C0"/>
              </a:solidFill>
              <a:effectLst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6" y="3357562"/>
            <a:ext cx="3695240" cy="2300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" presetClass="emph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to="1.5" calcmode="lin" valueType="num">
                                      <p:cBhvr override="childStyle"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style.fontSize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797172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C00000"/>
                </a:solidFill>
                <a:effectLst/>
              </a:rPr>
              <a:t>5) Proč nemá sklo určitou teplotu tání?</a:t>
            </a:r>
            <a:br>
              <a:rPr lang="cs-CZ" sz="3200" dirty="0" smtClean="0">
                <a:solidFill>
                  <a:srgbClr val="C00000"/>
                </a:solidFill>
                <a:effectLst/>
              </a:rPr>
            </a:br>
            <a:r>
              <a:rPr lang="cs-CZ" sz="3200" dirty="0" smtClean="0">
                <a:solidFill>
                  <a:srgbClr val="C00000"/>
                </a:solidFill>
                <a:effectLst/>
              </a:rPr>
              <a:t>Jak se nazývají pevné látky, které mají stejnou vlastnost? Uveď příklady.</a:t>
            </a:r>
            <a:endParaRPr lang="cs-CZ" sz="3200" dirty="0">
              <a:solidFill>
                <a:srgbClr val="C00000"/>
              </a:solidFill>
              <a:effectLst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71934" y="2643182"/>
            <a:ext cx="2857505" cy="38100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3214686"/>
            <a:ext cx="8229600" cy="2792605"/>
          </a:xfrm>
        </p:spPr>
        <p:txBody>
          <a:bodyPr>
            <a:normAutofit/>
          </a:bodyPr>
          <a:lstStyle/>
          <a:p>
            <a:pPr marL="624078" indent="-514350">
              <a:buAutoNum type="alphaLcParenR"/>
            </a:pPr>
            <a:r>
              <a:rPr lang="cs-CZ" sz="2800" b="1" dirty="0" smtClean="0">
                <a:solidFill>
                  <a:srgbClr val="002060"/>
                </a:solidFill>
              </a:rPr>
              <a:t>cín (232 </a:t>
            </a:r>
            <a:r>
              <a:rPr lang="cs-CZ" sz="2800" b="1" dirty="0" smtClean="0">
                <a:solidFill>
                  <a:srgbClr val="002060"/>
                </a:solidFill>
                <a:latin typeface="Arial"/>
                <a:cs typeface="Arial"/>
              </a:rPr>
              <a:t>°C), olovo (327 °C), hliník (658 °C), měď (1083 °C), železo (1535 °C)</a:t>
            </a:r>
          </a:p>
          <a:p>
            <a:pPr marL="624078" indent="-514350">
              <a:buAutoNum type="alphaLcParenR"/>
            </a:pPr>
            <a:r>
              <a:rPr lang="cs-CZ" sz="2800" b="1" dirty="0" smtClean="0">
                <a:solidFill>
                  <a:srgbClr val="002060"/>
                </a:solidFill>
                <a:latin typeface="Arial"/>
                <a:cs typeface="Arial"/>
              </a:rPr>
              <a:t>měď (235 °C), hliník (565 °C), cín (753 °C), železo (1025 °C), olovo (1580 °C)</a:t>
            </a:r>
          </a:p>
          <a:p>
            <a:pPr marL="624078" indent="-514350">
              <a:buAutoNum type="alphaLcParenR"/>
            </a:pPr>
            <a:r>
              <a:rPr lang="cs-CZ" sz="2800" b="1" dirty="0" smtClean="0">
                <a:solidFill>
                  <a:srgbClr val="002060"/>
                </a:solidFill>
                <a:latin typeface="Arial"/>
                <a:cs typeface="Arial"/>
              </a:rPr>
              <a:t>hliník (340 °C), cín (425 °C), olovo (586 °C), měď (1011 °C), železo (1535 °C)</a:t>
            </a:r>
          </a:p>
          <a:p>
            <a:pPr marL="624078" indent="-514350">
              <a:buNone/>
            </a:pPr>
            <a:endParaRPr lang="cs-CZ" sz="2800" b="1" dirty="0" smtClean="0">
              <a:solidFill>
                <a:srgbClr val="002060"/>
              </a:solidFill>
              <a:latin typeface="Arial"/>
              <a:cs typeface="Arial"/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582858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B050"/>
                </a:solidFill>
                <a:effectLst/>
              </a:rPr>
              <a:t>Vyber správné uspořádání:</a:t>
            </a:r>
            <a:br>
              <a:rPr lang="cs-CZ" sz="3200" dirty="0" smtClean="0">
                <a:solidFill>
                  <a:srgbClr val="00B050"/>
                </a:solidFill>
                <a:effectLst/>
              </a:rPr>
            </a:br>
            <a:r>
              <a:rPr lang="cs-CZ" sz="3200" dirty="0" smtClean="0">
                <a:solidFill>
                  <a:srgbClr val="00B050"/>
                </a:solidFill>
                <a:effectLst/>
              </a:rPr>
              <a:t>6) Uspořádej následující kovy podle vzrůstající teploty tání při normálním tlaku: </a:t>
            </a:r>
            <a:r>
              <a:rPr lang="cs-CZ" sz="3200" dirty="0" smtClean="0">
                <a:solidFill>
                  <a:srgbClr val="002060"/>
                </a:solidFill>
                <a:effectLst/>
              </a:rPr>
              <a:t>cín, hliník, měď, olovo, železo.</a:t>
            </a:r>
            <a:endParaRPr lang="cs-CZ" sz="3200" dirty="0">
              <a:solidFill>
                <a:srgbClr val="00206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8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>
          <a:xfrm>
            <a:off x="457200" y="2643182"/>
            <a:ext cx="8229600" cy="3364109"/>
          </a:xfrm>
        </p:spPr>
        <p:txBody>
          <a:bodyPr>
            <a:normAutofit lnSpcReduction="10000"/>
          </a:bodyPr>
          <a:lstStyle/>
          <a:p>
            <a:pPr marL="624078" indent="-514350">
              <a:buAutoNum type="alphaLcParenR"/>
            </a:pPr>
            <a:r>
              <a:rPr lang="cs-CZ" sz="2800" b="1" dirty="0" smtClean="0">
                <a:solidFill>
                  <a:srgbClr val="0000CC"/>
                </a:solidFill>
              </a:rPr>
              <a:t>Pouze hliník je kapalný, měď, platina, stříbro a zlato jsou v pevném skupenství.</a:t>
            </a:r>
          </a:p>
          <a:p>
            <a:pPr marL="624078" indent="-514350">
              <a:buAutoNum type="alphaLcParenR"/>
            </a:pPr>
            <a:r>
              <a:rPr lang="cs-CZ" sz="2800" b="1" dirty="0" smtClean="0">
                <a:solidFill>
                  <a:srgbClr val="0000CC"/>
                </a:solidFill>
              </a:rPr>
              <a:t>Hliník a měď jsou v kapalném skupenství, platina, stříbro a zlato jsou v pevném skupenství.</a:t>
            </a:r>
          </a:p>
          <a:p>
            <a:pPr marL="624078" indent="-514350">
              <a:buAutoNum type="alphaLcParenR"/>
            </a:pPr>
            <a:r>
              <a:rPr lang="cs-CZ" sz="2800" b="1" dirty="0" smtClean="0">
                <a:solidFill>
                  <a:srgbClr val="0000CC"/>
                </a:solidFill>
              </a:rPr>
              <a:t>Hliník a stříbro jsou v kapalném skupenství, měď, platina a zlato jsou v pevném skupenství.</a:t>
            </a:r>
          </a:p>
          <a:p>
            <a:pPr marL="624078" indent="-514350">
              <a:buAutoNum type="alphaLcParenR"/>
            </a:pPr>
            <a:endParaRPr lang="cs-CZ" sz="2800" b="1" dirty="0">
              <a:solidFill>
                <a:srgbClr val="0000CC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439982"/>
          </a:xfrm>
        </p:spPr>
        <p:txBody>
          <a:bodyPr>
            <a:normAutofit/>
          </a:bodyPr>
          <a:lstStyle/>
          <a:p>
            <a:r>
              <a:rPr lang="cs-CZ" sz="2800" dirty="0" smtClean="0">
                <a:solidFill>
                  <a:srgbClr val="7030A0"/>
                </a:solidFill>
                <a:effectLst/>
              </a:rPr>
              <a:t>Vyber správné řešení:</a:t>
            </a:r>
            <a:br>
              <a:rPr lang="cs-CZ" sz="2800" dirty="0" smtClean="0">
                <a:solidFill>
                  <a:srgbClr val="7030A0"/>
                </a:solidFill>
                <a:effectLst/>
              </a:rPr>
            </a:br>
            <a:r>
              <a:rPr lang="cs-CZ" sz="2800" dirty="0" smtClean="0">
                <a:solidFill>
                  <a:srgbClr val="7030A0"/>
                </a:solidFill>
                <a:effectLst/>
              </a:rPr>
              <a:t>7) Podle Tabulek rozhodni, v jakém skupenství je při teplotě 1000 </a:t>
            </a:r>
            <a:r>
              <a:rPr lang="cs-CZ" sz="2800" dirty="0" smtClean="0">
                <a:solidFill>
                  <a:srgbClr val="7030A0"/>
                </a:solidFill>
                <a:latin typeface="Arial"/>
                <a:cs typeface="Arial"/>
              </a:rPr>
              <a:t>°C a při normálním tlaku: HLINÍK, MĚĎ, PLATINA, STŘÍBRO, ZLATO.</a:t>
            </a:r>
            <a:endParaRPr lang="cs-CZ" sz="2800" dirty="0">
              <a:solidFill>
                <a:srgbClr val="7030A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mph" presetSubtype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override="childStyle">
                                        <p:cTn id="18" dur="indefinite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style.fontFamily</p:attrName>
                                        </p:attrNameLst>
                                      </p:cBhvr>
                                      <p:to>
                                        <p:strVal val="Times New Roma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2225668"/>
          </a:xfrm>
        </p:spPr>
        <p:txBody>
          <a:bodyPr>
            <a:normAutofit/>
          </a:bodyPr>
          <a:lstStyle/>
          <a:p>
            <a:r>
              <a:rPr lang="cs-CZ" sz="3200" dirty="0" smtClean="0">
                <a:solidFill>
                  <a:srgbClr val="00B050"/>
                </a:solidFill>
                <a:effectLst/>
              </a:rPr>
              <a:t>8) Napiš pozitiva a negativa anomálie vody.</a:t>
            </a:r>
            <a:endParaRPr lang="cs-CZ" sz="3200" dirty="0">
              <a:solidFill>
                <a:srgbClr val="00B050"/>
              </a:solidFill>
              <a:effectLst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1963" y="2419350"/>
            <a:ext cx="8220075" cy="2019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TextovéPole 4"/>
          <p:cNvSpPr txBox="1"/>
          <p:nvPr/>
        </p:nvSpPr>
        <p:spPr>
          <a:xfrm>
            <a:off x="1214414" y="4786322"/>
            <a:ext cx="250033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</a:rPr>
              <a:t>v létě</a:t>
            </a:r>
            <a:endParaRPr lang="cs-CZ" sz="2400" b="1" dirty="0">
              <a:solidFill>
                <a:srgbClr val="00B050"/>
              </a:solidFill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072066" y="4786322"/>
            <a:ext cx="228601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solidFill>
                  <a:srgbClr val="00B050"/>
                </a:solidFill>
              </a:rPr>
              <a:t>v zimě</a:t>
            </a:r>
          </a:p>
          <a:p>
            <a:endParaRPr lang="cs-CZ" sz="2400" b="1" dirty="0">
              <a:solidFill>
                <a:srgbClr val="00B05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pPr>
              <a:buNone/>
            </a:pPr>
            <a:r>
              <a:rPr lang="cs-CZ" sz="2800" b="1" dirty="0" smtClean="0">
                <a:solidFill>
                  <a:srgbClr val="C00000"/>
                </a:solidFill>
              </a:rPr>
              <a:t>Pozitiva: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C00000"/>
                </a:solidFill>
              </a:rPr>
              <a:t>Díky anomálii vody mohou ryby a jiní živočichové přežít mrazivou zimu u dna jezer a rybníků.</a:t>
            </a:r>
          </a:p>
          <a:p>
            <a:pPr>
              <a:buNone/>
            </a:pPr>
            <a:endParaRPr lang="cs-CZ" sz="2800" b="1" dirty="0" smtClean="0">
              <a:solidFill>
                <a:srgbClr val="C00000"/>
              </a:solidFill>
            </a:endParaRPr>
          </a:p>
          <a:p>
            <a:pPr>
              <a:buNone/>
            </a:pPr>
            <a:r>
              <a:rPr lang="cs-CZ" sz="2800" b="1" dirty="0" smtClean="0">
                <a:solidFill>
                  <a:srgbClr val="0070C0"/>
                </a:solidFill>
              </a:rPr>
              <a:t>Negativa: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70C0"/>
                </a:solidFill>
              </a:rPr>
              <a:t>Zmrzlá voda v potrubí nebo ve zdivu způsobuje zvětšením svého objemu jejich popraskání. </a:t>
            </a:r>
          </a:p>
          <a:p>
            <a:pPr>
              <a:buFont typeface="Wingdings" pitchFamily="2" charset="2"/>
              <a:buChar char="q"/>
            </a:pPr>
            <a:r>
              <a:rPr lang="cs-CZ" sz="2800" b="1" dirty="0" smtClean="0">
                <a:solidFill>
                  <a:srgbClr val="0070C0"/>
                </a:solidFill>
              </a:rPr>
              <a:t>Led vzniklý zmrznutím vody je také jednou z příčin praskání skal.</a:t>
            </a:r>
            <a:endParaRPr lang="cs-CZ" sz="2800" b="1" dirty="0">
              <a:solidFill>
                <a:srgbClr val="0070C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2060"/>
                </a:solidFill>
                <a:effectLst/>
              </a:rPr>
              <a:t>Odpověď na otázku č. 8:</a:t>
            </a:r>
            <a:endParaRPr lang="cs-CZ" sz="3600" dirty="0">
              <a:solidFill>
                <a:srgbClr val="00206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allAtOnce"/>
      <p:bldP spid="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>
              <a:buNone/>
            </a:pPr>
            <a:r>
              <a:rPr lang="cs-CZ" sz="1200" b="1" dirty="0" smtClean="0">
                <a:solidFill>
                  <a:srgbClr val="0070C0"/>
                </a:solidFill>
              </a:rPr>
              <a:t>galerie </a:t>
            </a:r>
            <a:r>
              <a:rPr lang="cs-CZ" sz="1200" b="1" dirty="0" smtClean="0">
                <a:solidFill>
                  <a:srgbClr val="0070C0"/>
                </a:solidFill>
              </a:rPr>
              <a:t>office </a:t>
            </a:r>
            <a:r>
              <a:rPr lang="cs-CZ" sz="1200" b="1" dirty="0" smtClean="0">
                <a:solidFill>
                  <a:srgbClr val="00CC00"/>
                </a:solidFill>
              </a:rPr>
              <a:t>www.office.</a:t>
            </a:r>
            <a:r>
              <a:rPr lang="cs-CZ" sz="1200" b="1" smtClean="0">
                <a:solidFill>
                  <a:srgbClr val="00CC00"/>
                </a:solidFill>
              </a:rPr>
              <a:t>microsoft.com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1200" b="1" dirty="0" smtClean="0">
                <a:solidFill>
                  <a:srgbClr val="0070C0"/>
                </a:solidFill>
              </a:rPr>
              <a:t>doc. RNDr. Růžena  Kolářová, CSc., PaedDr. Jiří Bohuněk, Fyzika pro 8. ročník základní školy, nakladatelství Prometheus, 2004, ISBN 80-7196-149-3.</a:t>
            </a:r>
          </a:p>
          <a:p>
            <a:pPr>
              <a:buNone/>
            </a:pPr>
            <a:r>
              <a:rPr lang="cs-CZ" sz="1200" b="1" dirty="0" smtClean="0">
                <a:solidFill>
                  <a:srgbClr val="0070C0"/>
                </a:solidFill>
              </a:rPr>
              <a:t>Karel Rauner, Josef Petřík, Fyzika 8, učebnice pro základní školy a víceletá gymnázia, nakladatelství Fraus, 2006.</a:t>
            </a:r>
          </a:p>
          <a:p>
            <a:pPr>
              <a:buNone/>
            </a:pPr>
            <a:r>
              <a:rPr lang="en-US" sz="1200" b="1" dirty="0" smtClean="0">
                <a:solidFill>
                  <a:srgbClr val="0070C0"/>
                </a:solidFill>
                <a:hlinkClick r:id="rId3"/>
              </a:rPr>
              <a:t>http://upload.wikimedia.org/wikipedia/commons/thumb/e/e8/Thios%C3%ADran_sodn%C3%BD.JPG/260px-Thios%C3%ADran_sodn%C3%BD.JPG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cit: 2012-01-04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1200" b="1" dirty="0" smtClean="0">
                <a:solidFill>
                  <a:srgbClr val="0070C0"/>
                </a:solidFill>
                <a:hlinkClick r:id="rId4"/>
              </a:rPr>
              <a:t>http://lh4.ggpht.com/_HNTxmlP01zw/SRgJljmGB0E/AAAAAAAAA_s/gkxO2DlJEW0/ThiosRan.jpg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cit: 2012-01-04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1200" b="1" dirty="0" smtClean="0">
                <a:solidFill>
                  <a:srgbClr val="0070C0"/>
                </a:solidFill>
                <a:hlinkClick r:id="rId5"/>
              </a:rPr>
              <a:t>http://artemis.osu.cz/ComLab/Web_cz/Heat_FP6_Cz/Interval2_soubory/image005.jpg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cit: 2012-01-04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1200" b="1" dirty="0" smtClean="0">
                <a:solidFill>
                  <a:srgbClr val="0070C0"/>
                </a:solidFill>
                <a:hlinkClick r:id="rId6"/>
              </a:rPr>
              <a:t>http://testyfyz.wz.cz/test/ot10.gif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cit: 2012-01-04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1200" b="1" dirty="0" smtClean="0">
                <a:solidFill>
                  <a:srgbClr val="0070C0"/>
                </a:solidFill>
                <a:hlinkClick r:id="rId7"/>
              </a:rPr>
              <a:t>http://phlurbsem2011.files.wordpress.com/2011/05/melting-ice.jpg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cit: 2012-01-04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1200" b="1" dirty="0" smtClean="0">
                <a:solidFill>
                  <a:srgbClr val="0070C0"/>
                </a:solidFill>
                <a:hlinkClick r:id="rId8"/>
              </a:rPr>
              <a:t>http://www.zlatnictvi.net/files/AuAg-liti-1.jpg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cit: 2012-01-04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1200" b="1" dirty="0" smtClean="0">
                <a:solidFill>
                  <a:srgbClr val="0070C0"/>
                </a:solidFill>
                <a:hlinkClick r:id="rId9"/>
              </a:rPr>
              <a:t>http://cs.wikipedia.org/wiki/Soubor:Thios%C3%ADran_sodn%C3%BD.JPG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cit: 2012-01-04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1200" b="1" dirty="0" smtClean="0">
                <a:solidFill>
                  <a:srgbClr val="0070C0"/>
                </a:solidFill>
                <a:hlinkClick r:id="rId10"/>
              </a:rPr>
              <a:t>http://cs.wikipedia.org/wiki/Soubor:Metal_cube_tin.jpg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cit: 2012-01-04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1200" b="1" dirty="0" smtClean="0">
                <a:solidFill>
                  <a:srgbClr val="0070C0"/>
                </a:solidFill>
                <a:hlinkClick r:id="rId11"/>
              </a:rPr>
              <a:t>http://cs.wikipedia.org/wiki/Soubor:Iron_electrolytic_and_1cm3_cube.jpg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cit: 2012-01-04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1200" b="1" dirty="0" smtClean="0">
                <a:solidFill>
                  <a:srgbClr val="0070C0"/>
                </a:solidFill>
                <a:hlinkClick r:id="rId12"/>
              </a:rPr>
              <a:t>http://cs.wikipedia.org/wiki/Soubor:Bleikristall_nachtmann_karaffen.jpg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cit: 2012-01-04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r>
              <a:rPr lang="cs-CZ" sz="1200" b="1" dirty="0" smtClean="0">
                <a:solidFill>
                  <a:srgbClr val="0070C0"/>
                </a:solidFill>
                <a:hlinkClick r:id="rId13"/>
              </a:rPr>
              <a:t>http://files.vyukachemie.webnode.cz/200000010-3377c33d03/rybn%C3%ADk.jpg</a:t>
            </a:r>
            <a:r>
              <a:rPr lang="cs-CZ" sz="1200" b="1" dirty="0" smtClean="0">
                <a:solidFill>
                  <a:srgbClr val="0070C0"/>
                </a:solidFill>
              </a:rPr>
              <a:t> </a:t>
            </a:r>
            <a:r>
              <a:rPr lang="en-US" sz="1200" b="1" dirty="0" smtClean="0">
                <a:solidFill>
                  <a:srgbClr val="0070C0"/>
                </a:solidFill>
              </a:rPr>
              <a:t>[</a:t>
            </a:r>
            <a:r>
              <a:rPr lang="cs-CZ" sz="1200" b="1" dirty="0" smtClean="0">
                <a:solidFill>
                  <a:srgbClr val="0070C0"/>
                </a:solidFill>
              </a:rPr>
              <a:t>cit: 2012-01-04</a:t>
            </a:r>
            <a:r>
              <a:rPr lang="en-US" sz="1200" b="1" dirty="0" smtClean="0">
                <a:solidFill>
                  <a:srgbClr val="0070C0"/>
                </a:solidFill>
              </a:rPr>
              <a:t>]</a:t>
            </a: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cs-CZ" sz="1200" b="1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cs-CZ" sz="1400" b="1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cs-CZ" sz="1400" b="1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cs-CZ" sz="1400" b="1" dirty="0" smtClean="0">
              <a:solidFill>
                <a:srgbClr val="0070C0"/>
              </a:solidFill>
            </a:endParaRPr>
          </a:p>
          <a:p>
            <a:pPr>
              <a:buNone/>
            </a:pPr>
            <a:endParaRPr lang="cs-CZ" sz="1400" b="1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B050"/>
                </a:solidFill>
                <a:effectLst/>
              </a:rPr>
              <a:t>Použité zdroje:</a:t>
            </a:r>
            <a:endParaRPr lang="cs-CZ" sz="3600" dirty="0">
              <a:solidFill>
                <a:srgbClr val="00B05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 marL="566928" indent="-457200">
              <a:buAutoNum type="arabicParenR"/>
            </a:pPr>
            <a:r>
              <a:rPr lang="cs-CZ" sz="1800" b="1" dirty="0" smtClean="0">
                <a:solidFill>
                  <a:srgbClr val="002060"/>
                </a:solidFill>
              </a:rPr>
              <a:t>Důležitý je v této prezentaci pohled na molekulární stavbu látek.</a:t>
            </a:r>
          </a:p>
          <a:p>
            <a:pPr marL="566928" indent="-457200">
              <a:buAutoNum type="arabicParenR"/>
            </a:pPr>
            <a:r>
              <a:rPr lang="cs-CZ" sz="1800" b="1" dirty="0" smtClean="0">
                <a:solidFill>
                  <a:srgbClr val="002060"/>
                </a:solidFill>
              </a:rPr>
              <a:t>Při výkladu tání a tuhnutí je vhodné využít tabulky teplot tání různých látek.</a:t>
            </a:r>
          </a:p>
          <a:p>
            <a:pPr marL="566928" indent="-457200">
              <a:buAutoNum type="arabicParenR"/>
            </a:pPr>
            <a:r>
              <a:rPr lang="cs-CZ" sz="1800" b="1" dirty="0" smtClean="0">
                <a:solidFill>
                  <a:srgbClr val="002060"/>
                </a:solidFill>
              </a:rPr>
              <a:t>Žák se seznámí s přeměnami skupenství pevného na kapalné (tání) a kapalného na pevné (tuhnutí).</a:t>
            </a:r>
          </a:p>
          <a:p>
            <a:pPr marL="566928" indent="-457200">
              <a:buAutoNum type="arabicParenR"/>
            </a:pPr>
            <a:r>
              <a:rPr lang="cs-CZ" sz="1800" b="1" dirty="0" smtClean="0">
                <a:solidFill>
                  <a:srgbClr val="002060"/>
                </a:solidFill>
              </a:rPr>
              <a:t>Podle teploty tání (tuhnutí) dokáže žák pomocí Tabulek pro ZŠ srovnat vybrané látky.</a:t>
            </a:r>
          </a:p>
          <a:p>
            <a:pPr marL="566928" indent="-457200">
              <a:buAutoNum type="arabicParenR"/>
            </a:pPr>
            <a:r>
              <a:rPr lang="cs-CZ" sz="1800" b="1" dirty="0" smtClean="0">
                <a:solidFill>
                  <a:srgbClr val="002060"/>
                </a:solidFill>
              </a:rPr>
              <a:t>Žák umí určit skupenské teplo, které musíme dané látce dodat nebo odebrat, aby se uskutečnily tyto skupenské přechody.</a:t>
            </a:r>
          </a:p>
          <a:p>
            <a:pPr marL="566928" indent="-457200">
              <a:buAutoNum type="arabicParenR"/>
            </a:pPr>
            <a:r>
              <a:rPr lang="cs-CZ" sz="1800" b="1" dirty="0" smtClean="0">
                <a:solidFill>
                  <a:srgbClr val="002060"/>
                </a:solidFill>
              </a:rPr>
              <a:t>Žák umí popsat graf tání ledu, thiosíranu sodného, popř. i jiné látky.</a:t>
            </a:r>
          </a:p>
          <a:p>
            <a:pPr marL="566928" indent="-457200">
              <a:buAutoNum type="arabicParenR"/>
            </a:pPr>
            <a:r>
              <a:rPr lang="cs-CZ" sz="1800" b="1" dirty="0" smtClean="0">
                <a:solidFill>
                  <a:srgbClr val="002060"/>
                </a:solidFill>
              </a:rPr>
              <a:t>Žák dokáže vysvětlit proč amorfní látka má teplotu tání v určitém rozmezí.</a:t>
            </a:r>
          </a:p>
          <a:p>
            <a:pPr marL="566928" indent="-457200">
              <a:buAutoNum type="arabicParenR"/>
            </a:pPr>
            <a:r>
              <a:rPr lang="cs-CZ" sz="1800" b="1" dirty="0" smtClean="0">
                <a:solidFill>
                  <a:srgbClr val="002060"/>
                </a:solidFill>
              </a:rPr>
              <a:t>Žák vysvětlí, co znamená anomálie vody . Jaké jsou její výhody a nevýhody.</a:t>
            </a:r>
          </a:p>
          <a:p>
            <a:pPr marL="566928" indent="-457200">
              <a:buNone/>
            </a:pPr>
            <a:r>
              <a:rPr lang="cs-CZ" sz="1800" b="1" dirty="0" smtClean="0">
                <a:solidFill>
                  <a:srgbClr val="002060"/>
                </a:solidFill>
              </a:rPr>
              <a:t> </a:t>
            </a:r>
          </a:p>
          <a:p>
            <a:pPr marL="566928" indent="-457200">
              <a:buAutoNum type="arabicParenR"/>
            </a:pPr>
            <a:endParaRPr lang="cs-CZ" sz="1800" b="1" dirty="0" smtClean="0">
              <a:solidFill>
                <a:srgbClr val="002060"/>
              </a:solidFill>
            </a:endParaRPr>
          </a:p>
          <a:p>
            <a:pPr marL="566928" indent="-457200">
              <a:buAutoNum type="arabicParenR"/>
            </a:pPr>
            <a:endParaRPr lang="cs-CZ" sz="2400" b="1" dirty="0">
              <a:solidFill>
                <a:srgbClr val="002060"/>
              </a:solidFill>
            </a:endParaRPr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rgbClr val="0070C0"/>
                </a:solidFill>
                <a:effectLst/>
              </a:rPr>
              <a:t>Metodika prezentace:</a:t>
            </a:r>
            <a:endParaRPr lang="cs-CZ" sz="3600" dirty="0">
              <a:solidFill>
                <a:srgbClr val="0070C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95000" t="-106500" r="5000" b="2065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644</TotalTime>
  <Words>1348</Words>
  <Application>Microsoft Office PowerPoint</Application>
  <PresentationFormat>Předvádění na obrazovce (4:3)</PresentationFormat>
  <Paragraphs>217</Paragraphs>
  <Slides>26</Slides>
  <Notes>23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27" baseType="lpstr">
      <vt:lpstr>Shluk</vt:lpstr>
      <vt:lpstr>Snímek 1</vt:lpstr>
      <vt:lpstr>Pokus s ledem:</vt:lpstr>
      <vt:lpstr>Závěr pokusu s ledem:</vt:lpstr>
      <vt:lpstr> Je průběh tání podobný i u jiných látek? Pokus s thiosíranem sodným: </vt:lpstr>
      <vt:lpstr>Závěr pokusu s thiosíranem sodným:</vt:lpstr>
      <vt:lpstr>Grafický průběh tání:</vt:lpstr>
      <vt:lpstr>Závislost teploty tání na tlaku:</vt:lpstr>
      <vt:lpstr>Grafické porovnání teplot tání různých látek při normálním tlaku:</vt:lpstr>
      <vt:lpstr>Příklad: Do kalorimetru dáme rozdrcený led o hmotnosti 0,1 kg a teplotě 0 °C. Potom nalijeme do kalorimetru vodu o stejné hmotnosti a o teplotě 80 °C. Za stálého míchání směsi sledujeme teplotu na teploměru. Když všechen led právě roztál, zjistíme, že voda v kalorimetru má teplotu 0 °C. Jaké teplo led při tání přijal?</vt:lpstr>
      <vt:lpstr>Tání a látka:</vt:lpstr>
      <vt:lpstr>Grafické porovnání měrných skupenských tepel různých látek:</vt:lpstr>
      <vt:lpstr>Skupenské teplo tání a měrné skupenské teplo tání:</vt:lpstr>
      <vt:lpstr>Amorfní látky:</vt:lpstr>
      <vt:lpstr>  Při tání a tuhnutí se zachovává hmotnost tělesa. Mění se objem tělesa???  </vt:lpstr>
      <vt:lpstr>Anomálie vody:</vt:lpstr>
      <vt:lpstr>Otázky:</vt:lpstr>
      <vt:lpstr>Vyber správnou odpověď: 2) Napiš normální tlak v pascalech. Vyjádři ho v kPa, hPa, MPa</vt:lpstr>
      <vt:lpstr>3) Vysvětli, co znamená, že led má měrné skupenské teplo tání 334 kJ/kg a cín 60 kJ/kg.</vt:lpstr>
      <vt:lpstr>Vyber správnou odpověď: 4) Podle Tabulek urči, při jaké teplotě se začne tavit železo a kolik tepla by bylo přibližně třeba na roztavení 1 kg železa.</vt:lpstr>
      <vt:lpstr>5) Proč nemá sklo určitou teplotu tání? Jak se nazývají pevné látky, které mají stejnou vlastnost? Uveď příklady.</vt:lpstr>
      <vt:lpstr>Vyber správné uspořádání: 6) Uspořádej následující kovy podle vzrůstající teploty tání při normálním tlaku: cín, hliník, měď, olovo, železo.</vt:lpstr>
      <vt:lpstr>Vyber správné řešení: 7) Podle Tabulek rozhodni, v jakém skupenství je při teplotě 1000 °C a při normálním tlaku: HLINÍK, MĚĎ, PLATINA, STŘÍBRO, ZLATO.</vt:lpstr>
      <vt:lpstr>8) Napiš pozitiva a negativa anomálie vody.</vt:lpstr>
      <vt:lpstr>Odpověď na otázku č. 8:</vt:lpstr>
      <vt:lpstr>Použité zdroje:</vt:lpstr>
      <vt:lpstr>Metodika prezentace:</vt:lpstr>
    </vt:vector>
  </TitlesOfParts>
  <Company>Franc-omitky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Radlena</dc:creator>
  <cp:lastModifiedBy>šárka</cp:lastModifiedBy>
  <cp:revision>77</cp:revision>
  <dcterms:created xsi:type="dcterms:W3CDTF">2011-12-28T15:13:48Z</dcterms:created>
  <dcterms:modified xsi:type="dcterms:W3CDTF">2013-06-07T18:18:19Z</dcterms:modified>
</cp:coreProperties>
</file>