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70" r:id="rId11"/>
    <p:sldId id="268" r:id="rId12"/>
    <p:sldId id="269" r:id="rId13"/>
    <p:sldId id="271" r:id="rId14"/>
    <p:sldId id="272" r:id="rId15"/>
    <p:sldId id="273" r:id="rId16"/>
    <p:sldId id="274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00CC00"/>
    <a:srgbClr val="0033CC"/>
    <a:srgbClr val="009900"/>
    <a:srgbClr val="6600CC"/>
    <a:srgbClr val="0000FF"/>
    <a:srgbClr val="CC0000"/>
    <a:srgbClr val="000099"/>
    <a:srgbClr val="CC33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3D03C-98BA-4955-8B7D-2FA2F93506B1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132A2C-B090-455C-B28E-049A118C7F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32A2C-B090-455C-B28E-049A118C7F1B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2EE2681-2DF9-49B5-BC9A-80946091B3F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EBD172-4750-4D24-896C-8EE211DBFC1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3/Two-Stroke_Engine.gif" TargetMode="External"/><Relationship Id="rId3" Type="http://schemas.openxmlformats.org/officeDocument/2006/relationships/hyperlink" Target="http://upload.wikimedia.org/wikipedia/commons/d/dc/4StrokeEngine_Ortho_3D_Small.gif" TargetMode="External"/><Relationship Id="rId7" Type="http://schemas.openxmlformats.org/officeDocument/2006/relationships/hyperlink" Target="http://www.motoristi.cz/assets/clanky/2008-01/clanek00185/upload/photo/dscn00169lj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webovka.eu/pictures/fyzika0003.png" TargetMode="External"/><Relationship Id="rId5" Type="http://schemas.openxmlformats.org/officeDocument/2006/relationships/hyperlink" Target="http://www.scootland.cz/img/pages/scooter-tuning-jaknato/ctyrtaktni-motor/4t_animace.gif" TargetMode="External"/><Relationship Id="rId4" Type="http://schemas.openxmlformats.org/officeDocument/2006/relationships/hyperlink" Target="http://files.auto-pc.webnode.cz/200000015-1aaea1b266/cyklus%20motoru.jpg" TargetMode="External"/><Relationship Id="rId9" Type="http://schemas.openxmlformats.org/officeDocument/2006/relationships/hyperlink" Target="http://koupitauto.com/file/fck/image/diesel.gi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23528" y="4797151"/>
            <a:ext cx="8280920" cy="1203617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Charakteristika pístového spalovacího motoru. Žák se seznámí s čtyřdobým a dvoudobým zážehovým motorem. Popis a ukázka pracovních cyklů motorů. Žák umí vysvětlit, který ze spalovacích motorů je ekologicky vhodnější. Žák zná použití motorů.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4293096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Pístové spalovací motory</a:t>
            </a: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41277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VY_32_INOVACE_FY.8.A.20_pistove_spalovaci_motory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610" y="524361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Pístový motor je typ motoru, přeměňující TLAKOVOU ENERGII nebo TEPELNOU ENERGII pracovní tekutiny na mechanickou energii.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Základní pohyblivou součástkou je PÍST.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Pohyb pístu vyvolává expanze plynné náplně nebo přítok náplně (kapalné nebo plynné).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Pístové spalovací motory: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Jde o spalovací motor, u něhož je směs paliva a vzduchu ve válci zapálena (zažehnuta) elektrickou jiskrou.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Oproti vznětovému motoru má nižší účinnost (asi 30%).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V automobilech se dnes nejčastěji používá ZÁŽEHOVÝ ČTYŘDOBÝ MOTOR – jako palivo se v něm používá směs benzinu a vzduchu.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Zážehový motor: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1"/>
            <a:ext cx="3257544" cy="128588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990000"/>
                </a:solidFill>
              </a:rPr>
              <a:t>Sání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990000"/>
                </a:solidFill>
              </a:rPr>
              <a:t>Stlačování (komprese)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990000"/>
                </a:solidFill>
              </a:rPr>
              <a:t>Rozpínání (expanze)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990000"/>
                </a:solidFill>
              </a:rPr>
              <a:t>Výfuk</a:t>
            </a:r>
            <a:endParaRPr lang="cs-CZ" sz="1800" b="1" dirty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Pracovní cyklus čtyřdobého zážehového motoru: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3000372"/>
            <a:ext cx="7298106" cy="2873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6430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Píst jde dolů, nad ním vzniká podtlak,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Otevřeným sacím ventilem vniká do válce chladná palivová směs.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33CC"/>
                </a:solidFill>
                <a:effectLst/>
              </a:rPr>
              <a:t>1. Fáze - SÁNÍ:</a:t>
            </a:r>
            <a:endParaRPr lang="cs-CZ" sz="4000" dirty="0">
              <a:solidFill>
                <a:srgbClr val="0033CC"/>
              </a:solidFill>
              <a:effectLst/>
            </a:endParaRPr>
          </a:p>
        </p:txBody>
      </p:sp>
      <p:pic>
        <p:nvPicPr>
          <p:cNvPr id="3077" name="Picture 5" descr="C:\Documents and Settings\radek\Plocha\4t_animace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272115"/>
            <a:ext cx="2000264" cy="43382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6600CC"/>
                </a:solidFill>
              </a:rPr>
              <a:t>Píst jde nahoru a stlačuje směs, oba ventily jsou přitom uzavřené. 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6600CC"/>
                </a:solidFill>
              </a:rPr>
              <a:t>Zvýší se tlak směsi i teplota.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6600CC"/>
                </a:solidFill>
              </a:rPr>
              <a:t>Ve vhodném okamžiku, kdy se píst blíží své horní poloze, zapálí se stlačená palivová směs elektrickou jiskrou.</a:t>
            </a:r>
            <a:endParaRPr lang="cs-CZ" sz="3600" b="1" dirty="0">
              <a:solidFill>
                <a:srgbClr val="66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9900"/>
                </a:solidFill>
                <a:effectLst/>
              </a:rPr>
              <a:t>2. Fáze – STLAČOVÁNÍ:</a:t>
            </a:r>
            <a:endParaRPr lang="cs-CZ" sz="40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Zapálená směs hoří, zvyšuje se tlak vznikajícího plynu i teplota (asi na 2000 </a:t>
            </a: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°C).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Oba ventily jsou uzavřené.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Vytvořený plyn se prudce rozpíná a tlačí píst dolů.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KONÁ PRÁCI a jeho vnitřní energie se zmenší, plyn se ochlazuje.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Část vnitřní energie plynu se přemění na pohybovou energii pístu.</a:t>
            </a:r>
          </a:p>
          <a:p>
            <a:pPr>
              <a:buNone/>
            </a:pP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C3300"/>
                </a:solidFill>
                <a:effectLst/>
              </a:rPr>
              <a:t>3. Fáze – ROZPÍNÁNÍ (výbuch):</a:t>
            </a:r>
            <a:endParaRPr lang="cs-CZ" sz="4000" dirty="0">
              <a:solidFill>
                <a:srgbClr val="CC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CC0066"/>
                </a:solidFill>
              </a:rPr>
              <a:t>Píst jde nahoru, výfukový ventil se otevře.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CC0066"/>
                </a:solidFill>
              </a:rPr>
              <a:t>Sací ventil zůstává uzavřen.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CC0066"/>
                </a:solidFill>
              </a:rPr>
              <a:t>Spálené plyny jsou pohybem pístu vytlačeny výfukovým ventilem z válce.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0099"/>
                </a:solidFill>
                <a:effectLst/>
              </a:rPr>
              <a:t>4. Fáze – VÝFUK:</a:t>
            </a:r>
            <a:endParaRPr lang="cs-CZ" sz="40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Sání, stlačování, výbuch, výfuk: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285860"/>
            <a:ext cx="7577708" cy="459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Ekologicky nešetrné.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V důsledku nedokonalého spalování pohonné směsi, která obsahuje i olej, uniká výfukem do ovzduší mnohem více škodlivých látek než u čtyřdobých motorů.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Spotřeba palivové směsi je větší.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Použití u malých motocyklů, travních sekaček apod.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Dvoudobé motory: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Nemá sací a výfukový ventil.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99"/>
                </a:solidFill>
              </a:rPr>
              <a:t>Pracovní cyklus:</a:t>
            </a:r>
          </a:p>
          <a:p>
            <a:pPr marL="624078" indent="-514350">
              <a:buNone/>
            </a:pPr>
            <a:r>
              <a:rPr lang="cs-CZ" sz="3200" b="1" u="sng" dirty="0" smtClean="0">
                <a:solidFill>
                  <a:srgbClr val="CC0066"/>
                </a:solidFill>
              </a:rPr>
              <a:t>1) Sání a stlačování: 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Píst jde nahoru, palivová směs se nasává do prostoru pod pístem. 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Současně probíhá stlačování směsi, která je pod pístem. 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Na konci stlačování je směs nad pístem zapálena elektrickou jiskrou.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Zážehový dvoudobý motor: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CC0066"/>
                </a:solidFill>
              </a:rPr>
              <a:t>2) Rozpínání a výfuk: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Nad pístem se rozpínají plyny vzniklé shořením palivové směsi a tlačí píst dolů.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Současně se přepouští kanálkem nová palivová směs z prostoru pod pístem do válce nad píst.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Nová směs přitom pomáhá vytlačit plyny vzniklé předchozím spálením výfukovým otvorem.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Zážehový dvoudobý motor:</a:t>
            </a:r>
            <a:endParaRPr lang="cs-CZ" sz="36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6600CC"/>
                </a:solidFill>
                <a:effectLst/>
              </a:rPr>
              <a:t>Animace dvoudobého zážehového motoru:</a:t>
            </a:r>
            <a:endParaRPr lang="cs-CZ" sz="4000" dirty="0">
              <a:solidFill>
                <a:srgbClr val="6600CC"/>
              </a:solidFill>
              <a:effectLst/>
            </a:endParaRPr>
          </a:p>
        </p:txBody>
      </p:sp>
      <p:pic>
        <p:nvPicPr>
          <p:cNvPr id="5124" name="Picture 4" descr="C:\Documents and Settings\radek\Plocha\Two-Stroke_Engine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571612"/>
            <a:ext cx="2793300" cy="4858650"/>
          </a:xfrm>
          <a:prstGeom prst="rect">
            <a:avLst/>
          </a:prstGeom>
          <a:noFill/>
        </p:spPr>
      </p:pic>
      <p:pic>
        <p:nvPicPr>
          <p:cNvPr id="5125" name="Picture 5" descr="C:\Documents and Settings\radek\Local Settings\Temporary Internet Files\Content.IE5\C1EZKPMV\MC9002863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2" y="928670"/>
            <a:ext cx="1825142" cy="1814170"/>
          </a:xfrm>
          <a:prstGeom prst="rect">
            <a:avLst/>
          </a:prstGeom>
          <a:noFill/>
        </p:spPr>
      </p:pic>
      <p:pic>
        <p:nvPicPr>
          <p:cNvPr id="5126" name="Picture 6" descr="C:\Documents and Settings\radek\Local Settings\Temporary Internet Files\Content.IE5\OL6JGX2N\MC9002155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2928934"/>
            <a:ext cx="2391624" cy="1649240"/>
          </a:xfrm>
          <a:prstGeom prst="rect">
            <a:avLst/>
          </a:prstGeom>
          <a:noFill/>
        </p:spPr>
      </p:pic>
      <p:pic>
        <p:nvPicPr>
          <p:cNvPr id="5127" name="Picture 7" descr="C:\Documents and Settings\radek\Local Settings\Temporary Internet Files\Content.IE5\C1EZKPMV\MC900233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14546" y="4572008"/>
            <a:ext cx="2234697" cy="16673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Obdobná konstrukce jako zážehový čtyřdobý motor,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NEPOTŘEBUJE však elektrické zapalování směsi.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Do válce se nasává vzduch z vnějšího prostoru.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Ve válci se prudce stlačí, a tím se zvýší jeho teplota asi na 600 </a:t>
            </a:r>
            <a:r>
              <a:rPr lang="cs-CZ" sz="2800" b="1" dirty="0" smtClean="0">
                <a:solidFill>
                  <a:srgbClr val="CC0066"/>
                </a:solidFill>
                <a:latin typeface="Arial"/>
                <a:cs typeface="Arial"/>
              </a:rPr>
              <a:t>°C.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  <a:latin typeface="Arial"/>
                <a:cs typeface="Arial"/>
              </a:rPr>
              <a:t>Do horkého vzduchu se vstřikuje palivo, které se vznítí a hoří ve válci během třetí pracovní doby.</a:t>
            </a:r>
            <a:endParaRPr lang="cs-CZ" sz="2800" b="1" dirty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Vznětový čtyřdobý motor (Dieselův):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Jako palivo se nejčastěji používá motorová nafta.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Účinnost tohoto motoru je asi 40 %.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Mají menší spotřebu paliva.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Motor je masivnější, a proto se používá hlavně v nákladních automobilech, lodích a lokomotivách…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a stále častěji v osobních automobilech.</a:t>
            </a: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Vznětový čtyřdobý motor (Dieselův):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Vznětový čtyřdobý motor (Dieselův):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  <p:pic>
        <p:nvPicPr>
          <p:cNvPr id="6146" name="Picture 2" descr="C:\Documents and Settings\radek\Plocha\diesel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1357298"/>
            <a:ext cx="3300970" cy="5159499"/>
          </a:xfrm>
          <a:prstGeom prst="rect">
            <a:avLst/>
          </a:prstGeom>
          <a:noFill/>
        </p:spPr>
      </p:pic>
      <p:pic>
        <p:nvPicPr>
          <p:cNvPr id="6149" name="Picture 5" descr="C:\Documents and Settings\radek\Local Settings\Temporary Internet Files\Content.IE5\G5AJ81U3\MC9003985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786058"/>
            <a:ext cx="1928826" cy="1231206"/>
          </a:xfrm>
          <a:prstGeom prst="rect">
            <a:avLst/>
          </a:prstGeom>
          <a:noFill/>
        </p:spPr>
      </p:pic>
      <p:pic>
        <p:nvPicPr>
          <p:cNvPr id="6150" name="Picture 6" descr="C:\Documents and Settings\radek\Local Settings\Temporary Internet Files\Content.IE5\OL6JGX2N\MC9002334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1214422"/>
            <a:ext cx="2815628" cy="1305208"/>
          </a:xfrm>
          <a:prstGeom prst="rect">
            <a:avLst/>
          </a:prstGeom>
          <a:noFill/>
        </p:spPr>
      </p:pic>
      <p:pic>
        <p:nvPicPr>
          <p:cNvPr id="6151" name="Picture 7" descr="C:\Documents and Settings\radek\Local Settings\Temporary Internet Files\Content.IE5\OL6JGX2N\MC90044173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4143380"/>
            <a:ext cx="1928826" cy="1928826"/>
          </a:xfrm>
          <a:prstGeom prst="rect">
            <a:avLst/>
          </a:prstGeom>
          <a:noFill/>
        </p:spPr>
      </p:pic>
      <p:pic>
        <p:nvPicPr>
          <p:cNvPr id="6152" name="Picture 8" descr="C:\Documents and Settings\radek\Local Settings\Temporary Internet Files\Content.IE5\C1EZKPMV\MC90031191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71736" y="3857628"/>
            <a:ext cx="1766621" cy="18251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</a:t>
            </a:r>
            <a:r>
              <a:rPr lang="cs-CZ" sz="1400" b="1" dirty="0" smtClean="0">
                <a:solidFill>
                  <a:srgbClr val="0070C0"/>
                </a:solidFill>
              </a:rPr>
              <a:t>office </a:t>
            </a:r>
            <a:r>
              <a:rPr lang="cs-CZ" sz="1400" b="1" dirty="0" smtClean="0">
                <a:solidFill>
                  <a:srgbClr val="00CC00"/>
                </a:solidFill>
              </a:rPr>
              <a:t>www.office.</a:t>
            </a:r>
            <a:r>
              <a:rPr lang="cs-CZ" sz="1400" b="1" smtClean="0">
                <a:solidFill>
                  <a:srgbClr val="00CC00"/>
                </a:solidFill>
              </a:rPr>
              <a:t>microsoft.com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3"/>
              </a:rPr>
              <a:t>http://upload.wikimedia.org/wikipedia/commons/d/dc/4StrokeEngine_Ortho_3D_Small.gif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4"/>
              </a:rPr>
              <a:t>http://files.auto-pc.webnode.cz/200000015-1aaea1b266/cyklus%20motoru.jpg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5"/>
              </a:rPr>
              <a:t>http://www.scootland.cz/img/pages/scooter-tuning-jaknato/ctyrtaktni-motor/4t_animace.gif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6"/>
              </a:rPr>
              <a:t>http://fyzika.webovka.eu/pictures/fyzika0003.png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7"/>
              </a:rPr>
              <a:t>http://www.motoristi.cz/assets/clanky/2008-01/clanek00185/upload/photo/dscn00169lj.jpg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8"/>
              </a:rPr>
              <a:t>http://upload.wikimedia.org/wikipedia/commons/3/33/Two-Stroke_Engine.gif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9"/>
              </a:rPr>
              <a:t>http://koupitauto.com/file/fck/image/diesel.gif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2012-01-30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Charakteristika pístového spalovacího motoru.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se seznámí s čtyřdobým a dvoudobým zážehovým motorem.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a ukázka pracovních cyklů motorů.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umí vysvětlit, který ze spalovacích motorů je ekologicky vhodnější.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zná použití motorů.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vysvětlí, čím se odlišují vznětové a zážehové spalovací motory.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282</TotalTime>
  <Words>796</Words>
  <Application>Microsoft Office PowerPoint</Application>
  <PresentationFormat>Předvádění na obrazovce (4:3)</PresentationFormat>
  <Paragraphs>103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Pístové spalovací motory:</vt:lpstr>
      <vt:lpstr>Zážehový motor:</vt:lpstr>
      <vt:lpstr>Pracovní cyklus čtyřdobého zážehového motoru:</vt:lpstr>
      <vt:lpstr>1. Fáze - SÁNÍ:</vt:lpstr>
      <vt:lpstr>2. Fáze – STLAČOVÁNÍ:</vt:lpstr>
      <vt:lpstr>3. Fáze – ROZPÍNÁNÍ (výbuch):</vt:lpstr>
      <vt:lpstr>4. Fáze – VÝFUK:</vt:lpstr>
      <vt:lpstr>Sání, stlačování, výbuch, výfuk:</vt:lpstr>
      <vt:lpstr>Dvoudobé motory:</vt:lpstr>
      <vt:lpstr>Zážehový dvoudobý motor:</vt:lpstr>
      <vt:lpstr>Zážehový dvoudobý motor:</vt:lpstr>
      <vt:lpstr>Animace dvoudobého zážehového motoru:</vt:lpstr>
      <vt:lpstr>Vznětový čtyřdobý motor (Dieselův):</vt:lpstr>
      <vt:lpstr>Vznětový čtyřdobý motor (Dieselův):</vt:lpstr>
      <vt:lpstr>Vznětový čtyřdobý motor (Dieselův):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20</cp:revision>
  <dcterms:created xsi:type="dcterms:W3CDTF">2012-01-29T15:05:36Z</dcterms:created>
  <dcterms:modified xsi:type="dcterms:W3CDTF">2013-06-07T18:25:30Z</dcterms:modified>
</cp:coreProperties>
</file>