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0" r:id="rId5"/>
    <p:sldId id="264" r:id="rId6"/>
    <p:sldId id="261" r:id="rId7"/>
    <p:sldId id="262" r:id="rId8"/>
    <p:sldId id="263" r:id="rId9"/>
    <p:sldId id="265" r:id="rId10"/>
    <p:sldId id="266" r:id="rId11"/>
    <p:sldId id="267" r:id="rId12"/>
    <p:sldId id="268" r:id="rId13"/>
    <p:sldId id="269" r:id="rId14"/>
    <p:sldId id="258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6817020D-A0C8-4E15-BB84-528CC06D7C3E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B650E54-CBCB-4560-877C-20879B1BCEE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817020D-A0C8-4E15-BB84-528CC06D7C3E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B650E54-CBCB-4560-877C-20879B1BCEE1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817020D-A0C8-4E15-BB84-528CC06D7C3E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B650E54-CBCB-4560-877C-20879B1BCEE1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817020D-A0C8-4E15-BB84-528CC06D7C3E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B650E54-CBCB-4560-877C-20879B1BCEE1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817020D-A0C8-4E15-BB84-528CC06D7C3E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B650E54-CBCB-4560-877C-20879B1BCEE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817020D-A0C8-4E15-BB84-528CC06D7C3E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B650E54-CBCB-4560-877C-20879B1BCEE1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817020D-A0C8-4E15-BB84-528CC06D7C3E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B650E54-CBCB-4560-877C-20879B1BCEE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6817020D-A0C8-4E15-BB84-528CC06D7C3E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B650E54-CBCB-4560-877C-20879B1BCEE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6817020D-A0C8-4E15-BB84-528CC06D7C3E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B650E54-CBCB-4560-877C-20879B1BCEE1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817020D-A0C8-4E15-BB84-528CC06D7C3E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B650E54-CBCB-4560-877C-20879B1BCEE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817020D-A0C8-4E15-BB84-528CC06D7C3E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B650E54-CBCB-4560-877C-20879B1BCEE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6817020D-A0C8-4E15-BB84-528CC06D7C3E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0B650E54-CBCB-4560-877C-20879B1BCEE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radiatory.epiag.eu/data/index_07.jpg" TargetMode="External"/><Relationship Id="rId2" Type="http://schemas.openxmlformats.org/officeDocument/2006/relationships/hyperlink" Target="http://kdf.mff.cuni.cz/vyuka/psp1/lib/exe/fetch.php?w=&amp;h=&amp;cache=cache&amp;media=ii_1_16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nm-bydleni.cz/images/clanky/licon-pr-1.jpg" TargetMode="External"/><Relationship Id="rId5" Type="http://schemas.openxmlformats.org/officeDocument/2006/relationships/hyperlink" Target="http://sport.syta.cz/data/custom/image/ws.jpg" TargetMode="External"/><Relationship Id="rId4" Type="http://schemas.openxmlformats.org/officeDocument/2006/relationships/hyperlink" Target="http://www.aquadino.cz/ir/images/42-19217335A--c294xt196.jpg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1"/>
          <p:cNvSpPr txBox="1">
            <a:spLocks/>
          </p:cNvSpPr>
          <p:nvPr/>
        </p:nvSpPr>
        <p:spPr>
          <a:xfrm>
            <a:off x="1043608" y="5301208"/>
            <a:ext cx="6624736" cy="639522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5760" marR="0" lvl="0" indent="-256032" algn="just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 </a:t>
            </a:r>
            <a:r>
              <a:rPr lang="cs-CZ" sz="1600" b="1" noProof="0" dirty="0" smtClean="0">
                <a:solidFill>
                  <a:srgbClr val="00B0F0"/>
                </a:solidFill>
              </a:rPr>
              <a:t>Materiál je určen pro žáky 8. ročníku</a:t>
            </a:r>
            <a:r>
              <a:rPr lang="cs-CZ" sz="1600" b="1" dirty="0" smtClean="0">
                <a:solidFill>
                  <a:srgbClr val="00B0F0"/>
                </a:solidFill>
              </a:rPr>
              <a:t>. Slouží </a:t>
            </a:r>
            <a:r>
              <a:rPr lang="cs-CZ" sz="1600" b="1" dirty="0" smtClean="0">
                <a:solidFill>
                  <a:srgbClr val="00B0F0"/>
                </a:solidFill>
              </a:rPr>
              <a:t>                     k </a:t>
            </a:r>
            <a:r>
              <a:rPr lang="cs-CZ" sz="1600" b="1" dirty="0" smtClean="0">
                <a:solidFill>
                  <a:srgbClr val="00B0F0"/>
                </a:solidFill>
              </a:rPr>
              <a:t>naučení nového učiva. </a:t>
            </a:r>
            <a:endParaRPr kumimoji="0" lang="cs-CZ" sz="16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899592" y="4509120"/>
            <a:ext cx="7577814" cy="571504"/>
          </a:xfrm>
          <a:prstGeom prst="rect">
            <a:avLst/>
          </a:prstGeom>
        </p:spPr>
        <p:txBody>
          <a:bodyPr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Tepelná</a:t>
            </a:r>
            <a:r>
              <a:rPr kumimoji="0" lang="cs-CZ" sz="2000" b="1" i="0" u="none" strike="noStrike" kern="1200" cap="none" spc="0" normalizeH="0" noProof="0" dirty="0" smtClean="0">
                <a:ln>
                  <a:noFill/>
                </a:ln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výměna prouděním</a:t>
            </a:r>
            <a:endParaRPr kumimoji="0" lang="cs-CZ" sz="20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99792" y="1556792"/>
            <a:ext cx="6070426" cy="28791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11/2011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VY_32_INOVACE_FY.8.A.12_tepelna_vymena_proudenim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7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4048" y="262928"/>
            <a:ext cx="1811936" cy="1728192"/>
          </a:xfrm>
          <a:prstGeom prst="rect">
            <a:avLst/>
          </a:prstGeom>
          <a:noFill/>
        </p:spPr>
      </p:pic>
      <p:pic>
        <p:nvPicPr>
          <p:cNvPr id="8" name="Obrázek 7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07904" y="476672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některé látky jsou dobrými tepelnými vodiči, jiné jsou tepelnými izolanty</a:t>
            </a:r>
          </a:p>
          <a:p>
            <a:pPr>
              <a:buFont typeface="Wingdings" pitchFamily="2" charset="2"/>
              <a:buChar char="q"/>
            </a:pPr>
            <a:r>
              <a:rPr lang="cs-CZ" b="1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voda i vzduch jsou velmi špatnými vodiči tepla</a:t>
            </a:r>
          </a:p>
          <a:p>
            <a:pPr>
              <a:buFont typeface="Wingdings" pitchFamily="2" charset="2"/>
              <a:buChar char="q"/>
            </a:pPr>
            <a:r>
              <a:rPr lang="cs-CZ" b="1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zahřívání vody v konvici nebo v hrnci urychlíme promícháním vody</a:t>
            </a:r>
          </a:p>
          <a:p>
            <a:pPr>
              <a:buNone/>
            </a:pPr>
            <a:r>
              <a:rPr lang="cs-CZ" sz="3600" b="1" dirty="0" smtClean="0">
                <a:solidFill>
                  <a:schemeClr val="accent2">
                    <a:lumMod val="75000"/>
                  </a:schemeClr>
                </a:solidFill>
              </a:rPr>
              <a:t>Otázka: Může se však voda promíchávat při zahřívání sama??? </a:t>
            </a:r>
            <a:endParaRPr lang="cs-CZ" sz="36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accent3">
                    <a:lumMod val="50000"/>
                  </a:schemeClr>
                </a:solidFill>
              </a:rPr>
              <a:t>Co už víme:</a:t>
            </a:r>
            <a:endParaRPr lang="cs-CZ" sz="36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5143504" y="5286388"/>
            <a:ext cx="3286148" cy="128588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Prozkoumáme to pokusem: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97167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>
                <a:solidFill>
                  <a:srgbClr val="0070C0"/>
                </a:solidFill>
              </a:rPr>
              <a:t>Zahnutou skleněnou trubici naplníme vodou </a:t>
            </a:r>
            <a:r>
              <a:rPr lang="cs-CZ" b="1" dirty="0" smtClean="0">
                <a:solidFill>
                  <a:srgbClr val="0070C0"/>
                </a:solidFill>
              </a:rPr>
              <a:t>              a </a:t>
            </a:r>
            <a:r>
              <a:rPr lang="cs-CZ" b="1" dirty="0" smtClean="0">
                <a:solidFill>
                  <a:srgbClr val="0070C0"/>
                </a:solidFill>
              </a:rPr>
              <a:t>oběma konci ji ponoříme do misky </a:t>
            </a:r>
            <a:r>
              <a:rPr lang="cs-CZ" b="1" dirty="0" smtClean="0">
                <a:solidFill>
                  <a:srgbClr val="0070C0"/>
                </a:solidFill>
              </a:rPr>
              <a:t>                     s </a:t>
            </a:r>
            <a:r>
              <a:rPr lang="cs-CZ" b="1" dirty="0" smtClean="0">
                <a:solidFill>
                  <a:srgbClr val="0070C0"/>
                </a:solidFill>
              </a:rPr>
              <a:t>obarvenou vodou. Pak v jedné spodní části začneme trubici zahřívat plamenem. 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00B0F0"/>
                </a:solidFill>
              </a:rPr>
              <a:t>Pokus: </a:t>
            </a:r>
            <a:endParaRPr lang="cs-CZ" sz="3600" b="1" dirty="0">
              <a:solidFill>
                <a:srgbClr val="00B0F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71802" y="3500438"/>
            <a:ext cx="2895600" cy="2781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b="1" dirty="0" smtClean="0">
                <a:solidFill>
                  <a:srgbClr val="002060"/>
                </a:solidFill>
              </a:rPr>
              <a:t>obarvená voda vyplní celou trubici</a:t>
            </a:r>
          </a:p>
          <a:p>
            <a:pPr>
              <a:buFont typeface="Wingdings" pitchFamily="2" charset="2"/>
              <a:buChar char="q"/>
            </a:pPr>
            <a:r>
              <a:rPr lang="cs-CZ" b="1" dirty="0">
                <a:solidFill>
                  <a:srgbClr val="002060"/>
                </a:solidFill>
              </a:rPr>
              <a:t> </a:t>
            </a:r>
            <a:r>
              <a:rPr lang="cs-CZ" b="1" dirty="0" smtClean="0">
                <a:solidFill>
                  <a:srgbClr val="002060"/>
                </a:solidFill>
              </a:rPr>
              <a:t>zahříváním se kapaliny roztahují a tím se zmenšuje jejich hustota</a:t>
            </a:r>
          </a:p>
          <a:p>
            <a:pPr>
              <a:buFont typeface="Wingdings" pitchFamily="2" charset="2"/>
              <a:buChar char="q"/>
            </a:pPr>
            <a:r>
              <a:rPr lang="cs-CZ" b="1" dirty="0">
                <a:solidFill>
                  <a:srgbClr val="002060"/>
                </a:solidFill>
              </a:rPr>
              <a:t> </a:t>
            </a:r>
            <a:r>
              <a:rPr lang="cs-CZ" b="1" dirty="0" smtClean="0">
                <a:solidFill>
                  <a:srgbClr val="002060"/>
                </a:solidFill>
              </a:rPr>
              <a:t>teplejší voda o menší hustotě je vztlakovou silou vytlačována nahoru</a:t>
            </a:r>
          </a:p>
          <a:p>
            <a:pPr>
              <a:buFont typeface="Wingdings" pitchFamily="2" charset="2"/>
              <a:buChar char="q"/>
            </a:pPr>
            <a:r>
              <a:rPr lang="cs-CZ" b="1" dirty="0">
                <a:solidFill>
                  <a:srgbClr val="002060"/>
                </a:solidFill>
              </a:rPr>
              <a:t> </a:t>
            </a:r>
            <a:r>
              <a:rPr lang="cs-CZ" b="1" dirty="0" smtClean="0">
                <a:solidFill>
                  <a:srgbClr val="002060"/>
                </a:solidFill>
              </a:rPr>
              <a:t>ohřátá voda tak stoupá nahoru </a:t>
            </a:r>
            <a:r>
              <a:rPr lang="cs-CZ" b="1" dirty="0" smtClean="0">
                <a:solidFill>
                  <a:srgbClr val="002060"/>
                </a:solidFill>
              </a:rPr>
              <a:t>                                a </a:t>
            </a:r>
            <a:r>
              <a:rPr lang="cs-CZ" b="1" dirty="0" smtClean="0">
                <a:solidFill>
                  <a:srgbClr val="002060"/>
                </a:solidFill>
              </a:rPr>
              <a:t>po ochlazení klesá zase dolů</a:t>
            </a:r>
          </a:p>
          <a:p>
            <a:pPr>
              <a:buFont typeface="Wingdings" pitchFamily="2" charset="2"/>
              <a:buChar char="q"/>
            </a:pPr>
            <a:r>
              <a:rPr lang="cs-CZ" b="1" dirty="0">
                <a:solidFill>
                  <a:srgbClr val="002060"/>
                </a:solidFill>
              </a:rPr>
              <a:t> </a:t>
            </a:r>
            <a:r>
              <a:rPr lang="cs-CZ" b="1" dirty="0" smtClean="0">
                <a:solidFill>
                  <a:srgbClr val="002060"/>
                </a:solidFill>
              </a:rPr>
              <a:t>dochází k tepelné výměně prouděním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</a:rPr>
              <a:t>Výsledky pokusu:</a:t>
            </a:r>
            <a:endParaRPr lang="cs-CZ" sz="3600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082924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70C0"/>
                </a:solidFill>
                <a:effectLst/>
              </a:rPr>
              <a:t>Při ohřívání vody, např. v čajové konvici, se postupně voda promíchává prouděním a teplá voda se dostane do celé konvice.</a:t>
            </a:r>
            <a:endParaRPr lang="cs-CZ" sz="3600" dirty="0">
              <a:solidFill>
                <a:srgbClr val="0070C0"/>
              </a:solidFill>
              <a:effectLst/>
            </a:endParaRPr>
          </a:p>
        </p:txBody>
      </p:sp>
      <p:pic>
        <p:nvPicPr>
          <p:cNvPr id="4098" name="Picture 2" descr="C:\Documents and Settings\radek\Local Settings\Temporary Internet Files\Content.IE5\KTIJ0HEZ\MC90035694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3108" y="3571876"/>
            <a:ext cx="1810512" cy="1829714"/>
          </a:xfrm>
          <a:prstGeom prst="rect">
            <a:avLst/>
          </a:prstGeom>
          <a:noFill/>
        </p:spPr>
      </p:pic>
      <p:pic>
        <p:nvPicPr>
          <p:cNvPr id="4099" name="Picture 3" descr="C:\Documents and Settings\radek\Local Settings\Temporary Internet Files\Content.IE5\2TM785QB\MC90021493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4876" y="3286124"/>
            <a:ext cx="2196974" cy="227543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3571876"/>
            <a:ext cx="8229600" cy="2435415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70C0"/>
                </a:solidFill>
              </a:rPr>
              <a:t> voda zahřátá v kotli má menší hustotu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a </a:t>
            </a:r>
            <a:r>
              <a:rPr lang="cs-CZ" sz="2800" b="1" dirty="0" smtClean="0">
                <a:solidFill>
                  <a:srgbClr val="0070C0"/>
                </a:solidFill>
              </a:rPr>
              <a:t>stoupá nahoru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70C0"/>
                </a:solidFill>
              </a:rPr>
              <a:t> na její místo proudí ze spodních částí radiátorů chladnější voda, která už předala část tepla na zahřátí místností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70C0"/>
                </a:solidFill>
              </a:rPr>
              <a:t> i ve vzduchu se teplo šíří prouděním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rgbClr val="C00000"/>
                </a:solidFill>
                <a:effectLst/>
              </a:rPr>
              <a:t>Princip tepl ovodního ústředního topení:</a:t>
            </a:r>
            <a:endParaRPr lang="cs-CZ" sz="3600" dirty="0">
              <a:solidFill>
                <a:srgbClr val="C00000"/>
              </a:solidFill>
              <a:effectLst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14678" y="1428736"/>
            <a:ext cx="1905000" cy="1885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25734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7030A0"/>
                </a:solidFill>
                <a:effectLst/>
              </a:rPr>
              <a:t>Pozorovali jste někdy větroň, jak krouží </a:t>
            </a:r>
            <a:r>
              <a:rPr lang="cs-CZ" sz="3200" dirty="0" smtClean="0">
                <a:solidFill>
                  <a:srgbClr val="7030A0"/>
                </a:solidFill>
                <a:effectLst/>
              </a:rPr>
              <a:t>                a </a:t>
            </a:r>
            <a:r>
              <a:rPr lang="cs-CZ" sz="3200" dirty="0" smtClean="0">
                <a:solidFill>
                  <a:srgbClr val="7030A0"/>
                </a:solidFill>
                <a:effectLst/>
              </a:rPr>
              <a:t>stoupá vzhůru bez motoru?</a:t>
            </a:r>
            <a:br>
              <a:rPr lang="cs-CZ" sz="3200" dirty="0" smtClean="0">
                <a:solidFill>
                  <a:srgbClr val="7030A0"/>
                </a:solidFill>
                <a:effectLst/>
              </a:rPr>
            </a:br>
            <a:r>
              <a:rPr lang="cs-CZ" sz="3200" dirty="0" smtClean="0">
                <a:solidFill>
                  <a:srgbClr val="7030A0"/>
                </a:solidFill>
                <a:effectLst/>
              </a:rPr>
              <a:t>Podobně umí „plachtit“ i ptáci, bez pohybu křídel.</a:t>
            </a:r>
            <a:br>
              <a:rPr lang="cs-CZ" sz="3200" dirty="0" smtClean="0">
                <a:solidFill>
                  <a:srgbClr val="7030A0"/>
                </a:solidFill>
                <a:effectLst/>
              </a:rPr>
            </a:br>
            <a:r>
              <a:rPr lang="cs-CZ" sz="3200" u="sng" dirty="0" smtClean="0">
                <a:solidFill>
                  <a:srgbClr val="002060"/>
                </a:solidFill>
                <a:effectLst/>
              </a:rPr>
              <a:t>Využívají při tom vzestupných proudů teplého vzduchu ve volné přírodě.</a:t>
            </a:r>
            <a:endParaRPr lang="cs-CZ" sz="3200" u="sng" dirty="0">
              <a:solidFill>
                <a:srgbClr val="002060"/>
              </a:solidFill>
              <a:effectLst/>
            </a:endParaRPr>
          </a:p>
        </p:txBody>
      </p:sp>
      <p:pic>
        <p:nvPicPr>
          <p:cNvPr id="1026" name="Picture 2" descr="C:\Documents and Settings\radek\Local Settings\Temporary Internet Files\Content.IE5\2TM785QB\MP90022765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3500438"/>
            <a:ext cx="3657600" cy="2420112"/>
          </a:xfrm>
          <a:prstGeom prst="rect">
            <a:avLst/>
          </a:prstGeom>
          <a:noFill/>
        </p:spPr>
      </p:pic>
      <p:pic>
        <p:nvPicPr>
          <p:cNvPr id="1027" name="Picture 3" descr="C:\Documents and Settings\radek\Local Settings\Temporary Internet Files\Content.IE5\496NW9QJ\MC90005544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6248" y="3357562"/>
            <a:ext cx="4526733" cy="252893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2573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00000"/>
                </a:solidFill>
                <a:effectLst/>
              </a:rPr>
              <a:t>Nerovnoměrným zahříváním povrchu Země nastává proudění vzduchu, kterému říkáme VÍTR.</a:t>
            </a:r>
            <a:br>
              <a:rPr lang="cs-CZ" sz="3200" dirty="0" smtClean="0">
                <a:solidFill>
                  <a:srgbClr val="C00000"/>
                </a:solidFill>
                <a:effectLst/>
              </a:rPr>
            </a:br>
            <a:r>
              <a:rPr lang="cs-CZ" sz="3200" dirty="0" smtClean="0">
                <a:solidFill>
                  <a:srgbClr val="C00000"/>
                </a:solidFill>
                <a:effectLst/>
              </a:rPr>
              <a:t>Přístroj na měření rychlosti a směru větru se nazývá ANEMOMETR.</a:t>
            </a:r>
            <a:endParaRPr lang="cs-CZ" sz="3200" dirty="0">
              <a:solidFill>
                <a:srgbClr val="C00000"/>
              </a:solidFill>
              <a:effectLst/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71736" y="3214686"/>
            <a:ext cx="2800350" cy="1866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29388" y="2857496"/>
            <a:ext cx="2486025" cy="3390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70C0"/>
                </a:solidFill>
              </a:rPr>
              <a:t>V kapalinách a v plynech nastává tepelná výměna především prouděním.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70C0"/>
                </a:solidFill>
              </a:rPr>
              <a:t>Teplejší části kapaliny nebo plynu stoupají vzhůru a chladnější klesají dolů.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70C0"/>
                </a:solidFill>
              </a:rPr>
              <a:t>Přenos tepla prouděním je tedy spojen se samovolným promícháváním kapaliny nebo plynu.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u="sng" dirty="0" smtClean="0">
                <a:solidFill>
                  <a:srgbClr val="C00000"/>
                </a:solidFill>
                <a:effectLst/>
              </a:rPr>
              <a:t>ZÁVĚR, zapamatujte si:</a:t>
            </a:r>
            <a:endParaRPr lang="cs-CZ" sz="3600" u="sng" dirty="0">
              <a:solidFill>
                <a:srgbClr val="C000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624078" indent="-514350">
              <a:buAutoNum type="arabicParenR"/>
            </a:pPr>
            <a:r>
              <a:rPr lang="cs-CZ" sz="3200" b="1" dirty="0" smtClean="0">
                <a:solidFill>
                  <a:srgbClr val="00B050"/>
                </a:solidFill>
              </a:rPr>
              <a:t>V kterých látkách může nastat tepelná výměna prouděním?</a:t>
            </a:r>
          </a:p>
          <a:p>
            <a:pPr marL="624078" indent="-514350">
              <a:buAutoNum type="arabicParenR"/>
            </a:pPr>
            <a:r>
              <a:rPr lang="cs-CZ" sz="3200" b="1" dirty="0" smtClean="0">
                <a:solidFill>
                  <a:srgbClr val="00B050"/>
                </a:solidFill>
              </a:rPr>
              <a:t>Je voda dobrý vodič tepla?</a:t>
            </a:r>
          </a:p>
          <a:p>
            <a:pPr marL="624078" indent="-514350">
              <a:buAutoNum type="arabicParenR"/>
            </a:pPr>
            <a:r>
              <a:rPr lang="cs-CZ" sz="3200" b="1" dirty="0" smtClean="0">
                <a:solidFill>
                  <a:srgbClr val="00B050"/>
                </a:solidFill>
              </a:rPr>
              <a:t>Vysvětli, jak se zahřívá voda v hrnci, když ho postavíme na zapálený plynový hořák.</a:t>
            </a:r>
          </a:p>
          <a:p>
            <a:pPr marL="624078" indent="-514350">
              <a:buAutoNum type="arabicParenR"/>
            </a:pPr>
            <a:r>
              <a:rPr lang="cs-CZ" sz="3200" b="1" dirty="0" smtClean="0">
                <a:solidFill>
                  <a:srgbClr val="00B050"/>
                </a:solidFill>
              </a:rPr>
              <a:t>Popiš využití proudění ve vodě a ve vzduchu k vytápění domu teplovodním ústředním topením.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7030A0"/>
                </a:solidFill>
                <a:effectLst/>
              </a:rPr>
              <a:t>Souhrnné otázky, odpovězte ústně:</a:t>
            </a:r>
            <a:endParaRPr lang="cs-CZ" sz="3600" dirty="0">
              <a:solidFill>
                <a:srgbClr val="7030A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6329378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0070C0"/>
                </a:solidFill>
              </a:rPr>
              <a:t>5) Pokus se vysvětlit, proč chladící těleso v chladničce bývá umístěno nahoře.</a:t>
            </a:r>
          </a:p>
          <a:p>
            <a:pPr>
              <a:buNone/>
            </a:pPr>
            <a:endParaRPr lang="cs-CZ" sz="3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3200" b="1" dirty="0" smtClean="0">
                <a:solidFill>
                  <a:srgbClr val="0070C0"/>
                </a:solidFill>
              </a:rPr>
              <a:t>6) Zjisti ve třídě, která trubka vedoucí k radiátoru ústředního topení je chladnější, vysvětli proč.</a:t>
            </a:r>
          </a:p>
          <a:p>
            <a:pPr>
              <a:buNone/>
            </a:pP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7030A0"/>
                </a:solidFill>
                <a:effectLst/>
              </a:rPr>
              <a:t>Pokračování otázek:</a:t>
            </a:r>
            <a:endParaRPr lang="cs-CZ" sz="3600" dirty="0">
              <a:solidFill>
                <a:srgbClr val="7030A0"/>
              </a:solidFill>
              <a:effectLst/>
            </a:endParaRPr>
          </a:p>
        </p:txBody>
      </p:sp>
      <p:pic>
        <p:nvPicPr>
          <p:cNvPr id="2050" name="Picture 2" descr="C:\Documents and Settings\radek\Local Settings\Temporary Internet Files\Content.IE5\496NW9QJ\MC90035691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58016" y="1214422"/>
            <a:ext cx="1555394" cy="1842516"/>
          </a:xfrm>
          <a:prstGeom prst="rect">
            <a:avLst/>
          </a:prstGeom>
          <a:noFill/>
        </p:spPr>
      </p:pic>
      <p:pic>
        <p:nvPicPr>
          <p:cNvPr id="2052" name="Picture 4" descr="C:\Documents and Settings\radek\Local Settings\Temporary Internet Files\Content.IE5\KTIJ0HEZ\MC90007878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15140" y="3643314"/>
            <a:ext cx="1849473" cy="19862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500306"/>
            <a:ext cx="5329246" cy="3506985"/>
          </a:xfrm>
        </p:spPr>
        <p:txBody>
          <a:bodyPr>
            <a:normAutofit/>
          </a:bodyPr>
          <a:lstStyle/>
          <a:p>
            <a:pPr marL="624078" indent="-514350">
              <a:buAutoNum type="alphaLcParenR"/>
            </a:pPr>
            <a:r>
              <a:rPr lang="cs-CZ" sz="3200" b="1" dirty="0" smtClean="0">
                <a:solidFill>
                  <a:srgbClr val="00B0F0"/>
                </a:solidFill>
              </a:rPr>
              <a:t>síla gravitační</a:t>
            </a:r>
          </a:p>
          <a:p>
            <a:pPr marL="624078" indent="-514350">
              <a:buAutoNum type="alphaLcParenR"/>
            </a:pPr>
            <a:endParaRPr lang="cs-CZ" sz="3200" b="1" dirty="0" smtClean="0">
              <a:solidFill>
                <a:srgbClr val="00B0F0"/>
              </a:solidFill>
            </a:endParaRPr>
          </a:p>
          <a:p>
            <a:pPr marL="624078" indent="-514350">
              <a:buAutoNum type="alphaLcParenR"/>
            </a:pPr>
            <a:r>
              <a:rPr lang="cs-CZ" sz="3200" b="1" dirty="0" smtClean="0">
                <a:solidFill>
                  <a:srgbClr val="00B0F0"/>
                </a:solidFill>
              </a:rPr>
              <a:t>síla odstředivá</a:t>
            </a:r>
          </a:p>
          <a:p>
            <a:pPr marL="624078" indent="-514350">
              <a:buAutoNum type="alphaLcParenR"/>
            </a:pPr>
            <a:endParaRPr lang="cs-CZ" sz="3200" b="1" dirty="0" smtClean="0">
              <a:solidFill>
                <a:srgbClr val="00B0F0"/>
              </a:solidFill>
            </a:endParaRPr>
          </a:p>
          <a:p>
            <a:pPr marL="624078" indent="-514350">
              <a:buAutoNum type="alphaLcParenR"/>
            </a:pPr>
            <a:r>
              <a:rPr lang="cs-CZ" sz="3200" b="1" dirty="0" smtClean="0">
                <a:solidFill>
                  <a:srgbClr val="00B0F0"/>
                </a:solidFill>
              </a:rPr>
              <a:t>síla vztlaková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82792"/>
          </a:xfrm>
        </p:spPr>
        <p:txBody>
          <a:bodyPr>
            <a:normAutofit fontScale="90000"/>
          </a:bodyPr>
          <a:lstStyle/>
          <a:p>
            <a:r>
              <a:rPr lang="cs-CZ" sz="3600" u="sng" dirty="0" smtClean="0">
                <a:solidFill>
                  <a:srgbClr val="002060"/>
                </a:solidFill>
                <a:effectLst/>
              </a:rPr>
              <a:t>Vyber správnou odpověď:</a:t>
            </a:r>
            <a:r>
              <a:rPr lang="cs-CZ" sz="3600" dirty="0" smtClean="0">
                <a:solidFill>
                  <a:srgbClr val="C00000"/>
                </a:solidFill>
                <a:effectLst/>
              </a:rPr>
              <a:t/>
            </a:r>
            <a:br>
              <a:rPr lang="cs-CZ" sz="3600" dirty="0" smtClean="0">
                <a:solidFill>
                  <a:srgbClr val="C00000"/>
                </a:solidFill>
                <a:effectLst/>
              </a:rPr>
            </a:br>
            <a:r>
              <a:rPr lang="cs-CZ" sz="3600" dirty="0" smtClean="0">
                <a:solidFill>
                  <a:srgbClr val="C00000"/>
                </a:solidFill>
                <a:effectLst/>
              </a:rPr>
              <a:t>Jaká síla způsobuje, že při zahřívání vody zdola stoupá teplejší voda vzhůru?</a:t>
            </a:r>
            <a:endParaRPr lang="cs-CZ" sz="3600" dirty="0">
              <a:solidFill>
                <a:srgbClr val="C00000"/>
              </a:solidFill>
              <a:effectLst/>
            </a:endParaRPr>
          </a:p>
        </p:txBody>
      </p:sp>
      <p:pic>
        <p:nvPicPr>
          <p:cNvPr id="1026" name="Picture 2" descr="C:\Documents and Settings\radek\Local Settings\Temporary Internet Files\Content.IE5\KTIJ0HEZ\MC9003710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72198" y="2857496"/>
            <a:ext cx="1840687" cy="155173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357430"/>
            <a:ext cx="6543692" cy="3649861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00B050"/>
                </a:solidFill>
              </a:rPr>
              <a:t>a) </a:t>
            </a:r>
            <a:r>
              <a:rPr lang="cs-CZ" sz="2800" b="1" dirty="0" smtClean="0">
                <a:solidFill>
                  <a:srgbClr val="00B050"/>
                </a:solidFill>
              </a:rPr>
              <a:t>V blízkosti ledu se voda ochladí, ale na dně je voda teplejší.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B050"/>
                </a:solidFill>
              </a:rPr>
              <a:t>b) Jak led taje, tak se voda postupně ode dna ochlazuje.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B050"/>
                </a:solidFill>
              </a:rPr>
              <a:t>c) V blízkosti ledu se voda ochladí dotykem s ledem, tedy tepelnou výměnou vedením, a protože má studená voda větší hustotu, klesá dolů, naopak teplejší voda stoupá ode dna nahoru.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9916"/>
          </a:xfrm>
        </p:spPr>
        <p:txBody>
          <a:bodyPr>
            <a:normAutofit fontScale="90000"/>
          </a:bodyPr>
          <a:lstStyle/>
          <a:p>
            <a:r>
              <a:rPr lang="cs-CZ" sz="3200" u="sng" dirty="0" smtClean="0">
                <a:solidFill>
                  <a:srgbClr val="FF0000"/>
                </a:solidFill>
                <a:effectLst/>
              </a:rPr>
              <a:t>Vyber správnou odpověď:</a:t>
            </a:r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  <a:effectLst/>
              </a:rPr>
              <a:t/>
            </a:r>
            <a:br>
              <a:rPr lang="cs-CZ" sz="3200" dirty="0" smtClean="0">
                <a:solidFill>
                  <a:schemeClr val="accent3">
                    <a:lumMod val="50000"/>
                  </a:schemeClr>
                </a:solidFill>
                <a:effectLst/>
              </a:rPr>
            </a:br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  <a:effectLst/>
              </a:rPr>
              <a:t>Když si chceme ochladit limonádu, vhodíme kousky ledu nahoru na hladinu. </a:t>
            </a:r>
            <a:br>
              <a:rPr lang="cs-CZ" sz="3200" dirty="0" smtClean="0">
                <a:solidFill>
                  <a:schemeClr val="accent3">
                    <a:lumMod val="50000"/>
                  </a:schemeClr>
                </a:solidFill>
                <a:effectLst/>
              </a:rPr>
            </a:br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  <a:effectLst/>
              </a:rPr>
              <a:t>K jakým procesům tepelné výměny dochází?</a:t>
            </a:r>
            <a:endParaRPr lang="cs-CZ" sz="3200" dirty="0">
              <a:solidFill>
                <a:schemeClr val="accent3">
                  <a:lumMod val="50000"/>
                </a:schemeClr>
              </a:solidFill>
              <a:effectLst/>
            </a:endParaRPr>
          </a:p>
        </p:txBody>
      </p:sp>
      <p:pic>
        <p:nvPicPr>
          <p:cNvPr id="1026" name="Picture 2" descr="C:\Documents and Settings\radek\Local Settings\Temporary Internet Files\Content.IE5\496NW9QJ\MP90040563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15206" y="4000504"/>
            <a:ext cx="1666191" cy="24904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8" dur="indefinite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1600" b="1" dirty="0" smtClean="0">
                <a:solidFill>
                  <a:srgbClr val="0070C0"/>
                </a:solidFill>
              </a:rPr>
              <a:t>galerie office</a:t>
            </a:r>
          </a:p>
          <a:p>
            <a:pPr>
              <a:buNone/>
            </a:pPr>
            <a:r>
              <a:rPr lang="cs-CZ" sz="1600" b="1" dirty="0" smtClean="0">
                <a:solidFill>
                  <a:srgbClr val="0070C0"/>
                </a:solidFill>
              </a:rPr>
              <a:t>doc. RNDr. Růžena  Kolářová, CSc., PaedDr. Jiří Bohuněk, Fyzika pro 8. ročník základní školy, nakladatelství Prometheus, 2004, ISBN 80-7196-149-3.</a:t>
            </a:r>
          </a:p>
          <a:p>
            <a:pPr>
              <a:buNone/>
            </a:pPr>
            <a:r>
              <a:rPr lang="cs-CZ" sz="1600" b="1" dirty="0" smtClean="0">
                <a:solidFill>
                  <a:srgbClr val="0070C0"/>
                </a:solidFill>
                <a:hlinkClick r:id="rId2"/>
              </a:rPr>
              <a:t>http://kdf.mff.cuni.cz/vyuka/psp1/lib/exe/fetch.php?w=&amp;h=&amp;cache=cache&amp;media=ii_1_16.jpg</a:t>
            </a:r>
            <a:r>
              <a:rPr lang="cs-CZ" sz="1600" b="1" dirty="0" smtClean="0">
                <a:solidFill>
                  <a:srgbClr val="0070C0"/>
                </a:solidFill>
              </a:rPr>
              <a:t> </a:t>
            </a:r>
            <a:r>
              <a:rPr lang="en-US" sz="1600" b="1" dirty="0" smtClean="0">
                <a:solidFill>
                  <a:srgbClr val="0070C0"/>
                </a:solidFill>
              </a:rPr>
              <a:t>[ </a:t>
            </a:r>
            <a:r>
              <a:rPr lang="cs-CZ" sz="1600" b="1" dirty="0" smtClean="0">
                <a:solidFill>
                  <a:srgbClr val="0070C0"/>
                </a:solidFill>
              </a:rPr>
              <a:t>cit. 2011-11-16</a:t>
            </a:r>
            <a:r>
              <a:rPr lang="en-US" sz="1600" b="1" dirty="0" smtClean="0">
                <a:solidFill>
                  <a:srgbClr val="0070C0"/>
                </a:solidFill>
              </a:rPr>
              <a:t>] </a:t>
            </a:r>
            <a:endParaRPr lang="cs-CZ" sz="16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600" b="1" dirty="0" smtClean="0">
                <a:solidFill>
                  <a:srgbClr val="0070C0"/>
                </a:solidFill>
                <a:hlinkClick r:id="rId3"/>
              </a:rPr>
              <a:t>http://radiatory.epiag.eu/data/index_07.jpg</a:t>
            </a:r>
            <a:r>
              <a:rPr lang="cs-CZ" sz="1600" b="1" dirty="0" smtClean="0">
                <a:solidFill>
                  <a:srgbClr val="0070C0"/>
                </a:solidFill>
              </a:rPr>
              <a:t> </a:t>
            </a:r>
            <a:r>
              <a:rPr lang="en-US" sz="1600" b="1" dirty="0" smtClean="0">
                <a:solidFill>
                  <a:srgbClr val="0070C0"/>
                </a:solidFill>
              </a:rPr>
              <a:t>[ </a:t>
            </a:r>
            <a:r>
              <a:rPr lang="cs-CZ" sz="1600" b="1" dirty="0" smtClean="0">
                <a:solidFill>
                  <a:srgbClr val="0070C0"/>
                </a:solidFill>
              </a:rPr>
              <a:t>cit. 2011-11-16</a:t>
            </a:r>
            <a:r>
              <a:rPr lang="en-US" sz="1600" b="1" dirty="0" smtClean="0">
                <a:solidFill>
                  <a:srgbClr val="0070C0"/>
                </a:solidFill>
              </a:rPr>
              <a:t>]</a:t>
            </a:r>
            <a:endParaRPr lang="cs-CZ" sz="16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600" b="1" dirty="0" smtClean="0">
                <a:solidFill>
                  <a:srgbClr val="0070C0"/>
                </a:solidFill>
                <a:hlinkClick r:id="rId4"/>
              </a:rPr>
              <a:t>http://www.aquadino.cz/ir/images/42-19217335A--c294xt196.jpg</a:t>
            </a:r>
            <a:r>
              <a:rPr lang="cs-CZ" sz="1600" b="1" dirty="0" smtClean="0">
                <a:solidFill>
                  <a:srgbClr val="0070C0"/>
                </a:solidFill>
              </a:rPr>
              <a:t> </a:t>
            </a:r>
            <a:r>
              <a:rPr lang="en-US" sz="1600" b="1" dirty="0" smtClean="0">
                <a:solidFill>
                  <a:srgbClr val="0070C0"/>
                </a:solidFill>
              </a:rPr>
              <a:t>[ </a:t>
            </a:r>
            <a:r>
              <a:rPr lang="cs-CZ" sz="1600" b="1" dirty="0" smtClean="0">
                <a:solidFill>
                  <a:srgbClr val="0070C0"/>
                </a:solidFill>
              </a:rPr>
              <a:t>cit. 2011-11-16</a:t>
            </a:r>
            <a:r>
              <a:rPr lang="en-US" sz="1600" b="1" dirty="0" smtClean="0">
                <a:solidFill>
                  <a:srgbClr val="0070C0"/>
                </a:solidFill>
              </a:rPr>
              <a:t>]</a:t>
            </a:r>
            <a:endParaRPr lang="cs-CZ" sz="16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600" b="1" dirty="0" smtClean="0">
                <a:solidFill>
                  <a:srgbClr val="0070C0"/>
                </a:solidFill>
                <a:hlinkClick r:id="rId5"/>
              </a:rPr>
              <a:t>http://sport.syta.cz/data/custom/image/ws.jpg</a:t>
            </a:r>
            <a:r>
              <a:rPr lang="cs-CZ" sz="1600" b="1" dirty="0" smtClean="0">
                <a:solidFill>
                  <a:srgbClr val="0070C0"/>
                </a:solidFill>
              </a:rPr>
              <a:t> </a:t>
            </a:r>
            <a:r>
              <a:rPr lang="en-US" sz="1600" b="1" dirty="0" smtClean="0">
                <a:solidFill>
                  <a:srgbClr val="0070C0"/>
                </a:solidFill>
              </a:rPr>
              <a:t>[ </a:t>
            </a:r>
            <a:r>
              <a:rPr lang="cs-CZ" sz="1600" b="1" dirty="0" smtClean="0">
                <a:solidFill>
                  <a:srgbClr val="0070C0"/>
                </a:solidFill>
              </a:rPr>
              <a:t>cit. 2011-11-16</a:t>
            </a:r>
            <a:r>
              <a:rPr lang="en-US" sz="1600" b="1" dirty="0" smtClean="0">
                <a:solidFill>
                  <a:srgbClr val="0070C0"/>
                </a:solidFill>
              </a:rPr>
              <a:t>]</a:t>
            </a:r>
            <a:endParaRPr lang="cs-CZ" sz="16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600" b="1" dirty="0" smtClean="0">
                <a:solidFill>
                  <a:srgbClr val="0070C0"/>
                </a:solidFill>
                <a:hlinkClick r:id="rId6"/>
              </a:rPr>
              <a:t>http://www.nm-bydleni.cz/images/clanky/licon-pr-1.jpg</a:t>
            </a:r>
            <a:r>
              <a:rPr lang="cs-CZ" sz="1600" b="1" dirty="0" smtClean="0">
                <a:solidFill>
                  <a:srgbClr val="0070C0"/>
                </a:solidFill>
              </a:rPr>
              <a:t> </a:t>
            </a:r>
            <a:r>
              <a:rPr lang="en-US" sz="1600" b="1" dirty="0" smtClean="0">
                <a:solidFill>
                  <a:srgbClr val="0070C0"/>
                </a:solidFill>
              </a:rPr>
              <a:t>[ </a:t>
            </a:r>
            <a:r>
              <a:rPr lang="cs-CZ" sz="1600" b="1" dirty="0" smtClean="0">
                <a:solidFill>
                  <a:srgbClr val="0070C0"/>
                </a:solidFill>
              </a:rPr>
              <a:t>cit. 2011-11-16</a:t>
            </a:r>
            <a:r>
              <a:rPr lang="en-US" sz="1600" b="1" dirty="0" smtClean="0">
                <a:solidFill>
                  <a:srgbClr val="0070C0"/>
                </a:solidFill>
              </a:rPr>
              <a:t>]</a:t>
            </a:r>
            <a:endParaRPr lang="cs-CZ" sz="1600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600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600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600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600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600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00B050"/>
                </a:solidFill>
              </a:rPr>
              <a:t>Použité zdroje:</a:t>
            </a:r>
            <a:endParaRPr lang="cs-CZ" sz="3600" b="1" u="sng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857232"/>
            <a:ext cx="8229600" cy="5150059"/>
          </a:xfrm>
        </p:spPr>
        <p:txBody>
          <a:bodyPr/>
          <a:lstStyle/>
          <a:p>
            <a:pPr marL="624078" indent="-514350">
              <a:buAutoNum type="arabicParenR"/>
            </a:pPr>
            <a:r>
              <a:rPr lang="cs-CZ" sz="2800" b="1" dirty="0" smtClean="0">
                <a:solidFill>
                  <a:srgbClr val="00B0F0"/>
                </a:solidFill>
              </a:rPr>
              <a:t>Prezentace slouží k naučení nového učiva.</a:t>
            </a:r>
          </a:p>
          <a:p>
            <a:pPr marL="624078" indent="-514350">
              <a:buAutoNum type="arabicParenR"/>
            </a:pPr>
            <a:r>
              <a:rPr lang="cs-CZ" sz="2800" b="1" dirty="0" smtClean="0">
                <a:solidFill>
                  <a:srgbClr val="00B0F0"/>
                </a:solidFill>
              </a:rPr>
              <a:t>Zabývá se vedením tepla ve vodě a ve vzduchu. </a:t>
            </a:r>
          </a:p>
          <a:p>
            <a:pPr marL="624078" indent="-514350">
              <a:buAutoNum type="arabicParenR"/>
            </a:pPr>
            <a:r>
              <a:rPr lang="cs-CZ" sz="2800" b="1" dirty="0" smtClean="0">
                <a:solidFill>
                  <a:srgbClr val="00B0F0"/>
                </a:solidFill>
              </a:rPr>
              <a:t>Vysvětlení principu teplovodního ústředního topení. </a:t>
            </a:r>
          </a:p>
          <a:p>
            <a:pPr marL="624078" indent="-514350">
              <a:buAutoNum type="arabicParenR"/>
            </a:pPr>
            <a:r>
              <a:rPr lang="cs-CZ" sz="2800" b="1" dirty="0" smtClean="0">
                <a:solidFill>
                  <a:srgbClr val="00B0F0"/>
                </a:solidFill>
              </a:rPr>
              <a:t>Využití vzestupných proudů teplého vzduchu ve volné přírodě. </a:t>
            </a:r>
          </a:p>
          <a:p>
            <a:pPr marL="624078" indent="-514350">
              <a:buAutoNum type="arabicParenR"/>
            </a:pPr>
            <a:r>
              <a:rPr lang="cs-CZ" sz="2800" b="1" dirty="0" smtClean="0">
                <a:solidFill>
                  <a:srgbClr val="00B0F0"/>
                </a:solidFill>
              </a:rPr>
              <a:t>Vysvětlení využití tepelné výměny prouděním k ochlazování kapalin.</a:t>
            </a:r>
          </a:p>
          <a:p>
            <a:pPr marL="624078" indent="-514350">
              <a:buAutoNum type="arabicParenR"/>
            </a:pPr>
            <a:r>
              <a:rPr lang="cs-CZ" sz="2800" b="1" dirty="0" smtClean="0">
                <a:solidFill>
                  <a:srgbClr val="00B0F0"/>
                </a:solidFill>
              </a:rPr>
              <a:t>Žák odpovídá na otázky, sám tvoří odpověď nebo vybírá </a:t>
            </a:r>
            <a:r>
              <a:rPr lang="cs-CZ" sz="2800" b="1" smtClean="0">
                <a:solidFill>
                  <a:srgbClr val="00B0F0"/>
                </a:solidFill>
              </a:rPr>
              <a:t>správnou odpověď.</a:t>
            </a:r>
            <a:endParaRPr lang="cs-CZ" sz="2800" b="1" dirty="0" smtClean="0">
              <a:solidFill>
                <a:srgbClr val="00B0F0"/>
              </a:solidFill>
            </a:endParaRPr>
          </a:p>
          <a:p>
            <a:pPr marL="624078" indent="-514350">
              <a:buAutoNum type="arabicParenR"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2060"/>
                </a:solidFill>
              </a:rPr>
              <a:t>Metodika prezentace:</a:t>
            </a:r>
            <a:endParaRPr lang="cs-CZ" sz="3600" dirty="0">
              <a:solidFill>
                <a:srgbClr val="002060"/>
              </a:solidFill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137</TotalTime>
  <Words>599</Words>
  <Application>Microsoft Office PowerPoint</Application>
  <PresentationFormat>Předvádění na obrazovce (4:3)</PresentationFormat>
  <Paragraphs>69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Shluk</vt:lpstr>
      <vt:lpstr>Snímek 1</vt:lpstr>
      <vt:lpstr>Co už víme:</vt:lpstr>
      <vt:lpstr>Pokus: </vt:lpstr>
      <vt:lpstr>Výsledky pokusu:</vt:lpstr>
      <vt:lpstr>Při ohřívání vody, např. v čajové konvici, se postupně voda promíchává prouděním a teplá voda se dostane do celé konvice.</vt:lpstr>
      <vt:lpstr>Princip tepl ovodního ústředního topení:</vt:lpstr>
      <vt:lpstr>Pozorovali jste někdy větroň, jak krouží                 a stoupá vzhůru bez motoru? Podobně umí „plachtit“ i ptáci, bez pohybu křídel. Využívají při tom vzestupných proudů teplého vzduchu ve volné přírodě.</vt:lpstr>
      <vt:lpstr>Nerovnoměrným zahříváním povrchu Země nastává proudění vzduchu, kterému říkáme VÍTR. Přístroj na měření rychlosti a směru větru se nazývá ANEMOMETR.</vt:lpstr>
      <vt:lpstr>ZÁVĚR, zapamatujte si:</vt:lpstr>
      <vt:lpstr>Souhrnné otázky, odpovězte ústně:</vt:lpstr>
      <vt:lpstr>Pokračování otázek:</vt:lpstr>
      <vt:lpstr>Vyber správnou odpověď: Jaká síla způsobuje, že při zahřívání vody zdola stoupá teplejší voda vzhůru?</vt:lpstr>
      <vt:lpstr>Vyber správnou odpověď: Když si chceme ochladit limonádu, vhodíme kousky ledu nahoru na hladinu.  K jakým procesům tepelné výměny dochází?</vt:lpstr>
      <vt:lpstr>Použité zdroje:</vt:lpstr>
      <vt:lpstr>Metodika prezentace: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Dum</cp:lastModifiedBy>
  <cp:revision>32</cp:revision>
  <dcterms:created xsi:type="dcterms:W3CDTF">2011-11-12T17:32:16Z</dcterms:created>
  <dcterms:modified xsi:type="dcterms:W3CDTF">2013-06-07T18:29:12Z</dcterms:modified>
</cp:coreProperties>
</file>