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7" r:id="rId3"/>
    <p:sldId id="258" r:id="rId4"/>
    <p:sldId id="259" r:id="rId5"/>
    <p:sldId id="262" r:id="rId6"/>
    <p:sldId id="261" r:id="rId7"/>
    <p:sldId id="265" r:id="rId8"/>
    <p:sldId id="266" r:id="rId9"/>
    <p:sldId id="263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E24E377-4BB2-49D9-AD8F-6BFB3A74E1DB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B39B06B-8E20-4D8E-917B-7E4F92F6B6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E24E377-4BB2-49D9-AD8F-6BFB3A74E1DB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39B06B-8E20-4D8E-917B-7E4F92F6B6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E24E377-4BB2-49D9-AD8F-6BFB3A74E1DB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39B06B-8E20-4D8E-917B-7E4F92F6B6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E24E377-4BB2-49D9-AD8F-6BFB3A74E1DB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39B06B-8E20-4D8E-917B-7E4F92F6B6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E24E377-4BB2-49D9-AD8F-6BFB3A74E1DB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39B06B-8E20-4D8E-917B-7E4F92F6B6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E24E377-4BB2-49D9-AD8F-6BFB3A74E1DB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39B06B-8E20-4D8E-917B-7E4F92F6B6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E24E377-4BB2-49D9-AD8F-6BFB3A74E1DB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39B06B-8E20-4D8E-917B-7E4F92F6B6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BE24E377-4BB2-49D9-AD8F-6BFB3A74E1DB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39B06B-8E20-4D8E-917B-7E4F92F6B6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E24E377-4BB2-49D9-AD8F-6BFB3A74E1DB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B39B06B-8E20-4D8E-917B-7E4F92F6B6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E24E377-4BB2-49D9-AD8F-6BFB3A74E1DB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39B06B-8E20-4D8E-917B-7E4F92F6B6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E24E377-4BB2-49D9-AD8F-6BFB3A74E1DB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39B06B-8E20-4D8E-917B-7E4F92F6B6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BE24E377-4BB2-49D9-AD8F-6BFB3A74E1DB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B39B06B-8E20-4D8E-917B-7E4F92F6B6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chmania.cz/edutorium/data/fil_1494.gif" TargetMode="External"/><Relationship Id="rId2" Type="http://schemas.openxmlformats.org/officeDocument/2006/relationships/hyperlink" Target="http://fyzika.smoula.net/data/images/civk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ez.cz/edee/content/microsites/elektrina/obr/2-2.gif" TargetMode="External"/><Relationship Id="rId4" Type="http://schemas.openxmlformats.org/officeDocument/2006/relationships/hyperlink" Target="http://upload.wikimedia.org/wikipedia/commons/thumb/5/57/Magnet0873.png/220px-Magnet0873.pn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 txBox="1">
            <a:spLocks/>
          </p:cNvSpPr>
          <p:nvPr/>
        </p:nvSpPr>
        <p:spPr>
          <a:xfrm>
            <a:off x="539552" y="5013176"/>
            <a:ext cx="8208912" cy="1152128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ročníku, slouží k zopakování vlastností magnetického pole, naučení nového učiva připojením cívky </a:t>
            </a:r>
            <a:r>
              <a:rPr lang="cs-CZ" sz="1600" b="1" noProof="0" dirty="0" smtClean="0">
                <a:solidFill>
                  <a:srgbClr val="00B0F0"/>
                </a:solidFill>
              </a:rPr>
              <a:t>                     k </a:t>
            </a:r>
            <a:r>
              <a:rPr lang="cs-CZ" sz="1600" b="1" noProof="0" dirty="0" smtClean="0">
                <a:solidFill>
                  <a:srgbClr val="00B0F0"/>
                </a:solidFill>
              </a:rPr>
              <a:t>zdroji elektrické energie a vytvořením magnetického pole kolem cívky, vysvětlení pravidla pravé ruky u cívky.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1259632" y="4437112"/>
            <a:ext cx="5868652" cy="50405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noProof="0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Magnetické pole cívky s proudem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99792" y="1412776"/>
            <a:ext cx="535604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09/2011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VY_32_INOVACE_FY.9.A.01_</a:t>
            </a:r>
            <a:r>
              <a:rPr lang="cs-CZ" b="1" dirty="0" err="1" smtClean="0">
                <a:solidFill>
                  <a:srgbClr val="002060"/>
                </a:solidFill>
              </a:rPr>
              <a:t>magneticke</a:t>
            </a:r>
            <a:r>
              <a:rPr lang="cs-CZ" b="1" dirty="0" smtClean="0">
                <a:solidFill>
                  <a:srgbClr val="002060"/>
                </a:solidFill>
              </a:rPr>
              <a:t>_pole_</a:t>
            </a:r>
            <a:r>
              <a:rPr lang="cs-CZ" b="1" dirty="0" err="1" smtClean="0">
                <a:solidFill>
                  <a:srgbClr val="002060"/>
                </a:solidFill>
              </a:rPr>
              <a:t>civky</a:t>
            </a:r>
            <a:r>
              <a:rPr lang="cs-CZ" b="1" dirty="0" smtClean="0">
                <a:solidFill>
                  <a:srgbClr val="002060"/>
                </a:solidFill>
              </a:rPr>
              <a:t>_s_proudem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7524" y="548680"/>
            <a:ext cx="1811936" cy="1728192"/>
          </a:xfrm>
          <a:prstGeom prst="rect">
            <a:avLst/>
          </a:prstGeom>
          <a:noFill/>
        </p:spPr>
      </p:pic>
      <p:pic>
        <p:nvPicPr>
          <p:cNvPr id="6" name="Obrázek 5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26064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Magnet</a:t>
            </a:r>
            <a:r>
              <a:rPr lang="cs-CZ" b="1" dirty="0" smtClean="0"/>
              <a:t> přitahuje tělesa z feromagnetických látek (hřebíčky z oceli nebo železný klíč).</a:t>
            </a:r>
          </a:p>
          <a:p>
            <a:r>
              <a:rPr lang="cs-CZ" b="1" dirty="0" smtClean="0"/>
              <a:t>Přiblíží-li se dva magnety k sobě </a:t>
            </a:r>
            <a:r>
              <a:rPr lang="cs-CZ" b="1" dirty="0" smtClean="0">
                <a:solidFill>
                  <a:srgbClr val="00B050"/>
                </a:solidFill>
              </a:rPr>
              <a:t>souhlasnými póly, odpuzují se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Přiblíží-li se </a:t>
            </a:r>
            <a:r>
              <a:rPr lang="cs-CZ" b="1" dirty="0" smtClean="0">
                <a:solidFill>
                  <a:srgbClr val="00B050"/>
                </a:solidFill>
              </a:rPr>
              <a:t>nesouhlasnými póly, přitahují se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Jeden pól magnetky nazýváme </a:t>
            </a:r>
            <a:r>
              <a:rPr lang="cs-CZ" b="1" dirty="0" smtClean="0">
                <a:solidFill>
                  <a:srgbClr val="00B050"/>
                </a:solidFill>
              </a:rPr>
              <a:t>severní</a:t>
            </a:r>
            <a:r>
              <a:rPr lang="cs-CZ" b="1" dirty="0" smtClean="0"/>
              <a:t> (N) a druhý </a:t>
            </a:r>
            <a:r>
              <a:rPr lang="cs-CZ" b="1" dirty="0" smtClean="0">
                <a:solidFill>
                  <a:srgbClr val="00B050"/>
                </a:solidFill>
              </a:rPr>
              <a:t>jižní </a:t>
            </a:r>
            <a:r>
              <a:rPr lang="cs-CZ" b="1" dirty="0" smtClean="0"/>
              <a:t>(S).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Magnetizace</a:t>
            </a:r>
            <a:r>
              <a:rPr lang="cs-CZ" b="1" dirty="0" smtClean="0"/>
              <a:t> </a:t>
            </a:r>
            <a:r>
              <a:rPr lang="cs-CZ" b="1" dirty="0" smtClean="0"/>
              <a:t>je </a:t>
            </a:r>
            <a:r>
              <a:rPr lang="cs-CZ" b="1" dirty="0" smtClean="0"/>
              <a:t>jev, </a:t>
            </a:r>
            <a:r>
              <a:rPr lang="cs-CZ" b="1" dirty="0" smtClean="0"/>
              <a:t>při němž se těleso </a:t>
            </a:r>
            <a:r>
              <a:rPr lang="cs-CZ" b="1" dirty="0" smtClean="0"/>
              <a:t>                    z </a:t>
            </a:r>
            <a:r>
              <a:rPr lang="cs-CZ" b="1" dirty="0" smtClean="0"/>
              <a:t>feromagnetické látky v magnetickém poli stane magnetem.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Co už víme o magnetickém poli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Pokračování: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Čáry, které můžeme řetězci pilin proložit, nazýváme </a:t>
            </a:r>
            <a:r>
              <a:rPr lang="cs-CZ" b="1" dirty="0" smtClean="0">
                <a:solidFill>
                  <a:srgbClr val="0070C0"/>
                </a:solidFill>
              </a:rPr>
              <a:t>indukční čáry magnetického pole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r>
              <a:rPr lang="cs-CZ" b="1" dirty="0" smtClean="0"/>
              <a:t>Dohodou se označuje </a:t>
            </a:r>
            <a:r>
              <a:rPr lang="cs-CZ" b="1" dirty="0" smtClean="0">
                <a:solidFill>
                  <a:srgbClr val="0070C0"/>
                </a:solidFill>
              </a:rPr>
              <a:t>směr</a:t>
            </a:r>
            <a:r>
              <a:rPr lang="cs-CZ" b="1" dirty="0" smtClean="0"/>
              <a:t> indukčních čar  </a:t>
            </a:r>
            <a:r>
              <a:rPr lang="cs-CZ" b="1" dirty="0" smtClean="0">
                <a:solidFill>
                  <a:srgbClr val="0070C0"/>
                </a:solidFill>
              </a:rPr>
              <a:t>od severního pólu magnetu k jižnímu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r>
              <a:rPr lang="cs-CZ" b="1" dirty="0" smtClean="0"/>
              <a:t>Kolem vodiče </a:t>
            </a:r>
            <a:r>
              <a:rPr lang="cs-CZ" b="1" dirty="0" smtClean="0"/>
              <a:t>                          s </a:t>
            </a:r>
            <a:r>
              <a:rPr lang="cs-CZ" b="1" dirty="0" smtClean="0"/>
              <a:t>elektrickým proudem je magnetické pole.</a:t>
            </a:r>
            <a:endParaRPr lang="cs-CZ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268760"/>
            <a:ext cx="2095500" cy="1532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3645024"/>
            <a:ext cx="2628900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Při našich pokusech budeme používat </a:t>
            </a:r>
            <a:r>
              <a:rPr lang="cs-CZ" b="1" dirty="0" smtClean="0">
                <a:solidFill>
                  <a:srgbClr val="0070C0"/>
                </a:solidFill>
              </a:rPr>
              <a:t>cívku </a:t>
            </a:r>
            <a:r>
              <a:rPr lang="cs-CZ" b="1" dirty="0" smtClean="0">
                <a:solidFill>
                  <a:srgbClr val="0070C0"/>
                </a:solidFill>
              </a:rPr>
              <a:t>            z </a:t>
            </a:r>
            <a:r>
              <a:rPr lang="cs-CZ" b="1" dirty="0" smtClean="0">
                <a:solidFill>
                  <a:srgbClr val="0070C0"/>
                </a:solidFill>
              </a:rPr>
              <a:t>vodiče pokrytého izolačním lakem, navinutou na kostře z plastu</a:t>
            </a:r>
            <a:r>
              <a:rPr lang="cs-CZ" b="1" dirty="0" smtClean="0"/>
              <a:t> nebo tuhého papíru.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Cívka:</a:t>
            </a:r>
            <a:endParaRPr lang="cs-CZ" sz="3600" b="1" dirty="0"/>
          </a:p>
        </p:txBody>
      </p:sp>
      <p:pic>
        <p:nvPicPr>
          <p:cNvPr id="1028" name="Picture 4" descr="C:\Users\Home\AppData\Local\Microsoft\Windows\Temporary Internet Files\Content.IE5\WG7E3FW1\MP9003828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3717032"/>
            <a:ext cx="1781944" cy="23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cívka s proudem se chová jako tyčový magnet</a:t>
            </a: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na jednom konci cívky </a:t>
            </a:r>
            <a:r>
              <a:rPr lang="cs-CZ" b="1" dirty="0" smtClean="0">
                <a:solidFill>
                  <a:srgbClr val="FFFF00"/>
                </a:solidFill>
              </a:rPr>
              <a:t>              s </a:t>
            </a:r>
            <a:r>
              <a:rPr lang="cs-CZ" b="1" dirty="0" smtClean="0">
                <a:solidFill>
                  <a:srgbClr val="FFFF00"/>
                </a:solidFill>
              </a:rPr>
              <a:t>proudem je severní pól a na druhém konci jižní pól</a:t>
            </a: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změní-li se směr proudu </a:t>
            </a:r>
            <a:r>
              <a:rPr lang="cs-CZ" b="1" dirty="0" smtClean="0">
                <a:solidFill>
                  <a:srgbClr val="FFFF00"/>
                </a:solidFill>
              </a:rPr>
              <a:t>             v </a:t>
            </a:r>
            <a:r>
              <a:rPr lang="cs-CZ" b="1" dirty="0" smtClean="0">
                <a:solidFill>
                  <a:srgbClr val="FFFF00"/>
                </a:solidFill>
              </a:rPr>
              <a:t>cívce, její magnetické póly se vymění</a:t>
            </a: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 magnetické pole </a:t>
            </a:r>
            <a:r>
              <a:rPr lang="cs-CZ" b="1" dirty="0" smtClean="0">
                <a:solidFill>
                  <a:srgbClr val="FFFF00"/>
                </a:solidFill>
              </a:rPr>
              <a:t>je i </a:t>
            </a:r>
            <a:r>
              <a:rPr lang="cs-CZ" b="1" dirty="0" smtClean="0">
                <a:solidFill>
                  <a:srgbClr val="FFFF00"/>
                </a:solidFill>
              </a:rPr>
              <a:t>uvnitř cívky, kterou prochází elektrický proud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FF00"/>
                </a:solidFill>
              </a:rPr>
              <a:t>Vlastnosti cívky s proudem:</a:t>
            </a:r>
            <a:endParaRPr lang="cs-CZ" sz="3600" b="1" u="sng" dirty="0">
              <a:solidFill>
                <a:srgbClr val="FFFF0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8200" y="2320793"/>
            <a:ext cx="4038600" cy="2846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Pravidlo pravé ruky: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70C0"/>
                </a:solidFill>
              </a:rPr>
              <a:t>Cívku uchopíme do pravé ruky tak, že ohnuté prsty ukazují směr el. </a:t>
            </a:r>
            <a:r>
              <a:rPr lang="cs-CZ" b="1" dirty="0">
                <a:solidFill>
                  <a:srgbClr val="0070C0"/>
                </a:solidFill>
              </a:rPr>
              <a:t>p</a:t>
            </a:r>
            <a:r>
              <a:rPr lang="cs-CZ" b="1" dirty="0" smtClean="0">
                <a:solidFill>
                  <a:srgbClr val="0070C0"/>
                </a:solidFill>
              </a:rPr>
              <a:t>roudu</a:t>
            </a:r>
            <a:r>
              <a:rPr lang="cs-CZ" b="1" dirty="0" smtClean="0"/>
              <a:t> </a:t>
            </a:r>
            <a:r>
              <a:rPr lang="cs-CZ" b="1" dirty="0" smtClean="0"/>
              <a:t>                   v </a:t>
            </a:r>
            <a:r>
              <a:rPr lang="cs-CZ" b="1" dirty="0" smtClean="0"/>
              <a:t>jejích závitech. </a:t>
            </a:r>
          </a:p>
          <a:p>
            <a:pPr>
              <a:buNone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u="sng" dirty="0" smtClean="0">
                <a:solidFill>
                  <a:srgbClr val="0070C0"/>
                </a:solidFill>
              </a:rPr>
              <a:t>Odtažený palec pak ukazuje severní pól.</a:t>
            </a:r>
            <a:endParaRPr lang="cs-CZ" b="1" u="sng" dirty="0">
              <a:solidFill>
                <a:srgbClr val="0070C0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7" y="1916832"/>
            <a:ext cx="4330824" cy="24580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>
                <a:solidFill>
                  <a:srgbClr val="00B050"/>
                </a:solidFill>
              </a:rPr>
              <a:t>a</a:t>
            </a:r>
            <a:r>
              <a:rPr lang="cs-CZ" b="1" dirty="0" smtClean="0">
                <a:solidFill>
                  <a:srgbClr val="00B050"/>
                </a:solidFill>
              </a:rPr>
              <a:t>) jenom kolem sebe 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b) kolem sebe i uvnitř cívky</a:t>
            </a:r>
          </a:p>
          <a:p>
            <a:pPr algn="ctr"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c) jenom uvnitř cívky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Kde se nachází magnetické pole cívky </a:t>
            </a:r>
            <a:r>
              <a:rPr lang="cs-CZ" sz="3200" dirty="0" smtClean="0">
                <a:solidFill>
                  <a:srgbClr val="0070C0"/>
                </a:solidFill>
              </a:rPr>
              <a:t>             s </a:t>
            </a:r>
            <a:r>
              <a:rPr lang="cs-CZ" sz="3200" dirty="0" smtClean="0">
                <a:solidFill>
                  <a:srgbClr val="0070C0"/>
                </a:solidFill>
              </a:rPr>
              <a:t>proudem?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>
                <a:solidFill>
                  <a:srgbClr val="00B050"/>
                </a:solidFill>
              </a:rPr>
              <a:t>a</a:t>
            </a:r>
            <a:r>
              <a:rPr lang="cs-CZ" b="1" dirty="0" smtClean="0">
                <a:solidFill>
                  <a:srgbClr val="00B050"/>
                </a:solidFill>
              </a:rPr>
              <a:t>) otočením cívky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b) přidáním zdroje elektrického napětí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c) změnou směru elektrického proudu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Čím se vymění póly na cívce?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http://fyzika.</a:t>
            </a:r>
            <a:r>
              <a:rPr lang="cs-CZ" sz="1600" dirty="0" err="1" smtClean="0">
                <a:hlinkClick r:id="rId2"/>
              </a:rPr>
              <a:t>smoula.net</a:t>
            </a:r>
            <a:r>
              <a:rPr lang="cs-CZ" sz="1600" dirty="0" smtClean="0">
                <a:hlinkClick r:id="rId2"/>
              </a:rPr>
              <a:t>/data/images/</a:t>
            </a:r>
            <a:r>
              <a:rPr lang="cs-CZ" sz="1600" dirty="0" err="1" smtClean="0">
                <a:hlinkClick r:id="rId2"/>
              </a:rPr>
              <a:t>civka.jpg</a:t>
            </a:r>
            <a:r>
              <a:rPr lang="cs-CZ" sz="1600" dirty="0" smtClean="0"/>
              <a:t> </a:t>
            </a:r>
            <a:r>
              <a:rPr lang="en-US" sz="1600" dirty="0" smtClean="0"/>
              <a:t>[</a:t>
            </a:r>
            <a:r>
              <a:rPr lang="cs-CZ" sz="1600" dirty="0" smtClean="0"/>
              <a:t>cit: 2011-09-27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r>
              <a:rPr lang="cs-CZ" sz="1600" dirty="0" smtClean="0"/>
              <a:t>galerie office</a:t>
            </a:r>
          </a:p>
          <a:p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techmania.cz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edutorium</a:t>
            </a:r>
            <a:r>
              <a:rPr lang="cs-CZ" sz="1600" dirty="0" smtClean="0">
                <a:hlinkClick r:id="rId3"/>
              </a:rPr>
              <a:t>/data/</a:t>
            </a:r>
            <a:r>
              <a:rPr lang="cs-CZ" sz="1600" dirty="0" err="1" smtClean="0">
                <a:hlinkClick r:id="rId3"/>
              </a:rPr>
              <a:t>fil</a:t>
            </a:r>
            <a:r>
              <a:rPr lang="cs-CZ" sz="1600" dirty="0" smtClean="0">
                <a:hlinkClick r:id="rId3"/>
              </a:rPr>
              <a:t>_1494.gif</a:t>
            </a:r>
            <a:r>
              <a:rPr lang="en-US" sz="1600" dirty="0" smtClean="0"/>
              <a:t> [</a:t>
            </a:r>
            <a:r>
              <a:rPr lang="cs-CZ" sz="1600" dirty="0" smtClean="0"/>
              <a:t>cit: 2011-09-27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r>
              <a:rPr lang="cs-CZ" sz="1600" b="1" dirty="0" smtClean="0"/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600" b="1" dirty="0" smtClean="0">
                <a:hlinkClick r:id="rId4"/>
              </a:rPr>
              <a:t>http://upload.wikimedia.org/wikipedia/commons/thumb/5/57/Magnet0873.png/220px-Magnet0873.png</a:t>
            </a:r>
            <a:r>
              <a:rPr lang="en-US" sz="1600" dirty="0" smtClean="0"/>
              <a:t> [</a:t>
            </a:r>
            <a:r>
              <a:rPr lang="cs-CZ" sz="1600" dirty="0" smtClean="0"/>
              <a:t>cit: 2011-09-27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http://www.</a:t>
            </a:r>
            <a:r>
              <a:rPr lang="cs-CZ" sz="1600" dirty="0" err="1" smtClean="0">
                <a:hlinkClick r:id="rId5"/>
              </a:rPr>
              <a:t>cez.cz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edee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content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microsites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elektrina</a:t>
            </a:r>
            <a:r>
              <a:rPr lang="cs-CZ" sz="1600" dirty="0" smtClean="0">
                <a:hlinkClick r:id="rId5"/>
              </a:rPr>
              <a:t>/obr/2-2.gif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cit: 2011-09-27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endParaRPr lang="cs-CZ" sz="1800" b="1" dirty="0" smtClean="0"/>
          </a:p>
          <a:p>
            <a:endParaRPr lang="cs-CZ" sz="1800" b="1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Použité zdroje: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864307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1) Prezentace slouží k zopakování vlastností magnetického pole.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2) Žák umí popsat magnet, zná vlastnosti magnetu a magnetického pole.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3) Žák zná pojem „feromagnetické látky“.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4) Žák popíše přitažlivé a odpudivé síly mezi dvěma magnety.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5) Prezentace slouží k naučení nového učiva.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6) Připojením cívky k zdroji elektrické energie a vytvořením magnetického pole kolem cívky, vysvětlení pravidla pravé ruky u cívky.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7) Vysvětlení vlastností cívky s proudem.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Metodika prezentace: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106</TotalTime>
  <Words>471</Words>
  <Application>Microsoft Office PowerPoint</Application>
  <PresentationFormat>Předvádění na obrazovce (4:3)</PresentationFormat>
  <Paragraphs>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Snímek 1</vt:lpstr>
      <vt:lpstr>Co už víme o magnetickém poli</vt:lpstr>
      <vt:lpstr>Pokračování:</vt:lpstr>
      <vt:lpstr>Cívka:</vt:lpstr>
      <vt:lpstr>Vlastnosti cívky s proudem:</vt:lpstr>
      <vt:lpstr>Pravidlo pravé ruky:</vt:lpstr>
      <vt:lpstr>Kde se nachází magnetické pole cívky              s proudem?</vt:lpstr>
      <vt:lpstr>Čím se vymění póly na cívce?</vt:lpstr>
      <vt:lpstr>Použité zdroje:</vt:lpstr>
      <vt:lpstr>Metodika prezentace: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Elektromagnetické jevy</dc:title>
  <dc:creator>Home</dc:creator>
  <cp:lastModifiedBy>Dum</cp:lastModifiedBy>
  <cp:revision>27</cp:revision>
  <dcterms:created xsi:type="dcterms:W3CDTF">2010-08-18T18:48:16Z</dcterms:created>
  <dcterms:modified xsi:type="dcterms:W3CDTF">2013-06-07T18:41:35Z</dcterms:modified>
</cp:coreProperties>
</file>