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65" r:id="rId2"/>
    <p:sldId id="256" r:id="rId3"/>
    <p:sldId id="266" r:id="rId4"/>
    <p:sldId id="267" r:id="rId5"/>
    <p:sldId id="268" r:id="rId6"/>
    <p:sldId id="269" r:id="rId7"/>
    <p:sldId id="270" r:id="rId8"/>
    <p:sldId id="271" r:id="rId9"/>
    <p:sldId id="272" r:id="rId10"/>
    <p:sldId id="25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02" y="-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A1291-BA7E-4757-A758-3B088B6A6732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3782F-8DA6-40E3-92AE-3E897E0CE4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5210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A1291-BA7E-4757-A758-3B088B6A6732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3782F-8DA6-40E3-92AE-3E897E0CE4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97930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A1291-BA7E-4757-A758-3B088B6A6732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3782F-8DA6-40E3-92AE-3E897E0CE4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7332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A1291-BA7E-4757-A758-3B088B6A6732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3782F-8DA6-40E3-92AE-3E897E0CE4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09461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A1291-BA7E-4757-A758-3B088B6A6732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3782F-8DA6-40E3-92AE-3E897E0CE4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01347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A1291-BA7E-4757-A758-3B088B6A6732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3782F-8DA6-40E3-92AE-3E897E0CE4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26312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A1291-BA7E-4757-A758-3B088B6A6732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3782F-8DA6-40E3-92AE-3E897E0CE4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2591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A1291-BA7E-4757-A758-3B088B6A6732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3782F-8DA6-40E3-92AE-3E897E0CE4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67747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A1291-BA7E-4757-A758-3B088B6A6732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3782F-8DA6-40E3-92AE-3E897E0CE4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21073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A1291-BA7E-4757-A758-3B088B6A6732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3782F-8DA6-40E3-92AE-3E897E0CE4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28186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A1291-BA7E-4757-A758-3B088B6A6732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3782F-8DA6-40E3-92AE-3E897E0CE4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94084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6A1291-BA7E-4757-A758-3B088B6A6732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53782F-8DA6-40E3-92AE-3E897E0CE4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328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im9.cz/iR/importprodukt-orig/a24/a246d6087e1f4e84681f96ff374f913c.jpg" TargetMode="External"/><Relationship Id="rId2" Type="http://schemas.openxmlformats.org/officeDocument/2006/relationships/hyperlink" Target="http://www.ceskedalnice.cz/mapy/mapa-cesko-silnice.pn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ekarvina.cz/clanky/290/obrazek/obr_mapa-karvine.png" TargetMode="External"/><Relationship Id="rId5" Type="http://schemas.openxmlformats.org/officeDocument/2006/relationships/hyperlink" Target="http://www.mapysveta.sk/images/002570_stiefel_svet_fyz_polit_160x120_stranaA_big.jpg" TargetMode="External"/><Relationship Id="rId4" Type="http://schemas.openxmlformats.org/officeDocument/2006/relationships/hyperlink" Target="http://obce.sweb.cz/grafika/mapa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531582"/>
              </p:ext>
            </p:extLst>
          </p:nvPr>
        </p:nvGraphicFramePr>
        <p:xfrm>
          <a:off x="647564" y="1412776"/>
          <a:ext cx="7848872" cy="5071219"/>
        </p:xfrm>
        <a:graphic>
          <a:graphicData uri="http://schemas.openxmlformats.org/drawingml/2006/table">
            <a:tbl>
              <a:tblPr firstRow="1" firstCol="1" bandRow="1" bandCol="1">
                <a:tableStyleId>{5940675A-B579-460E-94D1-54222C63F5DA}</a:tableStyleId>
              </a:tblPr>
              <a:tblGrid>
                <a:gridCol w="2362726"/>
                <a:gridCol w="5486146"/>
              </a:tblGrid>
              <a:tr h="415993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EU_32_sada 2_13_PV_Kartografie</a:t>
                      </a:r>
                      <a:r>
                        <a:rPr lang="cs-CZ" sz="1100" baseline="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_Duch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Calibri" pitchFamily="34" charset="0"/>
                      </a:endParaRPr>
                    </a:p>
                  </a:txBody>
                  <a:tcPr marL="52322" marR="52322" marT="0" marB="0">
                    <a:noFill/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</a:tr>
              <a:tr h="379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Název školy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Střední škola, Základní škola a Mateřská škola, Karviná, p. o.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981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Autor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Mgr.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Duchová Renáta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990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Anotace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1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Prezentace seznamuje</a:t>
                      </a:r>
                      <a:r>
                        <a:rPr kumimoji="0" lang="cs-CZ" sz="1100" kern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žáky s  pojmem kartografie, s druhy map a jejich využitím.</a:t>
                      </a:r>
                      <a:endParaRPr kumimoji="0" lang="cs-CZ" sz="1100" kern="1200" dirty="0" smtClean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75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Vzdělávací oblast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Člověk a příroda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>
                    <a:noFill/>
                  </a:tcPr>
                </a:tc>
              </a:tr>
              <a:tr h="375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Předmět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Přírodní</a:t>
                      </a:r>
                      <a:r>
                        <a:rPr lang="cs-CZ" sz="1100" baseline="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 vědy</a:t>
                      </a:r>
                      <a:endParaRPr lang="cs-CZ" sz="1100" dirty="0" smtClean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75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Tematická oblast/téma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endParaRPr lang="cs-CZ" sz="1100" dirty="0" smtClean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Základy zeměpisu/Kartografie a topografická terminologie</a:t>
                      </a:r>
                      <a:endParaRPr lang="cs-CZ" sz="1100" dirty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647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Výsledky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vzdělávání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r>
                        <a:rPr kumimoji="0" lang="cs-CZ" sz="11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Používat základní </a:t>
                      </a:r>
                      <a:r>
                        <a:rPr kumimoji="0" lang="cs-CZ" sz="1100" kern="120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kartografickou terminologii. </a:t>
                      </a:r>
                      <a:endParaRPr kumimoji="0" lang="cs-CZ" sz="1100" kern="1200" dirty="0" smtClean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1995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Klíčová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slova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kartografie,</a:t>
                      </a:r>
                      <a:r>
                        <a:rPr lang="cs-CZ" sz="1100" baseline="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 číselné, grafické měřítko</a:t>
                      </a:r>
                      <a:endParaRPr lang="cs-CZ" sz="1100" dirty="0" smtClean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75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Druh učebního materiálu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PPT 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prezentace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75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Typ vzdělávání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Střední vzdělávání, 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1.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ročník Praktické školy 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dvouleté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75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Ověřeno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Datum</a:t>
                      </a:r>
                      <a:r>
                        <a:rPr lang="cs-CZ" sz="1100">
                          <a:effectLst/>
                          <a:latin typeface="Calibri" pitchFamily="34" charset="0"/>
                          <a:cs typeface="Calibri" pitchFamily="34" charset="0"/>
                        </a:rPr>
                        <a:t>: </a:t>
                      </a:r>
                      <a:r>
                        <a:rPr lang="cs-CZ" sz="1100" baseline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5.6. </a:t>
                      </a:r>
                      <a:r>
                        <a:rPr lang="cs-CZ" sz="1100" baseline="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2013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                         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Třída: 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I.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PRŠ 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2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5947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Zdroj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dirty="0"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60648"/>
            <a:ext cx="5261767" cy="864096"/>
          </a:xfrm>
          <a:prstGeom prst="rect">
            <a:avLst/>
          </a:prstGeom>
          <a:noFill/>
          <a:ln w="9525">
            <a:solidFill>
              <a:schemeClr val="bg2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1538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880256" y="2764065"/>
            <a:ext cx="338349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5400" b="1" dirty="0" smtClean="0">
                <a:solidFill>
                  <a:schemeClr val="accent6">
                    <a:lumMod val="50000"/>
                  </a:schemeClr>
                </a:solidFill>
              </a:rPr>
              <a:t>Kartografie</a:t>
            </a:r>
            <a:endParaRPr lang="cs-CZ" sz="54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8263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532100" y="620688"/>
            <a:ext cx="20798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</a:rPr>
              <a:t>Kartografie</a:t>
            </a:r>
            <a:endParaRPr lang="cs-CZ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99996" y="1628799"/>
            <a:ext cx="50642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dirty="0" smtClean="0"/>
              <a:t>je to věda o mapách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dirty="0" smtClean="0"/>
              <a:t>zabývá se znázorňováním zemského povrchu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812020" y="3476341"/>
            <a:ext cx="11673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</a:rPr>
              <a:t>Mapa</a:t>
            </a:r>
            <a:endParaRPr lang="cs-CZ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073703" y="3584063"/>
            <a:ext cx="72259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943350" lvl="8" indent="-285750">
              <a:buFont typeface="Wingdings" pitchFamily="2" charset="2"/>
              <a:buChar char="Ø"/>
            </a:pPr>
            <a:r>
              <a:rPr lang="cs-CZ" dirty="0" smtClean="0"/>
              <a:t>je zmenšený rovinný obraz Země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915816" y="5239073"/>
            <a:ext cx="13708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</a:rPr>
              <a:t>Globus</a:t>
            </a:r>
            <a:endParaRPr lang="cs-CZ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717350" y="5085184"/>
            <a:ext cx="401925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dirty="0" smtClean="0"/>
              <a:t>je zmenšený, trojrozměrný, kulový model Země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dirty="0" smtClean="0"/>
              <a:t>je to nejvěrohodnější obraz Země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dirty="0" smtClean="0"/>
              <a:t>skutečná vzdálenost je zmenšená podle měřítka </a:t>
            </a:r>
            <a:endParaRPr lang="cs-CZ" dirty="0"/>
          </a:p>
        </p:txBody>
      </p:sp>
      <p:pic>
        <p:nvPicPr>
          <p:cNvPr id="1029" name="Picture 5" descr="http://www.ceskedalnice.cz/mapy/mapa-cesko-silnic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976120"/>
            <a:ext cx="2632508" cy="1585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1277" y="4633694"/>
            <a:ext cx="1495053" cy="19934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22518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798583" y="980728"/>
            <a:ext cx="15468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</a:rPr>
              <a:t>Měřítko</a:t>
            </a:r>
            <a:endParaRPr lang="cs-CZ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1" y="1988840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400" dirty="0" smtClean="0"/>
              <a:t>je poměr zmenšení, který nám říká, kolikrát je vzdálenost na mapě zmenšená ke skutečnosti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53979" y="3501008"/>
            <a:ext cx="26360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</a:rPr>
              <a:t>Druhy měřítek</a:t>
            </a:r>
            <a:endParaRPr lang="cs-CZ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37714" y="4653136"/>
            <a:ext cx="248221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400" dirty="0" smtClean="0"/>
              <a:t>číselné měřítko 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sz="2400" dirty="0" smtClean="0"/>
              <a:t>grafické měřítko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315707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156580" y="734911"/>
            <a:ext cx="28308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</a:rPr>
              <a:t>Číselné měřítko</a:t>
            </a:r>
            <a:endParaRPr lang="cs-CZ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484784"/>
            <a:ext cx="696857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400" dirty="0"/>
              <a:t>u</a:t>
            </a:r>
            <a:r>
              <a:rPr lang="cs-CZ" sz="2400" dirty="0" smtClean="0"/>
              <a:t>dává</a:t>
            </a:r>
            <a:r>
              <a:rPr lang="cs-CZ" sz="2400" dirty="0"/>
              <a:t>, kolikrát je délka změřená na mapě </a:t>
            </a:r>
            <a:r>
              <a:rPr lang="cs-CZ" sz="2400" dirty="0" smtClean="0"/>
              <a:t>zmenšena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sz="2400" dirty="0" smtClean="0"/>
              <a:t>udává </a:t>
            </a:r>
            <a:r>
              <a:rPr lang="cs-CZ" sz="2400" dirty="0"/>
              <a:t>se poměrem 1 : M, kde M je měřítkové číslo</a:t>
            </a:r>
          </a:p>
          <a:p>
            <a:pPr marL="285750" indent="-285750">
              <a:buFont typeface="Wingdings" pitchFamily="2" charset="2"/>
              <a:buChar char="Ø"/>
            </a:pP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3573016"/>
            <a:ext cx="8352928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 </a:t>
            </a:r>
            <a:r>
              <a:rPr lang="cs-CZ" sz="3200" b="1" dirty="0"/>
              <a:t>1 : 1 500 000</a:t>
            </a:r>
          </a:p>
          <a:p>
            <a:endParaRPr lang="cs-CZ" sz="2400" dirty="0"/>
          </a:p>
          <a:p>
            <a:pPr marL="285750" indent="-285750">
              <a:buFont typeface="Wingdings" pitchFamily="2" charset="2"/>
              <a:buChar char="Ø"/>
            </a:pPr>
            <a:r>
              <a:rPr lang="cs-CZ" sz="2400" dirty="0"/>
              <a:t>znamená, že 1 cm na mapě je 1 500 000 cm ve </a:t>
            </a:r>
            <a:r>
              <a:rPr lang="cs-CZ" sz="2400" dirty="0" smtClean="0"/>
              <a:t>skutečnosti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sz="2400" dirty="0"/>
              <a:t>p</a:t>
            </a:r>
            <a:r>
              <a:rPr lang="cs-CZ" sz="2400" dirty="0" smtClean="0"/>
              <a:t>rotože </a:t>
            </a:r>
            <a:r>
              <a:rPr lang="cs-CZ" sz="2400" dirty="0"/>
              <a:t>nás nejčastěji zajímá skutečná vzdálenost v kilometrech, stačí oddělit pět posledních nul a dostaneme vzdálenost v </a:t>
            </a:r>
            <a:r>
              <a:rPr lang="cs-CZ" sz="2400" dirty="0" smtClean="0"/>
              <a:t>kilometrech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sz="2400" dirty="0" smtClean="0"/>
              <a:t>1 </a:t>
            </a:r>
            <a:r>
              <a:rPr lang="cs-CZ" sz="2400" dirty="0"/>
              <a:t>cm na mapě je 15 </a:t>
            </a:r>
            <a:r>
              <a:rPr lang="cs-CZ" sz="2400" dirty="0" smtClean="0"/>
              <a:t>km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326930" y="2632556"/>
            <a:ext cx="44901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chemeClr val="accent6">
                    <a:lumMod val="50000"/>
                  </a:schemeClr>
                </a:solidFill>
              </a:rPr>
              <a:t>Příklad číselného měřítka</a:t>
            </a:r>
          </a:p>
        </p:txBody>
      </p:sp>
    </p:spTree>
    <p:extLst>
      <p:ext uri="{BB962C8B-B14F-4D97-AF65-F5344CB8AC3E}">
        <p14:creationId xmlns:p14="http://schemas.microsoft.com/office/powerpoint/2010/main" val="2999344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68415" y="836712"/>
            <a:ext cx="30071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</a:rPr>
              <a:t>Grafické měřítko</a:t>
            </a:r>
            <a:endParaRPr lang="cs-CZ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1" y="1988840"/>
            <a:ext cx="799288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400" dirty="0" smtClean="0"/>
              <a:t>je znázorněno úsečkou se stejnými díly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sz="2400" dirty="0" smtClean="0"/>
              <a:t>na </a:t>
            </a:r>
            <a:r>
              <a:rPr lang="cs-CZ" sz="2400" dirty="0"/>
              <a:t>mapě najdeme velmi často i grafické znázornění </a:t>
            </a:r>
            <a:r>
              <a:rPr lang="cs-CZ" sz="2400" dirty="0" smtClean="0"/>
              <a:t>měřítka 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sz="2400" dirty="0"/>
              <a:t>p</a:t>
            </a:r>
            <a:r>
              <a:rPr lang="cs-CZ" sz="2400" dirty="0" smtClean="0"/>
              <a:t>okud </a:t>
            </a:r>
            <a:r>
              <a:rPr lang="cs-CZ" sz="2400" dirty="0"/>
              <a:t>si přeneseme toto grafické znázornění na úzký proužek papíru, můžeme podle něho jednoduchým nanášením na mapě poměrně přesně měřit </a:t>
            </a:r>
            <a:r>
              <a:rPr lang="cs-CZ" sz="2400" dirty="0" smtClean="0"/>
              <a:t>vzdálenosti</a:t>
            </a:r>
            <a:endParaRPr lang="cs-CZ" sz="2400" dirty="0"/>
          </a:p>
        </p:txBody>
      </p:sp>
      <p:grpSp>
        <p:nvGrpSpPr>
          <p:cNvPr id="10" name="Skupina 9"/>
          <p:cNvGrpSpPr/>
          <p:nvPr/>
        </p:nvGrpSpPr>
        <p:grpSpPr>
          <a:xfrm>
            <a:off x="2699792" y="4903178"/>
            <a:ext cx="3655135" cy="60850"/>
            <a:chOff x="2699792" y="4903178"/>
            <a:chExt cx="3655135" cy="60850"/>
          </a:xfrm>
        </p:grpSpPr>
        <p:sp>
          <p:nvSpPr>
            <p:cNvPr id="4" name="Obdélník 3"/>
            <p:cNvSpPr/>
            <p:nvPr/>
          </p:nvSpPr>
          <p:spPr>
            <a:xfrm>
              <a:off x="2699792" y="4918308"/>
              <a:ext cx="720080" cy="4572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Obdélník 4"/>
            <p:cNvSpPr/>
            <p:nvPr/>
          </p:nvSpPr>
          <p:spPr>
            <a:xfrm>
              <a:off x="3433395" y="4918308"/>
              <a:ext cx="720080" cy="4572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Obdélník 5"/>
            <p:cNvSpPr/>
            <p:nvPr/>
          </p:nvSpPr>
          <p:spPr>
            <a:xfrm>
              <a:off x="4181164" y="4913543"/>
              <a:ext cx="720080" cy="4572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Obdélník 6"/>
            <p:cNvSpPr/>
            <p:nvPr/>
          </p:nvSpPr>
          <p:spPr>
            <a:xfrm>
              <a:off x="4914767" y="4913543"/>
              <a:ext cx="720080" cy="4572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Obdélník 7"/>
            <p:cNvSpPr/>
            <p:nvPr/>
          </p:nvSpPr>
          <p:spPr>
            <a:xfrm>
              <a:off x="5634847" y="4903178"/>
              <a:ext cx="720080" cy="4572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9" name="TextovéPole 8"/>
          <p:cNvSpPr txBox="1"/>
          <p:nvPr/>
        </p:nvSpPr>
        <p:spPr>
          <a:xfrm>
            <a:off x="2555776" y="4499828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0</a:t>
            </a:r>
            <a:r>
              <a:rPr lang="cs-CZ" dirty="0" smtClean="0"/>
              <a:t>           1             2           3           4           km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296651" y="5229200"/>
            <a:ext cx="25506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 : 100 000   (1cm = 1km)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07623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59858" y="721588"/>
            <a:ext cx="72242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</a:rPr>
              <a:t>Mapy dělíme také podle velikosti měřítka</a:t>
            </a:r>
            <a:endParaRPr lang="cs-CZ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79299" y="1340768"/>
            <a:ext cx="79928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Mapy malého měřítka </a:t>
            </a:r>
          </a:p>
          <a:p>
            <a:endParaRPr lang="cs-CZ" sz="2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hodnoty menší než 1:1 000 000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jsou to mapy největších území (světadílů)</a:t>
            </a:r>
            <a:endParaRPr lang="cs-CZ" sz="2400" dirty="0"/>
          </a:p>
        </p:txBody>
      </p:sp>
      <p:pic>
        <p:nvPicPr>
          <p:cNvPr id="1026" name="Picture 2" descr="http://www.mapysveta.sk/images/002570_stiefel_svet_fyz_polit_160x120_stranaA_big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" b="19717"/>
          <a:stretch/>
        </p:blipFill>
        <p:spPr bwMode="auto">
          <a:xfrm>
            <a:off x="2115403" y="3514379"/>
            <a:ext cx="4913194" cy="2722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0575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32945" y="980728"/>
            <a:ext cx="667811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400" dirty="0">
                <a:solidFill>
                  <a:schemeClr val="accent6">
                    <a:lumMod val="50000"/>
                  </a:schemeClr>
                </a:solidFill>
              </a:rPr>
              <a:t>Mapy středního </a:t>
            </a: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měřítka</a:t>
            </a:r>
          </a:p>
          <a:p>
            <a:pPr algn="ctr"/>
            <a:endParaRPr lang="cs-CZ" sz="2400" dirty="0">
              <a:solidFill>
                <a:schemeClr val="accent6">
                  <a:lumMod val="50000"/>
                </a:schemeClr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měřítko 1 : 200 000  až  1: 1 000 000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mapy zobrazují menší územní celky (kraje, okresy)</a:t>
            </a:r>
            <a:endParaRPr lang="cs-CZ" sz="2400" dirty="0"/>
          </a:p>
        </p:txBody>
      </p:sp>
      <p:pic>
        <p:nvPicPr>
          <p:cNvPr id="2050" name="Picture 2" descr="http://obce.sweb.cz/grafika/map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068959"/>
            <a:ext cx="5184576" cy="3058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1074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86686" y="980728"/>
            <a:ext cx="557062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400" dirty="0">
                <a:solidFill>
                  <a:schemeClr val="accent6">
                    <a:lumMod val="50000"/>
                  </a:schemeClr>
                </a:solidFill>
              </a:rPr>
              <a:t>Mapy velkého měřítka</a:t>
            </a:r>
          </a:p>
          <a:p>
            <a:pPr algn="ctr"/>
            <a:endParaRPr lang="cs-CZ" sz="2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měřítko větší než 1 : 200 000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zobrazují malé územní celky (plány měst)</a:t>
            </a:r>
            <a:endParaRPr lang="cs-CZ" sz="2400" dirty="0"/>
          </a:p>
        </p:txBody>
      </p:sp>
      <p:pic>
        <p:nvPicPr>
          <p:cNvPr id="3074" name="Picture 2" descr="http://www.ekarvina.cz/clanky/290/obrazek/obr_mapa-karvin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5706" y="2708920"/>
            <a:ext cx="5292588" cy="3969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3023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67544" y="1309410"/>
            <a:ext cx="156805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Použité zdroje: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456236" y="1771075"/>
            <a:ext cx="800419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www.ceskedalnice.cz/mapy/mapa-cesko-silnice.png</a:t>
            </a:r>
            <a:endParaRPr lang="cs-CZ" dirty="0" smtClean="0"/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im9.cz/iR/importprodukt-orig/a24/a246d6087e1f4e84681f96ff374f913c.jpg</a:t>
            </a:r>
            <a:endParaRPr lang="cs-CZ" dirty="0" smtClean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obce.sweb.cz/grafika/mapa.jpg</a:t>
            </a:r>
            <a:endParaRPr lang="cs-CZ" dirty="0" smtClean="0"/>
          </a:p>
          <a:p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www.mapysveta.sk/images/002570_stiefel_svet_fyz_polit_160x120_stranaA_big.jpg</a:t>
            </a:r>
            <a:endParaRPr lang="cs-CZ" dirty="0" smtClean="0"/>
          </a:p>
          <a:p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www.ekarvina.cz/clanky/290/obrazek/obr_mapa-karvine.png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0029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416</TotalTime>
  <Words>299</Words>
  <Application>Microsoft Office PowerPoint</Application>
  <PresentationFormat>Předvádění na obrazovce (4:3)</PresentationFormat>
  <Paragraphs>93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Balonová</dc:creator>
  <cp:lastModifiedBy>Balonová</cp:lastModifiedBy>
  <cp:revision>36</cp:revision>
  <dcterms:created xsi:type="dcterms:W3CDTF">2013-05-04T17:52:33Z</dcterms:created>
  <dcterms:modified xsi:type="dcterms:W3CDTF">2013-06-05T12:33:07Z</dcterms:modified>
</cp:coreProperties>
</file>