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7" r:id="rId4"/>
    <p:sldId id="256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>
        <p:scale>
          <a:sx n="76" d="100"/>
          <a:sy n="76" d="100"/>
        </p:scale>
        <p:origin x="-1200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52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04_VLA+PŘI_29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Jitka </a:t>
          </a:r>
          <a:r>
            <a:rPr lang="cs-CZ" sz="2000" dirty="0" err="1" smtClean="0">
              <a:solidFill>
                <a:srgbClr val="FF0000"/>
              </a:solidFill>
            </a:rPr>
            <a:t>Plaširybová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PŘÍ</a:t>
          </a:r>
          <a:r>
            <a:rPr lang="cs-CZ" sz="2000" dirty="0" smtClean="0">
              <a:solidFill>
                <a:srgbClr val="FF0000"/>
              </a:solidFill>
            </a:rPr>
            <a:t> – 5.A – Podnebné pásy – mírný pás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7074B4-C485-456D-BD23-DDCA90BBA329}" type="presOf" srcId="{D1D4F407-5343-4D3F-B5B9-D407B03CAEB4}" destId="{D005CE8C-CC26-4C3E-AC11-E15060ECD759}" srcOrd="0" destOrd="0" presId="urn:microsoft.com/office/officeart/2005/8/layout/target3"/>
    <dgm:cxn modelId="{FE19ECD8-D6EE-4108-8D9C-9C2DCADFFE34}" type="presOf" srcId="{D8197B8C-B260-4A16-BDF4-0947B075E274}" destId="{25B08C86-7E15-44DC-BE7F-FFB55DD49D12}" srcOrd="0" destOrd="0" presId="urn:microsoft.com/office/officeart/2005/8/layout/target3"/>
    <dgm:cxn modelId="{B7C40864-3679-4D52-A3A5-0B51526EC6F4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8E707B3-3B7D-4931-878E-A6DCD4E8DA93}" type="presOf" srcId="{757F3AB3-0718-4624-B441-E567A8F0AB56}" destId="{333A1088-737F-45CB-B68E-254E46348037}" srcOrd="0" destOrd="0" presId="urn:microsoft.com/office/officeart/2005/8/layout/target3"/>
    <dgm:cxn modelId="{57926368-D7F7-44FE-AF6E-42835CB397A8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A7F64D1-7152-4C40-B92F-6F55345F5579}" type="presOf" srcId="{B651F6E3-6281-48DB-9319-2AEAFDAE7572}" destId="{6BB5E863-4638-4E1D-BFDE-399D028AC4ED}" srcOrd="1" destOrd="0" presId="urn:microsoft.com/office/officeart/2005/8/layout/target3"/>
    <dgm:cxn modelId="{07BC8085-9DBD-49F0-AFAB-E550903AECE6}" type="presOf" srcId="{D1B46980-6531-4606-95E6-44980827E919}" destId="{6140AFEC-043D-4C43-A2F9-D0F5331DF3A3}" srcOrd="0" destOrd="0" presId="urn:microsoft.com/office/officeart/2005/8/layout/target3"/>
    <dgm:cxn modelId="{7D1A0467-92D7-44F0-B21C-61FA504C5F1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F3C4040-BD4C-4F84-A25D-46076623CBFC}" type="presOf" srcId="{4C35D32F-0EAB-4CD7-82EE-45574DC2A586}" destId="{8BEBB6EC-1DAA-4CAC-8A25-BC0FCBD5DBD5}" srcOrd="0" destOrd="0" presId="urn:microsoft.com/office/officeart/2005/8/layout/target3"/>
    <dgm:cxn modelId="{FA0EFEFB-841D-4DA5-AC01-FCBB9A81D14A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D4215D6-C66A-4F20-B7AF-40CF9E317C54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93880C-EE1F-4F01-B819-3465DE165E13}" type="presParOf" srcId="{333A1088-737F-45CB-B68E-254E46348037}" destId="{F5ABB229-8D3B-4694-996A-96F23CF14429}" srcOrd="0" destOrd="0" presId="urn:microsoft.com/office/officeart/2005/8/layout/target3"/>
    <dgm:cxn modelId="{F98F97BA-D87D-4A55-A314-3375FECD370B}" type="presParOf" srcId="{333A1088-737F-45CB-B68E-254E46348037}" destId="{F41139FD-01EE-4571-8B17-4FB00FC51163}" srcOrd="1" destOrd="0" presId="urn:microsoft.com/office/officeart/2005/8/layout/target3"/>
    <dgm:cxn modelId="{2BF1B7C6-878C-47EC-898B-9A19CA4D76A2}" type="presParOf" srcId="{333A1088-737F-45CB-B68E-254E46348037}" destId="{D005CE8C-CC26-4C3E-AC11-E15060ECD759}" srcOrd="2" destOrd="0" presId="urn:microsoft.com/office/officeart/2005/8/layout/target3"/>
    <dgm:cxn modelId="{E45187CE-9C82-4AE4-A00F-601CEC3F6856}" type="presParOf" srcId="{333A1088-737F-45CB-B68E-254E46348037}" destId="{2C702D82-9B77-49B7-9568-BB8EB47C3372}" srcOrd="3" destOrd="0" presId="urn:microsoft.com/office/officeart/2005/8/layout/target3"/>
    <dgm:cxn modelId="{ACE2DFEF-A7D5-4C80-8554-73DA8FF8CF77}" type="presParOf" srcId="{333A1088-737F-45CB-B68E-254E46348037}" destId="{A52A0455-90FF-4808-ABD0-F02540D31D5A}" srcOrd="4" destOrd="0" presId="urn:microsoft.com/office/officeart/2005/8/layout/target3"/>
    <dgm:cxn modelId="{52B8E6CD-3F55-4677-A191-6AE6C6F02044}" type="presParOf" srcId="{333A1088-737F-45CB-B68E-254E46348037}" destId="{6140AFEC-043D-4C43-A2F9-D0F5331DF3A3}" srcOrd="5" destOrd="0" presId="urn:microsoft.com/office/officeart/2005/8/layout/target3"/>
    <dgm:cxn modelId="{F4D22CBF-9B88-41FE-BD0E-17F498B99855}" type="presParOf" srcId="{333A1088-737F-45CB-B68E-254E46348037}" destId="{9358AC05-5D7D-4327-9F80-1AD486AEA664}" srcOrd="6" destOrd="0" presId="urn:microsoft.com/office/officeart/2005/8/layout/target3"/>
    <dgm:cxn modelId="{F6D4070B-5F97-4DCB-9D12-9B46601BF637}" type="presParOf" srcId="{333A1088-737F-45CB-B68E-254E46348037}" destId="{313FC574-E1CD-4FB4-B054-0B805CE0447D}" srcOrd="7" destOrd="0" presId="urn:microsoft.com/office/officeart/2005/8/layout/target3"/>
    <dgm:cxn modelId="{B07CEC04-F628-4C40-A0BD-88E0274C3888}" type="presParOf" srcId="{333A1088-737F-45CB-B68E-254E46348037}" destId="{619D679B-A015-4ECF-8348-D1034C574F40}" srcOrd="8" destOrd="0" presId="urn:microsoft.com/office/officeart/2005/8/layout/target3"/>
    <dgm:cxn modelId="{5B47E3F9-7B89-426A-BB28-48C19E54F9A5}" type="presParOf" srcId="{333A1088-737F-45CB-B68E-254E46348037}" destId="{322283A8-4A27-4CDA-BAE3-F381106A9174}" srcOrd="9" destOrd="0" presId="urn:microsoft.com/office/officeart/2005/8/layout/target3"/>
    <dgm:cxn modelId="{43F2C07D-5BB0-4D4F-A52F-771AC1C4195E}" type="presParOf" srcId="{333A1088-737F-45CB-B68E-254E46348037}" destId="{FFC9F71D-1B4F-4AD9-A4A6-86ADEFC8AF5C}" srcOrd="10" destOrd="0" presId="urn:microsoft.com/office/officeart/2005/8/layout/target3"/>
    <dgm:cxn modelId="{ED862696-F189-4366-A40F-260092E6526B}" type="presParOf" srcId="{333A1088-737F-45CB-B68E-254E46348037}" destId="{25B08C86-7E15-44DC-BE7F-FFB55DD49D12}" srcOrd="11" destOrd="0" presId="urn:microsoft.com/office/officeart/2005/8/layout/target3"/>
    <dgm:cxn modelId="{58721597-5CB0-4303-801B-A5362A96287F}" type="presParOf" srcId="{333A1088-737F-45CB-B68E-254E46348037}" destId="{76644BE8-9D7C-4C09-B250-3D10AF48CBB7}" srcOrd="12" destOrd="0" presId="urn:microsoft.com/office/officeart/2005/8/layout/target3"/>
    <dgm:cxn modelId="{EC807E20-F6B1-4853-A54B-B4057D3C86CE}" type="presParOf" srcId="{333A1088-737F-45CB-B68E-254E46348037}" destId="{EE85B701-7295-41C0-BA7A-34D3756A2AE6}" srcOrd="13" destOrd="0" presId="urn:microsoft.com/office/officeart/2005/8/layout/target3"/>
    <dgm:cxn modelId="{F7061AA2-E43A-41BD-BE77-DC2FCAF58BB7}" type="presParOf" srcId="{333A1088-737F-45CB-B68E-254E46348037}" destId="{8BEBB6EC-1DAA-4CAC-8A25-BC0FCBD5DBD5}" srcOrd="14" destOrd="0" presId="urn:microsoft.com/office/officeart/2005/8/layout/target3"/>
    <dgm:cxn modelId="{6940E291-79FD-4C4C-B3B8-18DA11F73356}" type="presParOf" srcId="{333A1088-737F-45CB-B68E-254E46348037}" destId="{AED2198E-93D5-4001-81B4-73124B309672}" srcOrd="15" destOrd="0" presId="urn:microsoft.com/office/officeart/2005/8/layout/target3"/>
    <dgm:cxn modelId="{D1C09096-F1BC-4053-9DB0-F2B67D05A3FA}" type="presParOf" srcId="{333A1088-737F-45CB-B68E-254E46348037}" destId="{2BE915AB-18AA-4053-B92C-3BFC9ED204BB}" srcOrd="16" destOrd="0" presId="urn:microsoft.com/office/officeart/2005/8/layout/target3"/>
    <dgm:cxn modelId="{C5181768-1A30-45EF-B49D-25C6B07BBD23}" type="presParOf" srcId="{333A1088-737F-45CB-B68E-254E46348037}" destId="{6BB5E863-4638-4E1D-BFDE-399D028AC4ED}" srcOrd="17" destOrd="0" presId="urn:microsoft.com/office/officeart/2005/8/layout/target3"/>
    <dgm:cxn modelId="{3DA968EF-6ECF-4935-B4EF-FC910FDA5E33}" type="presParOf" srcId="{333A1088-737F-45CB-B68E-254E46348037}" destId="{5A5FFA88-C948-4069-8E93-59FA12366E83}" srcOrd="18" destOrd="0" presId="urn:microsoft.com/office/officeart/2005/8/layout/target3"/>
    <dgm:cxn modelId="{5D59E71C-7814-45AF-B7A3-C6117EDD0D7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Jitka </a:t>
          </a:r>
          <a:r>
            <a:rPr lang="cs-CZ" sz="2000" kern="1200" dirty="0" err="1" smtClean="0">
              <a:solidFill>
                <a:srgbClr val="FF0000"/>
              </a:solidFill>
            </a:rPr>
            <a:t>Plaširybová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FF0000"/>
              </a:solidFill>
            </a:rPr>
            <a:t>04_VLA+PŘI_29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PŘÍ</a:t>
          </a:r>
          <a:r>
            <a:rPr lang="cs-CZ" sz="2000" kern="1200" dirty="0" smtClean="0">
              <a:solidFill>
                <a:srgbClr val="FF0000"/>
              </a:solidFill>
            </a:rPr>
            <a:t> – 5.A – Podnebné pásy – mírný pás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BE6C9-0BCE-4110-9E20-7B00170B8A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7BCE18-C273-4DE8-A254-87F266C008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853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5F45BE-87E6-4CE1-B7BE-61696A51EE2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37AC67-F265-492E-B06B-C2FF80D6C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7270576" cy="1035546"/>
          </a:xfrm>
        </p:spPr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539552" y="1556792"/>
            <a:ext cx="7232848" cy="408200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Metodický list je určen pro žáky 5.ročníku v hodině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přírodovědy. 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určen k procvičování nebo ověřování učiva na interaktivní tabuli ve skupinách nebo v celé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třídě. 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použit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PowerPoint.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Žákům se práce líbila.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486600" cy="1872208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PODNEBNÉ PÁSY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933056"/>
            <a:ext cx="6400800" cy="175260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Mírný pás</a:t>
            </a:r>
            <a:endParaRPr lang="cs-CZ" sz="4800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Radek\AppData\Local\Microsoft\Windows\Temporary Internet Files\Content.IE5\2LL3T3H9\MP9004266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132856"/>
            <a:ext cx="3234433" cy="19442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6"/>
            <a:ext cx="7772400" cy="1470025"/>
          </a:xfrm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Mírný pás</a:t>
            </a:r>
            <a:br>
              <a:rPr lang="cs-CZ" sz="4800" b="1" dirty="0" smtClean="0">
                <a:solidFill>
                  <a:srgbClr val="00B050"/>
                </a:solidFill>
              </a:rPr>
            </a:br>
            <a:r>
              <a:rPr lang="cs-CZ" sz="3600" b="1" i="1" dirty="0" smtClean="0">
                <a:solidFill>
                  <a:srgbClr val="002060"/>
                </a:solidFill>
              </a:rPr>
              <a:t>Doplň text:</a:t>
            </a:r>
            <a:endParaRPr lang="cs-CZ" sz="3600" b="1" i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8840"/>
            <a:ext cx="6400800" cy="364996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Leží mezi ……………………….. a ………………….pásem. Střídají se zde čtyři roční období: ……………, ………….., ………….., …………... Rostliny a živočichové mírného pásu jsou ………………… střídání ročních dob.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Radek\AppData\Local\Microsoft\Windows\Temporary Internet Files\Content.IE5\B05O2413\MP9001451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5013176"/>
            <a:ext cx="2232248" cy="1584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6"/>
            <a:ext cx="7772400" cy="1470025"/>
          </a:xfrm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Mírný pás</a:t>
            </a:r>
            <a:br>
              <a:rPr lang="cs-CZ" sz="4800" b="1" dirty="0" smtClean="0">
                <a:solidFill>
                  <a:srgbClr val="00B050"/>
                </a:solidFill>
              </a:rPr>
            </a:br>
            <a:r>
              <a:rPr lang="cs-CZ" sz="3600" b="1" i="1" dirty="0" smtClean="0">
                <a:solidFill>
                  <a:srgbClr val="FF0000"/>
                </a:solidFill>
              </a:rPr>
              <a:t>Správné řešení: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8840"/>
            <a:ext cx="6400800" cy="364996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Leží mezi </a:t>
            </a:r>
            <a:r>
              <a:rPr lang="cs-CZ" i="1" dirty="0" smtClean="0">
                <a:solidFill>
                  <a:srgbClr val="FF0000"/>
                </a:solidFill>
              </a:rPr>
              <a:t>subtropickým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i="1" dirty="0" smtClean="0">
                <a:solidFill>
                  <a:srgbClr val="FF0000"/>
                </a:solidFill>
              </a:rPr>
              <a:t>polárním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pásem. Střídají se zde čtyři roční období: </a:t>
            </a:r>
            <a:r>
              <a:rPr lang="cs-CZ" i="1" dirty="0" smtClean="0">
                <a:solidFill>
                  <a:srgbClr val="FF0000"/>
                </a:solidFill>
              </a:rPr>
              <a:t>jaro, léto, podzim, zima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 Rostliny a živočichové mírného pásu jsou </a:t>
            </a:r>
            <a:r>
              <a:rPr lang="cs-CZ" i="1" dirty="0" smtClean="0">
                <a:solidFill>
                  <a:srgbClr val="FF0000"/>
                </a:solidFill>
              </a:rPr>
              <a:t>přizpůsobeni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střídání ročních dob.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Radek\AppData\Local\Microsoft\Windows\Temporary Internet Files\Content.IE5\B05O2413\MP9001451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581128"/>
            <a:ext cx="2935709" cy="20272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V mírném pásu rozlišujeme tři hlavní rostlinná společenstva</a:t>
            </a:r>
            <a:br>
              <a:rPr lang="cs-CZ" sz="3600" dirty="0" smtClean="0">
                <a:solidFill>
                  <a:srgbClr val="00B0F0"/>
                </a:solidFill>
              </a:rPr>
            </a:br>
            <a:r>
              <a:rPr lang="cs-CZ" sz="2800" i="1" dirty="0" smtClean="0">
                <a:solidFill>
                  <a:schemeClr val="tx2">
                    <a:lumMod val="50000"/>
                  </a:schemeClr>
                </a:solidFill>
              </a:rPr>
              <a:t>Doplň typické rostliny a živočichy:</a:t>
            </a:r>
            <a:endParaRPr lang="cs-CZ" sz="2800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1. Jehličnaté lesy (tajga)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2. Smíšené a listnaté lesy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3. Stepi (prérie, pampy)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</a:rPr>
              <a:t>Správné řešení</a:t>
            </a:r>
            <a:r>
              <a:rPr lang="cs-CZ" sz="3600" i="1" dirty="0">
                <a:solidFill>
                  <a:srgbClr val="FF0000"/>
                </a:solidFill>
              </a:rPr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6092" y="1547713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1. Jehličnaté lesy (tajga)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Smrky, borovice, jedle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Medvědi, vlci,rysi,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2. Smíšené a listnaté lesy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Dub, buk, javor, bříza,javor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Zajíc, jelen, liška,veverka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3. Stepi (prérie, pampy)</a:t>
            </a:r>
          </a:p>
          <a:p>
            <a:pPr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     </a:t>
            </a:r>
            <a:r>
              <a:rPr lang="cs-CZ" i="1" dirty="0" smtClean="0">
                <a:solidFill>
                  <a:srgbClr val="FF0000"/>
                </a:solidFill>
              </a:rPr>
              <a:t>rozsáhlé travnaté pláně</a:t>
            </a:r>
          </a:p>
          <a:p>
            <a:pPr>
              <a:buNone/>
            </a:pP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    divocí koně, osli, antilopy, bizoni</a:t>
            </a:r>
          </a:p>
          <a:p>
            <a:pPr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1026" name="Picture 2" descr="C:\Users\Radek\AppData\Local\Microsoft\Windows\Temporary Internet Files\Content.IE5\MU8YTLUJ\MP9004252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484784"/>
            <a:ext cx="864096" cy="1296144"/>
          </a:xfrm>
          <a:prstGeom prst="rect">
            <a:avLst/>
          </a:prstGeom>
          <a:noFill/>
        </p:spPr>
      </p:pic>
      <p:pic>
        <p:nvPicPr>
          <p:cNvPr id="1027" name="Picture 3" descr="C:\Users\Radek\AppData\Local\Microsoft\Windows\Temporary Internet Files\Content.IE5\2LL3T3H9\MP9004068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484784"/>
            <a:ext cx="864096" cy="1296144"/>
          </a:xfrm>
          <a:prstGeom prst="rect">
            <a:avLst/>
          </a:prstGeom>
          <a:noFill/>
        </p:spPr>
      </p:pic>
      <p:pic>
        <p:nvPicPr>
          <p:cNvPr id="1028" name="Picture 4" descr="C:\Users\Radek\AppData\Local\Microsoft\Windows\Temporary Internet Files\Content.IE5\B05O2413\MP9001803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556792"/>
            <a:ext cx="1763688" cy="1152127"/>
          </a:xfrm>
          <a:prstGeom prst="rect">
            <a:avLst/>
          </a:prstGeom>
          <a:noFill/>
        </p:spPr>
      </p:pic>
      <p:pic>
        <p:nvPicPr>
          <p:cNvPr id="1029" name="Picture 5" descr="C:\Users\Radek\AppData\Local\Microsoft\Windows\Temporary Internet Files\Content.IE5\2683EM40\MP90040666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3068960"/>
            <a:ext cx="936104" cy="1152128"/>
          </a:xfrm>
          <a:prstGeom prst="rect">
            <a:avLst/>
          </a:prstGeom>
          <a:noFill/>
        </p:spPr>
      </p:pic>
      <p:pic>
        <p:nvPicPr>
          <p:cNvPr id="1030" name="Picture 6" descr="C:\Users\Radek\AppData\Local\Microsoft\Windows\Temporary Internet Files\Content.IE5\2683EM40\MP90040685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3068960"/>
            <a:ext cx="1335088" cy="936104"/>
          </a:xfrm>
          <a:prstGeom prst="rect">
            <a:avLst/>
          </a:prstGeom>
          <a:noFill/>
        </p:spPr>
      </p:pic>
      <p:pic>
        <p:nvPicPr>
          <p:cNvPr id="1031" name="Picture 7" descr="C:\Users\Radek\AppData\Local\Microsoft\Windows\Temporary Internet Files\Content.IE5\B05O2413\MP9004064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328" y="3068960"/>
            <a:ext cx="1296144" cy="936104"/>
          </a:xfrm>
          <a:prstGeom prst="rect">
            <a:avLst/>
          </a:prstGeom>
          <a:noFill/>
        </p:spPr>
      </p:pic>
      <p:pic>
        <p:nvPicPr>
          <p:cNvPr id="1032" name="Picture 8" descr="C:\Users\Radek\AppData\Local\Microsoft\Windows\Temporary Internet Files\Content.IE5\2683EM40\MP90017860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3" y="4365104"/>
            <a:ext cx="1512168" cy="895771"/>
          </a:xfrm>
          <a:prstGeom prst="rect">
            <a:avLst/>
          </a:prstGeom>
          <a:noFill/>
        </p:spPr>
      </p:pic>
      <p:pic>
        <p:nvPicPr>
          <p:cNvPr id="1034" name="Picture 10" descr="C:\Users\Radek\AppData\Local\Microsoft\Windows\Temporary Internet Files\Content.IE5\MU8YTLUJ\MP90040685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5589240"/>
            <a:ext cx="1656184" cy="936104"/>
          </a:xfrm>
          <a:prstGeom prst="rect">
            <a:avLst/>
          </a:prstGeom>
          <a:noFill/>
        </p:spPr>
      </p:pic>
      <p:pic>
        <p:nvPicPr>
          <p:cNvPr id="1035" name="Picture 11" descr="C:\Users\Radek\AppData\Local\Microsoft\Windows\Temporary Internet Files\Content.IE5\2LL3T3H9\MP900313829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52320" y="4653136"/>
            <a:ext cx="1096218" cy="15656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240</Words>
  <Application>Microsoft Office PowerPoint</Application>
  <PresentationFormat>Předvádění na obrazovce (4:3)</PresentationFormat>
  <Paragraphs>37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PODNEBNÉ PÁSY</vt:lpstr>
      <vt:lpstr>Mírný pás Doplň text:</vt:lpstr>
      <vt:lpstr>Mírný pás Správné řešení:</vt:lpstr>
      <vt:lpstr>V mírném pásu rozlišujeme tři hlavní rostlinná společenstva Doplň typické rostliny a živočichy:</vt:lpstr>
      <vt:lpstr>Správné 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Plaširyba</dc:creator>
  <cp:lastModifiedBy>Učitel</cp:lastModifiedBy>
  <cp:revision>11</cp:revision>
  <dcterms:created xsi:type="dcterms:W3CDTF">2011-11-12T20:54:00Z</dcterms:created>
  <dcterms:modified xsi:type="dcterms:W3CDTF">2012-03-14T17:06:48Z</dcterms:modified>
</cp:coreProperties>
</file>