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sldIdLst>
    <p:sldId id="269" r:id="rId2"/>
    <p:sldId id="257" r:id="rId3"/>
    <p:sldId id="258" r:id="rId4"/>
    <p:sldId id="259" r:id="rId5"/>
    <p:sldId id="261" r:id="rId6"/>
    <p:sldId id="262" r:id="rId7"/>
    <p:sldId id="263" r:id="rId8"/>
    <p:sldId id="264" r:id="rId9"/>
    <p:sldId id="267" r:id="rId10"/>
    <p:sldId id="268" r:id="rId11"/>
    <p:sldId id="266" r:id="rId12"/>
    <p:sldId id="270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 dirty="0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4E13DC8A-888A-478F-95BC-C7F478CADA9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BFC706D-B4B6-41C8-8328-259A14D2144C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2D2CBA5-C1D7-4C21-A197-68787A365AA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68834E7-1A7B-42C1-B0C0-6833CAA7943D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F927F29-B326-48A3-B226-BD37E8B492C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9B2ADE-0A3A-4EC3-9452-FA8AE564C22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898D7A1-D624-43D4-BC12-16E37480392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E97FEB5-553B-4473-AB4B-35B49F13178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587349D7-1096-444D-9C9C-33B62498E6C9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CEB6FCC-EF53-42CE-B9A2-EC6BA9184E3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816456E-7A3C-4C56-BACA-057A6FBE562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clipArtAndTx">
  <p:cSld name="Nadpis, klipart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8229600" cy="13716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klipart 2"/>
          <p:cNvSpPr>
            <a:spLocks noGrp="1"/>
          </p:cNvSpPr>
          <p:nvPr>
            <p:ph type="clipArt" sz="half" idx="1"/>
          </p:nvPr>
        </p:nvSpPr>
        <p:spPr>
          <a:xfrm>
            <a:off x="457200" y="1981200"/>
            <a:ext cx="4038600" cy="41148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648200" y="1981200"/>
            <a:ext cx="4038600" cy="4114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23979943-C44E-478D-B070-808CCE54E793}" type="slidenum">
              <a:rPr lang="cs-CZ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>
  <p:cSld name="Nadpis, text a klip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8229600" cy="13716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981200"/>
            <a:ext cx="4038600" cy="4114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klipart 3"/>
          <p:cNvSpPr>
            <a:spLocks noGrp="1"/>
          </p:cNvSpPr>
          <p:nvPr>
            <p:ph type="clipArt" sz="half" idx="2"/>
          </p:nvPr>
        </p:nvSpPr>
        <p:spPr>
          <a:xfrm>
            <a:off x="4648200" y="1981200"/>
            <a:ext cx="4038600" cy="41148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11631ABC-AFC8-430D-BC43-48E2D245F212}" type="slidenum">
              <a:rPr lang="cs-CZ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jpe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5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1810390C-029F-45FE-9688-5197926A747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  <p:sldLayoutId id="2147483690" r:id="rId13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ez.cz/edee/content/microsites/elektrina/anim/ani-ind.gif" TargetMode="External"/><Relationship Id="rId2" Type="http://schemas.openxmlformats.org/officeDocument/2006/relationships/hyperlink" Target="http://fyzweb.cz/materialy/videopokusy/POKUSY/LENZ/lenz1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mundi.com/images/faraday17911867.jpg" TargetMode="External"/><Relationship Id="rId4" Type="http://schemas.openxmlformats.org/officeDocument/2006/relationships/hyperlink" Target="http://fyzika.jreichl.com/data/E_nestacionarni_pole_soubory/image003.png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title 1"/>
          <p:cNvSpPr txBox="1">
            <a:spLocks/>
          </p:cNvSpPr>
          <p:nvPr/>
        </p:nvSpPr>
        <p:spPr>
          <a:xfrm>
            <a:off x="395536" y="4869160"/>
            <a:ext cx="8208912" cy="1152128"/>
          </a:xfrm>
          <a:prstGeom prst="rect">
            <a:avLst/>
          </a:prstGeom>
        </p:spPr>
        <p:txBody>
          <a:bodyPr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Anotace: </a:t>
            </a:r>
            <a:r>
              <a:rPr lang="cs-CZ" sz="1600" b="1" noProof="0" dirty="0" smtClean="0">
                <a:solidFill>
                  <a:srgbClr val="00B0F0"/>
                </a:solidFill>
              </a:rPr>
              <a:t>Materiál je určen pro žáky 9. ročníku. </a:t>
            </a:r>
            <a:r>
              <a:rPr lang="cs-CZ" sz="1600" b="1" dirty="0" smtClean="0">
                <a:solidFill>
                  <a:srgbClr val="00B0F0"/>
                </a:solidFill>
              </a:rPr>
              <a:t>Slouží k naučení nového učiva. Popis vzniku indukovaného proudu v okolí cívky  bez zdroje napětí. Vysvětlení pokusů vzniku indukovaného proudu. Zavedení nového pojmu „elektromagnetická indukce.“</a:t>
            </a:r>
            <a:endParaRPr kumimoji="0" lang="cs-CZ" sz="1600" b="1" i="0" u="none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" name="Title 2"/>
          <p:cNvSpPr txBox="1">
            <a:spLocks/>
          </p:cNvSpPr>
          <p:nvPr/>
        </p:nvSpPr>
        <p:spPr>
          <a:xfrm>
            <a:off x="1223628" y="4365104"/>
            <a:ext cx="7577814" cy="749945"/>
          </a:xfrm>
          <a:prstGeom prst="rect">
            <a:avLst/>
          </a:prstGeom>
        </p:spPr>
        <p:txBody>
          <a:bodyPr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200" b="1" dirty="0" smtClean="0"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Elektromagnetická indukce</a:t>
            </a:r>
            <a:endParaRPr kumimoji="0" lang="cs-CZ" sz="32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059832" y="1412776"/>
            <a:ext cx="5463488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rgbClr val="002060"/>
                </a:solidFill>
              </a:rPr>
              <a:t>Název školy: </a:t>
            </a:r>
            <a:r>
              <a:rPr lang="cs-CZ" b="1" dirty="0" smtClean="0">
                <a:solidFill>
                  <a:srgbClr val="002060"/>
                </a:solidFill>
              </a:rPr>
              <a:t>ZŠ Štětí, Ostrovní 300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Autor: </a:t>
            </a:r>
            <a:r>
              <a:rPr lang="cs-CZ" b="1" dirty="0" smtClean="0">
                <a:solidFill>
                  <a:srgbClr val="002060"/>
                </a:solidFill>
              </a:rPr>
              <a:t>Francová Alena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Vzdělávací oblast: Člověk a příroda_Fyzika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Datum: 10/2011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Název materiálu: 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b="1" dirty="0" smtClean="0">
                <a:solidFill>
                  <a:srgbClr val="002060"/>
                </a:solidFill>
              </a:rPr>
              <a:t>VY_32_INOVACE_FY.9.A_04_</a:t>
            </a:r>
            <a:r>
              <a:rPr lang="cs-CZ" b="1" dirty="0" err="1" smtClean="0">
                <a:solidFill>
                  <a:srgbClr val="002060"/>
                </a:solidFill>
              </a:rPr>
              <a:t>elektromaneticka</a:t>
            </a:r>
            <a:r>
              <a:rPr lang="cs-CZ" b="1" dirty="0" smtClean="0">
                <a:solidFill>
                  <a:srgbClr val="002060"/>
                </a:solidFill>
              </a:rPr>
              <a:t>_indukce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Číslo operačního programu: </a:t>
            </a:r>
            <a:r>
              <a:rPr lang="cs-CZ" b="1" dirty="0" smtClean="0">
                <a:solidFill>
                  <a:srgbClr val="002060"/>
                </a:solidFill>
              </a:rPr>
              <a:t>CZ.1.07/1.4.00/21.1693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Název projektu: </a:t>
            </a:r>
            <a:r>
              <a:rPr lang="cs-CZ" b="1" dirty="0" smtClean="0">
                <a:solidFill>
                  <a:srgbClr val="002060"/>
                </a:solidFill>
              </a:rPr>
              <a:t>PRIMA ŠKOLA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5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5486" y="548680"/>
            <a:ext cx="1811936" cy="1728192"/>
          </a:xfrm>
          <a:prstGeom prst="rect">
            <a:avLst/>
          </a:prstGeom>
          <a:noFill/>
        </p:spPr>
      </p:pic>
      <p:pic>
        <p:nvPicPr>
          <p:cNvPr id="6" name="Obrázek 5" descr="OPVK_hor_zakladni_logolink_RGB_cz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851920" y="332656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250825" y="1700213"/>
            <a:ext cx="8664575" cy="1905000"/>
          </a:xfrm>
          <a:noFill/>
          <a:ln/>
        </p:spPr>
        <p:txBody>
          <a:bodyPr>
            <a:normAutofit fontScale="90000"/>
          </a:bodyPr>
          <a:lstStyle/>
          <a:p>
            <a:r>
              <a:rPr lang="cs-CZ" sz="7200" dirty="0">
                <a:solidFill>
                  <a:srgbClr val="FF5050"/>
                </a:solidFill>
              </a:rPr>
              <a:t>Elektromagnetická indukce</a:t>
            </a:r>
          </a:p>
        </p:txBody>
      </p:sp>
    </p:spTree>
  </p:cSld>
  <p:clrMapOvr>
    <a:masterClrMapping/>
  </p:clrMapOvr>
  <p:transition>
    <p:check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6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35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0"/>
                                  </p:iterate>
                                  <p:childTnLst>
                                    <p:anim calcmode="discrete" valueType="str">
                                      <p:cBhvr>
                                        <p:cTn id="10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4" grpId="0" animBg="1"/>
      <p:bldP spid="3074" grpId="1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idx="1"/>
          </p:nvPr>
        </p:nvSpPr>
        <p:spPr>
          <a:xfrm>
            <a:off x="457200" y="428604"/>
            <a:ext cx="8229600" cy="6286544"/>
          </a:xfrm>
        </p:spPr>
        <p:txBody>
          <a:bodyPr/>
          <a:lstStyle/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Víme</a:t>
            </a:r>
            <a:r>
              <a:rPr lang="cs-CZ" dirty="0"/>
              <a:t>, že kolem vodiče s elektrickým proudem je </a:t>
            </a:r>
            <a:r>
              <a:rPr lang="cs-CZ" b="1" dirty="0">
                <a:solidFill>
                  <a:srgbClr val="00B050"/>
                </a:solidFill>
              </a:rPr>
              <a:t>magnetické pole</a:t>
            </a:r>
            <a:r>
              <a:rPr lang="cs-CZ" dirty="0"/>
              <a:t>. Je možné, aby pomocí magnetického pole vznikl v uzavřeném obvodu </a:t>
            </a:r>
            <a:r>
              <a:rPr lang="cs-CZ" b="1" dirty="0">
                <a:solidFill>
                  <a:srgbClr val="00B050"/>
                </a:solidFill>
              </a:rPr>
              <a:t>elektrický proud</a:t>
            </a:r>
            <a:r>
              <a:rPr lang="cs-CZ" dirty="0" smtClean="0"/>
              <a:t>?</a:t>
            </a:r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14545" y="3143248"/>
            <a:ext cx="4929223" cy="3500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09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8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idx="1"/>
          </p:nvPr>
        </p:nvSpPr>
        <p:spPr>
          <a:xfrm>
            <a:off x="468313" y="642918"/>
            <a:ext cx="4533900" cy="495619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cs-CZ" sz="2400" b="1" u="sng" dirty="0">
                <a:solidFill>
                  <a:srgbClr val="0070C0"/>
                </a:solidFill>
              </a:rPr>
              <a:t>Cívku připojíme ke svorkám ampérmetru s nulovou čárkou uprostřed </a:t>
            </a:r>
            <a:r>
              <a:rPr lang="cs-CZ" sz="2400" b="1" u="sng" dirty="0" smtClean="0">
                <a:solidFill>
                  <a:srgbClr val="0070C0"/>
                </a:solidFill>
              </a:rPr>
              <a:t>stupnice:</a:t>
            </a:r>
            <a:endParaRPr lang="cs-CZ" sz="2400" dirty="0" smtClean="0"/>
          </a:p>
          <a:p>
            <a:pPr>
              <a:lnSpc>
                <a:spcPct val="90000"/>
              </a:lnSpc>
            </a:pPr>
            <a:r>
              <a:rPr lang="cs-CZ" sz="2400" dirty="0" smtClean="0">
                <a:solidFill>
                  <a:srgbClr val="00B050"/>
                </a:solidFill>
              </a:rPr>
              <a:t>Tyčový </a:t>
            </a:r>
            <a:r>
              <a:rPr lang="cs-CZ" sz="2400" dirty="0">
                <a:solidFill>
                  <a:srgbClr val="00B050"/>
                </a:solidFill>
              </a:rPr>
              <a:t>magnet přiblížíme a vsuneme do cívky.</a:t>
            </a:r>
            <a:r>
              <a:rPr lang="cs-CZ" sz="2400" dirty="0"/>
              <a:t> </a:t>
            </a:r>
            <a:r>
              <a:rPr lang="cs-CZ" sz="2400" b="1" dirty="0">
                <a:solidFill>
                  <a:schemeClr val="accent2">
                    <a:lumMod val="75000"/>
                  </a:schemeClr>
                </a:solidFill>
              </a:rPr>
              <a:t>Ručka ampérmetru se vychýlí. </a:t>
            </a:r>
          </a:p>
          <a:p>
            <a:pPr>
              <a:lnSpc>
                <a:spcPct val="90000"/>
              </a:lnSpc>
            </a:pPr>
            <a:r>
              <a:rPr lang="cs-CZ" sz="2400" dirty="0">
                <a:solidFill>
                  <a:srgbClr val="00B050"/>
                </a:solidFill>
              </a:rPr>
              <a:t>Je-li magnet v klidu</a:t>
            </a:r>
            <a:r>
              <a:rPr lang="cs-CZ" sz="2400" dirty="0"/>
              <a:t>, </a:t>
            </a:r>
            <a:r>
              <a:rPr lang="cs-CZ" sz="2400" b="1" dirty="0">
                <a:solidFill>
                  <a:schemeClr val="accent2">
                    <a:lumMod val="75000"/>
                  </a:schemeClr>
                </a:solidFill>
              </a:rPr>
              <a:t>ručka ampérmetru bude na nule. </a:t>
            </a:r>
          </a:p>
          <a:p>
            <a:pPr>
              <a:lnSpc>
                <a:spcPct val="90000"/>
              </a:lnSpc>
            </a:pPr>
            <a:r>
              <a:rPr lang="cs-CZ" sz="2400" dirty="0"/>
              <a:t>Když </a:t>
            </a:r>
            <a:r>
              <a:rPr lang="cs-CZ" sz="2400" dirty="0">
                <a:solidFill>
                  <a:srgbClr val="00B050"/>
                </a:solidFill>
              </a:rPr>
              <a:t>magnet oddalujeme od cívky</a:t>
            </a:r>
            <a:r>
              <a:rPr lang="cs-CZ" sz="2400" dirty="0"/>
              <a:t>, </a:t>
            </a:r>
            <a:r>
              <a:rPr lang="cs-CZ" sz="2400" b="1" dirty="0">
                <a:solidFill>
                  <a:schemeClr val="accent2">
                    <a:lumMod val="75000"/>
                  </a:schemeClr>
                </a:solidFill>
              </a:rPr>
              <a:t>ručka se vychýlí na opačnou stranu od nuly.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29256" y="2071678"/>
            <a:ext cx="2714644" cy="19288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1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1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1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1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1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1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1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1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2" grpId="0" build="allAtOnce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body" sz="half" idx="2"/>
          </p:nvPr>
        </p:nvSpPr>
        <p:spPr>
          <a:xfrm>
            <a:off x="285721" y="571481"/>
            <a:ext cx="8318530" cy="5500726"/>
          </a:xfrm>
        </p:spPr>
        <p:txBody>
          <a:bodyPr/>
          <a:lstStyle/>
          <a:p>
            <a:pPr>
              <a:buClr>
                <a:schemeClr val="tx2"/>
              </a:buClr>
              <a:buFont typeface="Wingdings" pitchFamily="2" charset="2"/>
              <a:buBlip>
                <a:blip r:embed="rId2"/>
              </a:buBlip>
            </a:pPr>
            <a:r>
              <a:rPr lang="cs-CZ" sz="2800" dirty="0"/>
              <a:t>V uzavřeném obvodu vzniká </a:t>
            </a:r>
            <a:r>
              <a:rPr lang="cs-CZ" sz="2800" dirty="0">
                <a:solidFill>
                  <a:srgbClr val="FF5050"/>
                </a:solidFill>
              </a:rPr>
              <a:t>při změně magnetického pole v okolí cívky indukovaný elektrický proud.</a:t>
            </a:r>
            <a:r>
              <a:rPr lang="cs-CZ" sz="2800" dirty="0"/>
              <a:t> </a:t>
            </a:r>
            <a:r>
              <a:rPr lang="cs-CZ" sz="2800" dirty="0" smtClean="0"/>
              <a:t> </a:t>
            </a:r>
            <a:r>
              <a:rPr lang="cs-CZ" sz="2800" dirty="0"/>
              <a:t>Tento jev se </a:t>
            </a:r>
            <a:r>
              <a:rPr lang="cs-CZ" sz="2800" dirty="0" smtClean="0"/>
              <a:t>nazývá</a:t>
            </a:r>
            <a:r>
              <a:rPr lang="cs-CZ" sz="2800" b="1" u="sng" dirty="0" smtClean="0">
                <a:solidFill>
                  <a:srgbClr val="FF5050"/>
                </a:solidFill>
              </a:rPr>
              <a:t> elektromagnetická indukce.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7171" name="Rectangle 3"/>
          <p:cNvSpPr>
            <a:spLocks noChangeArrowheads="1"/>
          </p:cNvSpPr>
          <p:nvPr/>
        </p:nvSpPr>
        <p:spPr bwMode="auto">
          <a:xfrm>
            <a:off x="500034" y="2643182"/>
            <a:ext cx="7486650" cy="2019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spcBef>
                <a:spcPct val="20000"/>
              </a:spcBef>
              <a:buClr>
                <a:schemeClr val="hlink"/>
              </a:buClr>
              <a:buSzPct val="65000"/>
              <a:buFont typeface="Wingdings" pitchFamily="2" charset="2"/>
              <a:buBlip>
                <a:blip r:embed="rId2"/>
              </a:buBlip>
            </a:pPr>
            <a:r>
              <a:rPr lang="cs-CZ" sz="28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 </a:t>
            </a:r>
            <a:r>
              <a:rPr lang="cs-CZ" sz="2800" dirty="0">
                <a:solidFill>
                  <a:srgbClr val="0070C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Pohybujeme-li magnetem nebo cívkou rychleji, je výchylka větší. </a:t>
            </a:r>
          </a:p>
          <a:p>
            <a:pPr marL="342900" indent="-342900">
              <a:spcBef>
                <a:spcPct val="20000"/>
              </a:spcBef>
              <a:buClr>
                <a:schemeClr val="hlink"/>
              </a:buClr>
              <a:buSzPct val="65000"/>
              <a:buFont typeface="Wingdings" pitchFamily="2" charset="2"/>
              <a:buBlip>
                <a:blip r:embed="rId2"/>
              </a:buBlip>
            </a:pPr>
            <a:r>
              <a:rPr lang="cs-CZ" sz="2800" dirty="0">
                <a:solidFill>
                  <a:srgbClr val="0070C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Čím je změna magnetického pole rychlejší a větší, tím větší je indukovaný proud.</a:t>
            </a:r>
          </a:p>
          <a:p>
            <a:pPr marL="342900" indent="-342900">
              <a:spcBef>
                <a:spcPct val="20000"/>
              </a:spcBef>
              <a:buClr>
                <a:schemeClr val="hlink"/>
              </a:buClr>
              <a:buSzPct val="65000"/>
              <a:buFont typeface="Wingdings" pitchFamily="2" charset="2"/>
              <a:buBlip>
                <a:blip r:embed="rId2"/>
              </a:buBlip>
            </a:pPr>
            <a:r>
              <a:rPr lang="cs-CZ" sz="2800" dirty="0">
                <a:solidFill>
                  <a:srgbClr val="00B05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Indukovaný proud při zesílení magnetického pole má opačný směr než při zeslabení pole.</a:t>
            </a:r>
          </a:p>
          <a:p>
            <a:pPr marL="342900" indent="-342900">
              <a:spcBef>
                <a:spcPct val="20000"/>
              </a:spcBef>
              <a:buClr>
                <a:schemeClr val="hlink"/>
              </a:buClr>
              <a:buSzPct val="65000"/>
              <a:buFont typeface="Wingdings" pitchFamily="2" charset="2"/>
              <a:buNone/>
            </a:pPr>
            <a:endParaRPr lang="cs-CZ" sz="2800" dirty="0"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1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1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0" grpId="0" build="p"/>
      <p:bldP spid="7171" grpId="0" build="allAtOnce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body" sz="half" idx="1"/>
          </p:nvPr>
        </p:nvSpPr>
        <p:spPr>
          <a:xfrm>
            <a:off x="323850" y="428605"/>
            <a:ext cx="4464050" cy="3071834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cs-CZ" sz="2400" u="sng" dirty="0">
                <a:solidFill>
                  <a:srgbClr val="0070C0"/>
                </a:solidFill>
              </a:rPr>
              <a:t>Sestavme elektrický obvod, kde primární cívku zapojíme do obvodu I se zdrojem napětí a spínačem, sekundární  cívku připojíme do obvodu II k ampérmetru. Obě cívky nasuneme na společné jádro z magneticky měkké oceli. </a:t>
            </a:r>
          </a:p>
        </p:txBody>
      </p:sp>
      <p:sp>
        <p:nvSpPr>
          <p:cNvPr id="8196" name="Rectangle 4"/>
          <p:cNvSpPr>
            <a:spLocks noChangeArrowheads="1"/>
          </p:cNvSpPr>
          <p:nvPr/>
        </p:nvSpPr>
        <p:spPr bwMode="auto">
          <a:xfrm>
            <a:off x="250825" y="3573462"/>
            <a:ext cx="8424863" cy="27130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lnSpc>
                <a:spcPct val="80000"/>
              </a:lnSpc>
              <a:spcBef>
                <a:spcPct val="20000"/>
              </a:spcBef>
              <a:buClr>
                <a:schemeClr val="hlink"/>
              </a:buClr>
              <a:buSzPct val="65000"/>
              <a:buFont typeface="Wingdings" pitchFamily="2" charset="2"/>
              <a:buChar char="n"/>
            </a:pPr>
            <a:r>
              <a:rPr lang="cs-CZ" sz="2400" dirty="0"/>
              <a:t>V obvodu </a:t>
            </a:r>
            <a:r>
              <a:rPr lang="cs-CZ" sz="2400" dirty="0">
                <a:solidFill>
                  <a:srgbClr val="00B050"/>
                </a:solidFill>
              </a:rPr>
              <a:t>I zapneme spínač</a:t>
            </a:r>
            <a:r>
              <a:rPr lang="cs-CZ" sz="2400" dirty="0"/>
              <a:t>. V obvodu II se </a:t>
            </a:r>
            <a:r>
              <a:rPr lang="cs-CZ" sz="2400" dirty="0">
                <a:solidFill>
                  <a:srgbClr val="00B050"/>
                </a:solidFill>
              </a:rPr>
              <a:t>vychýlí ručka ampérmetru</a:t>
            </a:r>
            <a:r>
              <a:rPr lang="cs-CZ" sz="2400" dirty="0"/>
              <a:t>. </a:t>
            </a:r>
          </a:p>
          <a:p>
            <a:pPr marL="342900" indent="-342900">
              <a:lnSpc>
                <a:spcPct val="80000"/>
              </a:lnSpc>
              <a:spcBef>
                <a:spcPct val="20000"/>
              </a:spcBef>
              <a:buClr>
                <a:schemeClr val="hlink"/>
              </a:buClr>
              <a:buSzPct val="65000"/>
              <a:buFont typeface="Wingdings" pitchFamily="2" charset="2"/>
              <a:buChar char="n"/>
            </a:pPr>
            <a:r>
              <a:rPr lang="cs-CZ" sz="2400" dirty="0"/>
              <a:t>Když se v obvodu </a:t>
            </a:r>
            <a:r>
              <a:rPr lang="cs-CZ" sz="2400" dirty="0">
                <a:solidFill>
                  <a:srgbClr val="00B050"/>
                </a:solidFill>
              </a:rPr>
              <a:t>I nemění proud, je ručka ampérmetru na nule</a:t>
            </a:r>
            <a:r>
              <a:rPr lang="cs-CZ" sz="2400" dirty="0"/>
              <a:t>. </a:t>
            </a:r>
          </a:p>
          <a:p>
            <a:pPr marL="342900" indent="-342900">
              <a:lnSpc>
                <a:spcPct val="80000"/>
              </a:lnSpc>
              <a:spcBef>
                <a:spcPct val="20000"/>
              </a:spcBef>
              <a:buClr>
                <a:schemeClr val="hlink"/>
              </a:buClr>
              <a:buSzPct val="65000"/>
              <a:buFont typeface="Wingdings" pitchFamily="2" charset="2"/>
              <a:buChar char="n"/>
            </a:pPr>
            <a:r>
              <a:rPr lang="cs-CZ" sz="2400" dirty="0"/>
              <a:t>Když </a:t>
            </a:r>
            <a:r>
              <a:rPr lang="cs-CZ" sz="2400" dirty="0">
                <a:solidFill>
                  <a:srgbClr val="00B050"/>
                </a:solidFill>
              </a:rPr>
              <a:t>vypneme spínač v obvodu I, v obvodu II se vychýlí ručka ampérmetru na opačnou stranu</a:t>
            </a:r>
            <a:r>
              <a:rPr lang="cs-CZ" sz="2400" dirty="0"/>
              <a:t>.</a:t>
            </a:r>
          </a:p>
          <a:p>
            <a:pPr marL="342900" indent="-342900">
              <a:lnSpc>
                <a:spcPct val="80000"/>
              </a:lnSpc>
              <a:spcBef>
                <a:spcPct val="20000"/>
              </a:spcBef>
              <a:buClr>
                <a:schemeClr val="hlink"/>
              </a:buClr>
              <a:buSzPct val="65000"/>
              <a:buFont typeface="Wingdings" pitchFamily="2" charset="2"/>
              <a:buChar char="n"/>
            </a:pPr>
            <a:r>
              <a:rPr lang="cs-CZ" sz="2400" dirty="0"/>
              <a:t>Také při zvětšování nebo zmenšování proudu v obvodu I pomocí reostatu se v sekundární cívce indukuje proud.</a:t>
            </a:r>
          </a:p>
          <a:p>
            <a:pPr marL="342900" indent="-342900">
              <a:lnSpc>
                <a:spcPct val="80000"/>
              </a:lnSpc>
              <a:spcBef>
                <a:spcPct val="20000"/>
              </a:spcBef>
              <a:buClr>
                <a:schemeClr val="hlink"/>
              </a:buClr>
              <a:buSzPct val="65000"/>
              <a:buFont typeface="Wingdings" pitchFamily="2" charset="2"/>
              <a:buChar char="n"/>
            </a:pPr>
            <a:endParaRPr lang="cs-CZ" sz="2400" dirty="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342900" indent="-342900">
              <a:lnSpc>
                <a:spcPct val="80000"/>
              </a:lnSpc>
              <a:spcBef>
                <a:spcPct val="20000"/>
              </a:spcBef>
              <a:buClr>
                <a:schemeClr val="hlink"/>
              </a:buClr>
              <a:buSzPct val="65000"/>
              <a:buFont typeface="Wingdings" pitchFamily="2" charset="2"/>
              <a:buChar char="n"/>
            </a:pPr>
            <a:endParaRPr lang="cs-CZ" sz="2400" dirty="0"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29190" y="857232"/>
            <a:ext cx="3695726" cy="20002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Elipsa 5"/>
          <p:cNvSpPr/>
          <p:nvPr/>
        </p:nvSpPr>
        <p:spPr>
          <a:xfrm>
            <a:off x="7929586" y="1142984"/>
            <a:ext cx="357190" cy="357190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</a:t>
            </a:r>
            <a:endParaRPr lang="cs-CZ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0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1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1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1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19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819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19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819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19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819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19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819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4" grpId="0" build="p"/>
      <p:bldP spid="8196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idx="1"/>
          </p:nvPr>
        </p:nvSpPr>
        <p:spPr>
          <a:xfrm>
            <a:off x="611188" y="1196975"/>
            <a:ext cx="8064500" cy="4114800"/>
          </a:xfrm>
        </p:spPr>
        <p:txBody>
          <a:bodyPr>
            <a:normAutofit lnSpcReduction="10000"/>
          </a:bodyPr>
          <a:lstStyle/>
          <a:p>
            <a:pPr>
              <a:lnSpc>
                <a:spcPct val="80000"/>
              </a:lnSpc>
            </a:pPr>
            <a:r>
              <a:rPr lang="cs-CZ" sz="2800" dirty="0"/>
              <a:t>K tomu, aby cívkou procházel indukovaný proud, je nutné, aby mezi jejími svorkami bylo elektrické napětí. </a:t>
            </a:r>
          </a:p>
          <a:p>
            <a:pPr>
              <a:lnSpc>
                <a:spcPct val="80000"/>
              </a:lnSpc>
            </a:pPr>
            <a:r>
              <a:rPr lang="cs-CZ" sz="2800" dirty="0"/>
              <a:t>Při změně magnetického pole v okolí cívky vzniká mezi jejími svorkami </a:t>
            </a:r>
            <a:r>
              <a:rPr lang="cs-CZ" sz="2800" dirty="0">
                <a:solidFill>
                  <a:srgbClr val="FF5050"/>
                </a:solidFill>
              </a:rPr>
              <a:t>indukované napětí.</a:t>
            </a:r>
            <a:r>
              <a:rPr lang="cs-CZ" sz="2800" dirty="0"/>
              <a:t> Pokud je obvod cívky uzavřen, prochází cívkou </a:t>
            </a:r>
            <a:r>
              <a:rPr lang="cs-CZ" sz="2800" dirty="0">
                <a:solidFill>
                  <a:srgbClr val="FF5050"/>
                </a:solidFill>
              </a:rPr>
              <a:t>indukovaný proud.</a:t>
            </a:r>
            <a:r>
              <a:rPr lang="cs-CZ" sz="2800" dirty="0"/>
              <a:t> </a:t>
            </a:r>
          </a:p>
          <a:p>
            <a:pPr>
              <a:lnSpc>
                <a:spcPct val="80000"/>
              </a:lnSpc>
            </a:pPr>
            <a:endParaRPr lang="cs-CZ" sz="2800" dirty="0"/>
          </a:p>
          <a:p>
            <a:pPr>
              <a:lnSpc>
                <a:spcPct val="80000"/>
              </a:lnSpc>
            </a:pPr>
            <a:r>
              <a:rPr lang="cs-CZ" sz="2800" dirty="0"/>
              <a:t>Objev elektromagnetické indukce se stal základem elektrotechniky, na tomto jevu je založena výroba elektrického proudu v elektrárnách. </a:t>
            </a:r>
          </a:p>
          <a:p>
            <a:pPr>
              <a:lnSpc>
                <a:spcPct val="80000"/>
              </a:lnSpc>
            </a:pPr>
            <a:endParaRPr lang="cs-CZ" sz="2800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2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2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2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2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21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21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8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1187450" y="549275"/>
            <a:ext cx="7286625" cy="2093907"/>
          </a:xfrm>
        </p:spPr>
        <p:txBody>
          <a:bodyPr>
            <a:normAutofit fontScale="90000"/>
          </a:bodyPr>
          <a:lstStyle/>
          <a:p>
            <a:r>
              <a:rPr lang="cs-CZ" sz="4000" dirty="0">
                <a:solidFill>
                  <a:srgbClr val="FF5050"/>
                </a:solidFill>
              </a:rPr>
              <a:t>Michael FARADAY</a:t>
            </a:r>
            <a:br>
              <a:rPr lang="cs-CZ" sz="4000" dirty="0">
                <a:solidFill>
                  <a:srgbClr val="FF5050"/>
                </a:solidFill>
              </a:rPr>
            </a:br>
            <a:r>
              <a:rPr lang="cs-CZ" sz="3200" dirty="0">
                <a:solidFill>
                  <a:srgbClr val="FF5050"/>
                </a:solidFill>
              </a:rPr>
              <a:t>1791-1867</a:t>
            </a:r>
            <a:br>
              <a:rPr lang="cs-CZ" sz="3200" dirty="0">
                <a:solidFill>
                  <a:srgbClr val="FF5050"/>
                </a:solidFill>
              </a:rPr>
            </a:br>
            <a:r>
              <a:rPr lang="cs-CZ" sz="3200" dirty="0">
                <a:solidFill>
                  <a:srgbClr val="FF5050"/>
                </a:solidFill>
              </a:rPr>
              <a:t>anglický fyzik a  chemik</a:t>
            </a:r>
            <a:r>
              <a:rPr lang="cs-CZ" sz="4000" dirty="0">
                <a:solidFill>
                  <a:srgbClr val="FF5050"/>
                </a:solidFill>
              </a:rPr>
              <a:t/>
            </a:r>
            <a:br>
              <a:rPr lang="cs-CZ" sz="4000" dirty="0">
                <a:solidFill>
                  <a:srgbClr val="FF5050"/>
                </a:solidFill>
              </a:rPr>
            </a:br>
            <a:endParaRPr lang="cs-CZ" sz="4000" dirty="0">
              <a:solidFill>
                <a:srgbClr val="FF5050"/>
              </a:solidFill>
            </a:endParaRPr>
          </a:p>
        </p:txBody>
      </p:sp>
      <p:sp>
        <p:nvSpPr>
          <p:cNvPr id="10244" name="Rectangle 4"/>
          <p:cNvSpPr>
            <a:spLocks noChangeArrowheads="1"/>
          </p:cNvSpPr>
          <p:nvPr/>
        </p:nvSpPr>
        <p:spPr bwMode="auto">
          <a:xfrm>
            <a:off x="3635375" y="2741613"/>
            <a:ext cx="5114925" cy="23083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>
            <a:spAutoFit/>
          </a:bodyPr>
          <a:lstStyle/>
          <a:p>
            <a:r>
              <a:rPr lang="cs-CZ" sz="2400" dirty="0">
                <a:solidFill>
                  <a:srgbClr val="00B0F0"/>
                </a:solidFill>
                <a:latin typeface="Arial" charset="0"/>
              </a:rPr>
              <a:t>Objevil elektromagnetickou indukci, která se stala základem rozvoje elektrotechniky. </a:t>
            </a:r>
            <a:br>
              <a:rPr lang="cs-CZ" sz="2400" dirty="0">
                <a:solidFill>
                  <a:srgbClr val="00B0F0"/>
                </a:solidFill>
                <a:latin typeface="Arial" charset="0"/>
              </a:rPr>
            </a:br>
            <a:endParaRPr lang="cs-CZ" sz="2400" dirty="0" smtClean="0">
              <a:solidFill>
                <a:srgbClr val="00B0F0"/>
              </a:solidFill>
              <a:latin typeface="Arial" charset="0"/>
            </a:endParaRPr>
          </a:p>
          <a:p>
            <a:r>
              <a:rPr lang="cs-CZ" sz="2400" dirty="0" smtClean="0">
                <a:solidFill>
                  <a:srgbClr val="00B0F0"/>
                </a:solidFill>
                <a:latin typeface="Arial" charset="0"/>
              </a:rPr>
              <a:t> </a:t>
            </a:r>
            <a:r>
              <a:rPr lang="cs-CZ" sz="2400" dirty="0">
                <a:solidFill>
                  <a:srgbClr val="00B0F0"/>
                </a:solidFill>
                <a:latin typeface="Arial" charset="0"/>
              </a:rPr>
              <a:t>Zavedl pojmy „elektrická“ a „magnetická siločára“.</a:t>
            </a:r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14414" y="2643182"/>
            <a:ext cx="1833564" cy="27146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2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1024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2" grpId="0"/>
      <p:bldP spid="10244" grpId="0" build="allAtOnce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857364"/>
            <a:ext cx="8229600" cy="4149927"/>
          </a:xfrm>
        </p:spPr>
        <p:txBody>
          <a:bodyPr/>
          <a:lstStyle/>
          <a:p>
            <a:r>
              <a:rPr lang="cs-CZ" dirty="0" smtClean="0"/>
              <a:t>a) </a:t>
            </a:r>
            <a:r>
              <a:rPr lang="cs-CZ" b="1" dirty="0" smtClean="0">
                <a:solidFill>
                  <a:srgbClr val="7030A0"/>
                </a:solidFill>
              </a:rPr>
              <a:t>Bez zdroje napětí NEMŮŽE </a:t>
            </a:r>
            <a:r>
              <a:rPr lang="cs-CZ" dirty="0" smtClean="0"/>
              <a:t>vzniknout v uzavřeném elektrickém obvodu elektrický proud.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b) </a:t>
            </a:r>
            <a:r>
              <a:rPr lang="cs-CZ" b="1" dirty="0" smtClean="0">
                <a:solidFill>
                  <a:srgbClr val="7030A0"/>
                </a:solidFill>
              </a:rPr>
              <a:t>Bez zdroje napětí MŮŽE </a:t>
            </a:r>
            <a:r>
              <a:rPr lang="cs-CZ" dirty="0" smtClean="0"/>
              <a:t>vzniknout </a:t>
            </a:r>
            <a:r>
              <a:rPr lang="cs-CZ" dirty="0" smtClean="0"/>
              <a:t>                       v </a:t>
            </a:r>
            <a:r>
              <a:rPr lang="cs-CZ" dirty="0" smtClean="0"/>
              <a:t>uzavřeném elektrickém obvodu elektrický proud </a:t>
            </a:r>
            <a:r>
              <a:rPr lang="cs-CZ" b="1" dirty="0" smtClean="0">
                <a:solidFill>
                  <a:srgbClr val="7030A0"/>
                </a:solidFill>
              </a:rPr>
              <a:t>při změně magnetického pole v okolí cívky</a:t>
            </a:r>
            <a:r>
              <a:rPr lang="cs-CZ" dirty="0" smtClean="0"/>
              <a:t>.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439850"/>
          </a:xfrm>
        </p:spPr>
        <p:txBody>
          <a:bodyPr>
            <a:normAutofit/>
          </a:bodyPr>
          <a:lstStyle/>
          <a:p>
            <a:r>
              <a:rPr lang="cs-CZ" sz="2800" u="sng" dirty="0" smtClean="0">
                <a:solidFill>
                  <a:srgbClr val="00B050"/>
                </a:solidFill>
                <a:effectLst/>
              </a:rPr>
              <a:t>Vyberte správnou odpověď:</a:t>
            </a:r>
            <a:r>
              <a:rPr lang="cs-CZ" sz="2800" dirty="0" smtClean="0">
                <a:solidFill>
                  <a:srgbClr val="0070C0"/>
                </a:solidFill>
                <a:effectLst/>
              </a:rPr>
              <a:t/>
            </a:r>
            <a:br>
              <a:rPr lang="cs-CZ" sz="2800" dirty="0" smtClean="0">
                <a:solidFill>
                  <a:srgbClr val="0070C0"/>
                </a:solidFill>
                <a:effectLst/>
              </a:rPr>
            </a:br>
            <a:r>
              <a:rPr lang="cs-CZ" sz="2800" dirty="0" smtClean="0">
                <a:solidFill>
                  <a:srgbClr val="0070C0"/>
                </a:solidFill>
                <a:effectLst/>
              </a:rPr>
              <a:t>Může vzniknout v uzavřeném elektrickém obvodu </a:t>
            </a:r>
            <a:r>
              <a:rPr lang="cs-CZ" sz="2800" u="sng" dirty="0" smtClean="0">
                <a:solidFill>
                  <a:srgbClr val="00B050"/>
                </a:solidFill>
                <a:effectLst/>
              </a:rPr>
              <a:t>bez zdroje napětí </a:t>
            </a:r>
            <a:r>
              <a:rPr lang="cs-CZ" sz="2800" dirty="0" smtClean="0">
                <a:solidFill>
                  <a:srgbClr val="0070C0"/>
                </a:solidFill>
                <a:effectLst/>
              </a:rPr>
              <a:t>elektrický proud? </a:t>
            </a:r>
            <a:endParaRPr lang="cs-CZ" sz="2800" dirty="0">
              <a:solidFill>
                <a:srgbClr val="0070C0"/>
              </a:solidFill>
              <a:effectLst/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30" dur="indefinite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style.fontFamily</p:attrName>
                                        </p:attrNameLst>
                                      </p:cBhvr>
                                      <p:to>
                                        <p:strVal val="Times New Roma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a) </a:t>
            </a:r>
            <a:r>
              <a:rPr lang="cs-CZ" dirty="0" smtClean="0">
                <a:solidFill>
                  <a:srgbClr val="7030A0"/>
                </a:solidFill>
              </a:rPr>
              <a:t>Popsal vztlakovou sílu působící na tělesa </a:t>
            </a:r>
            <a:r>
              <a:rPr lang="cs-CZ" dirty="0" smtClean="0">
                <a:solidFill>
                  <a:srgbClr val="7030A0"/>
                </a:solidFill>
              </a:rPr>
              <a:t>              v </a:t>
            </a:r>
            <a:r>
              <a:rPr lang="cs-CZ" dirty="0" smtClean="0">
                <a:solidFill>
                  <a:srgbClr val="7030A0"/>
                </a:solidFill>
              </a:rPr>
              <a:t>kapalinách i v plynech.</a:t>
            </a:r>
          </a:p>
          <a:p>
            <a:r>
              <a:rPr lang="cs-CZ" dirty="0" smtClean="0"/>
              <a:t>b) </a:t>
            </a:r>
            <a:r>
              <a:rPr lang="cs-CZ" dirty="0" smtClean="0">
                <a:solidFill>
                  <a:srgbClr val="00B050"/>
                </a:solidFill>
              </a:rPr>
              <a:t>Zkoumal tlak v kapalinách i plynech.</a:t>
            </a:r>
          </a:p>
          <a:p>
            <a:r>
              <a:rPr lang="cs-CZ" dirty="0" smtClean="0"/>
              <a:t>c) 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Byl jedním z objevitelů zákona zachování energie a prokázal, že teplota těles může vzrůst při konání práce.</a:t>
            </a:r>
          </a:p>
          <a:p>
            <a:r>
              <a:rPr lang="cs-CZ" dirty="0" smtClean="0"/>
              <a:t>d) </a:t>
            </a:r>
            <a:r>
              <a:rPr lang="cs-CZ" dirty="0" smtClean="0">
                <a:solidFill>
                  <a:srgbClr val="0070C0"/>
                </a:solidFill>
              </a:rPr>
              <a:t>Zavedl pojmy „elektrická“ a „magnetická“ siločára, objevil elektromagnetickou indukci a formuloval dva zákony elektrolýzy.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70C0"/>
                </a:solidFill>
                <a:effectLst/>
              </a:rPr>
              <a:t>Čím se zabýval Michael Faraday?</a:t>
            </a:r>
            <a:endParaRPr lang="cs-CZ" sz="3200" dirty="0">
              <a:solidFill>
                <a:srgbClr val="0070C0"/>
              </a:solidFill>
              <a:effectLst/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54" dur="indefinite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style.fontFamily</p:attrName>
                                        </p:attrNameLst>
                                      </p:cBhvr>
                                      <p:to>
                                        <p:strVal val="Times New Roma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dirty="0" smtClean="0">
                <a:hlinkClick r:id="rId2"/>
              </a:rPr>
              <a:t>http://fyzweb.cz/materialy/videopokusy/POKUSY/LENZ/lenz1.jpg</a:t>
            </a:r>
            <a:r>
              <a:rPr lang="cs-CZ" sz="1600" dirty="0" smtClean="0"/>
              <a:t> (4.10.2011)</a:t>
            </a:r>
          </a:p>
          <a:p>
            <a:r>
              <a:rPr lang="cs-CZ" sz="1600" dirty="0" smtClean="0">
                <a:hlinkClick r:id="rId3"/>
              </a:rPr>
              <a:t>http://www.cez.cz/edee/content/microsites/elektrina/anim/ani-ind.gif</a:t>
            </a:r>
            <a:r>
              <a:rPr lang="cs-CZ" sz="1600" dirty="0" smtClean="0"/>
              <a:t> (4.10.2011)</a:t>
            </a:r>
          </a:p>
          <a:p>
            <a:r>
              <a:rPr lang="cs-CZ" sz="1600" dirty="0" smtClean="0">
                <a:hlinkClick r:id="rId4"/>
              </a:rPr>
              <a:t>http://fyzika.jreichl.com/data/E_nestacionarni_pole_soubory/image003.png</a:t>
            </a:r>
            <a:r>
              <a:rPr lang="cs-CZ" sz="1600" dirty="0" smtClean="0"/>
              <a:t> (4.10.2011)</a:t>
            </a:r>
          </a:p>
          <a:p>
            <a:r>
              <a:rPr lang="cs-CZ" sz="1600" dirty="0" smtClean="0">
                <a:hlinkClick r:id="rId5"/>
              </a:rPr>
              <a:t>http://mundi.com/images/faraday17911867.jpg</a:t>
            </a:r>
            <a:r>
              <a:rPr lang="cs-CZ" sz="1600" dirty="0" smtClean="0"/>
              <a:t> (4.10.2011)</a:t>
            </a:r>
          </a:p>
          <a:p>
            <a:r>
              <a:rPr lang="cs-CZ" sz="1600" b="1" dirty="0" smtClean="0"/>
              <a:t>doc. RNDr. Růžena  Kolářová, CSc., PaedDr. Jiří Bohuněk, Fyzika pro 9. ročník základní školy, nakladatelství Prometheus, 2008, ISBN 978-80-7196-193-2.</a:t>
            </a:r>
          </a:p>
          <a:p>
            <a:endParaRPr lang="cs-CZ" sz="2000" dirty="0" smtClean="0"/>
          </a:p>
          <a:p>
            <a:endParaRPr lang="cs-CZ" sz="20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u="sng" dirty="0" smtClean="0">
                <a:solidFill>
                  <a:srgbClr val="0070C0"/>
                </a:solidFill>
              </a:rPr>
              <a:t>Použité zdroje:</a:t>
            </a:r>
            <a:endParaRPr lang="cs-CZ" sz="3600" u="sng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142984"/>
            <a:ext cx="8229600" cy="4864307"/>
          </a:xfrm>
        </p:spPr>
        <p:txBody>
          <a:bodyPr>
            <a:normAutofit lnSpcReduction="10000"/>
          </a:bodyPr>
          <a:lstStyle/>
          <a:p>
            <a:pPr marL="624078" lvl="0" indent="-514350">
              <a:buAutoNum type="arabicParenR"/>
            </a:pPr>
            <a:r>
              <a:rPr lang="cs-CZ" sz="2800" b="1" dirty="0" smtClean="0">
                <a:solidFill>
                  <a:srgbClr val="00B0F0"/>
                </a:solidFill>
              </a:rPr>
              <a:t>Prezentace slouží k naučení nového učiva.</a:t>
            </a:r>
          </a:p>
          <a:p>
            <a:pPr marL="624078" lvl="0" indent="-514350">
              <a:buAutoNum type="arabicParenR"/>
            </a:pPr>
            <a:r>
              <a:rPr lang="cs-CZ" sz="2800" b="1" dirty="0" smtClean="0">
                <a:solidFill>
                  <a:srgbClr val="00B0F0"/>
                </a:solidFill>
              </a:rPr>
              <a:t>Popis vzniku indukovaného proudu v okolí cívky  bez zdroje napětí. </a:t>
            </a:r>
          </a:p>
          <a:p>
            <a:pPr marL="624078" lvl="0" indent="-514350">
              <a:buAutoNum type="arabicParenR"/>
            </a:pPr>
            <a:r>
              <a:rPr lang="cs-CZ" sz="2800" b="1" dirty="0" smtClean="0">
                <a:solidFill>
                  <a:srgbClr val="00B0F0"/>
                </a:solidFill>
              </a:rPr>
              <a:t>Vysvětlení pokusů vzniku indukovaného proudu. </a:t>
            </a:r>
          </a:p>
          <a:p>
            <a:pPr marL="624078" lvl="0" indent="-514350">
              <a:buAutoNum type="arabicParenR"/>
            </a:pPr>
            <a:r>
              <a:rPr lang="cs-CZ" sz="2800" b="1" dirty="0" smtClean="0">
                <a:solidFill>
                  <a:srgbClr val="00B0F0"/>
                </a:solidFill>
              </a:rPr>
              <a:t>Seznámení s fyzikem Michaelem Faradayem, anglickým fyzikem a chemikem, který zavedl pojem „elektromagnetická indukce.“</a:t>
            </a:r>
          </a:p>
          <a:p>
            <a:pPr marL="624078" lvl="0" indent="-514350">
              <a:buAutoNum type="arabicParenR"/>
            </a:pPr>
            <a:r>
              <a:rPr lang="cs-CZ" sz="2800" b="1" dirty="0" smtClean="0">
                <a:solidFill>
                  <a:srgbClr val="00B0F0"/>
                </a:solidFill>
              </a:rPr>
              <a:t>Zavedení nového pojmu „elektromagnetická indukce.“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2060"/>
                </a:solidFill>
              </a:rPr>
              <a:t>Metodika prezentace:</a:t>
            </a:r>
            <a:endParaRPr lang="cs-CZ" sz="3600" dirty="0">
              <a:solidFill>
                <a:srgbClr val="002060"/>
              </a:solidFill>
            </a:endParaRP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96</TotalTime>
  <Words>551</Words>
  <Application>Microsoft Office PowerPoint</Application>
  <PresentationFormat>Předvádění na obrazovce (4:3)</PresentationFormat>
  <Paragraphs>63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Shluk</vt:lpstr>
      <vt:lpstr>Snímek 1</vt:lpstr>
      <vt:lpstr>Elektromagnetická indukce</vt:lpstr>
      <vt:lpstr>Snímek 3</vt:lpstr>
      <vt:lpstr>Snímek 4</vt:lpstr>
      <vt:lpstr>Snímek 5</vt:lpstr>
      <vt:lpstr>Snímek 6</vt:lpstr>
      <vt:lpstr>Snímek 7</vt:lpstr>
      <vt:lpstr>Michael FARADAY 1791-1867 anglický fyzik a  chemik </vt:lpstr>
      <vt:lpstr>Vyberte správnou odpověď: Může vzniknout v uzavřeném elektrickém obvodu bez zdroje napětí elektrický proud? </vt:lpstr>
      <vt:lpstr>Čím se zabýval Michael Faraday?</vt:lpstr>
      <vt:lpstr>Použité zdroje:</vt:lpstr>
      <vt:lpstr>Metodika prezentace: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Elektromagnetická indukce</dc:title>
  <dc:creator>.</dc:creator>
  <cp:lastModifiedBy>Dum</cp:lastModifiedBy>
  <cp:revision>24</cp:revision>
  <dcterms:created xsi:type="dcterms:W3CDTF">2006-11-14T18:07:21Z</dcterms:created>
  <dcterms:modified xsi:type="dcterms:W3CDTF">2013-06-08T12:13:42Z</dcterms:modified>
</cp:coreProperties>
</file>