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9D742D1-AAB9-43FE-BC22-ECFD088CAD4F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8F946EA-9142-48BE-964A-FC0626C255E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hroch.spseol.cz/~elektrotechnika/schemata-foto/trafo-schem.znacka.png" TargetMode="External"/><Relationship Id="rId2" Type="http://schemas.openxmlformats.org/officeDocument/2006/relationships/hyperlink" Target="http://upload.wikimedia.org/wikipedia/commons/thumb/0/0b/Transformer3d_col3_cs.svg/400px-Transformer3d_col3_cs.svg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elago-cz.cz/public/content-images/cz/product/20056.jpg" TargetMode="External"/><Relationship Id="rId4" Type="http://schemas.openxmlformats.org/officeDocument/2006/relationships/hyperlink" Target="http://www.otc-servis.sk/index.php?www=sp_image&amp;id_item=52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395536" y="4869160"/>
            <a:ext cx="8064896" cy="115212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</a:t>
            </a:r>
            <a:r>
              <a:rPr lang="cs-CZ" sz="1600" b="1" dirty="0" smtClean="0">
                <a:solidFill>
                  <a:srgbClr val="00B0F0"/>
                </a:solidFill>
              </a:rPr>
              <a:t>Slouží k naučení nového učiva. Popis transformátoru a jeho významu v praktickém životě. Využití jevu elektromagnetické indukce. Vypočítání podílu závitů sekundární cívky a primární cívky, což vysvětluje transformační poměr.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223628" y="4365104"/>
            <a:ext cx="7577814" cy="749945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Transformátory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700808"/>
            <a:ext cx="58904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VY_32_INOVACE_FY.9.A_06_transformatory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7034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0070C0"/>
                </a:solidFill>
              </a:rPr>
              <a:t>zařízení, umožňující </a:t>
            </a:r>
            <a:r>
              <a:rPr lang="cs-CZ" b="1" u="sng" dirty="0" smtClean="0">
                <a:solidFill>
                  <a:srgbClr val="00B050"/>
                </a:solidFill>
              </a:rPr>
              <a:t>měnit </a:t>
            </a:r>
            <a:r>
              <a:rPr lang="cs-CZ" b="1" dirty="0" smtClean="0">
                <a:solidFill>
                  <a:srgbClr val="0070C0"/>
                </a:solidFill>
              </a:rPr>
              <a:t>střídavé napětí U</a:t>
            </a:r>
            <a:r>
              <a:rPr lang="cs-CZ" b="1" baseline="-25000" dirty="0" smtClean="0">
                <a:solidFill>
                  <a:srgbClr val="0070C0"/>
                </a:solidFill>
              </a:rPr>
              <a:t>1 </a:t>
            </a:r>
            <a:r>
              <a:rPr lang="cs-CZ" b="1" dirty="0" smtClean="0">
                <a:solidFill>
                  <a:srgbClr val="0070C0"/>
                </a:solidFill>
              </a:rPr>
              <a:t>na střídavé napětí U</a:t>
            </a:r>
            <a:r>
              <a:rPr lang="cs-CZ" b="1" baseline="-25000" dirty="0" smtClean="0">
                <a:solidFill>
                  <a:srgbClr val="0070C0"/>
                </a:solidFill>
              </a:rPr>
              <a:t>2</a:t>
            </a:r>
            <a:r>
              <a:rPr lang="cs-CZ" b="1" dirty="0" smtClean="0">
                <a:solidFill>
                  <a:srgbClr val="0070C0"/>
                </a:solidFill>
              </a:rPr>
              <a:t> se stejným kmitočtem, ale jinou hodnotou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0070C0"/>
                </a:solidFill>
              </a:rPr>
              <a:t>v</a:t>
            </a:r>
            <a:r>
              <a:rPr lang="cs-CZ" b="1" dirty="0" smtClean="0">
                <a:solidFill>
                  <a:srgbClr val="0070C0"/>
                </a:solidFill>
              </a:rPr>
              <a:t>yužívá se jevu </a:t>
            </a:r>
            <a:r>
              <a:rPr lang="cs-CZ" b="1" u="sng" dirty="0" smtClean="0">
                <a:solidFill>
                  <a:srgbClr val="00B050"/>
                </a:solidFill>
              </a:rPr>
              <a:t>elektromagnetické indukce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0070C0"/>
                </a:solidFill>
              </a:rPr>
              <a:t>z</a:t>
            </a:r>
            <a:r>
              <a:rPr lang="cs-CZ" b="1" dirty="0" smtClean="0">
                <a:solidFill>
                  <a:srgbClr val="0070C0"/>
                </a:solidFill>
              </a:rPr>
              <a:t>ákladní části jsou </a:t>
            </a:r>
            <a:r>
              <a:rPr lang="cs-CZ" b="1" u="sng" dirty="0" smtClean="0">
                <a:solidFill>
                  <a:srgbClr val="00B050"/>
                </a:solidFill>
              </a:rPr>
              <a:t>dvě cívky </a:t>
            </a:r>
            <a:r>
              <a:rPr lang="cs-CZ" b="1" dirty="0" smtClean="0">
                <a:solidFill>
                  <a:srgbClr val="0070C0"/>
                </a:solidFill>
              </a:rPr>
              <a:t>se společným jádrem z magneticky měkké oceli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Transformátor: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42976" y="1285860"/>
            <a:ext cx="6715172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Popis transformátoru: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571611"/>
            <a:ext cx="6300832" cy="3635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Schéma transformátoru: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Význam transformátoru v praxi: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285860"/>
            <a:ext cx="4040188" cy="4840303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apř. v </a:t>
            </a:r>
            <a:r>
              <a:rPr lang="cs-CZ" u="sng" dirty="0" smtClean="0">
                <a:solidFill>
                  <a:srgbClr val="00B050"/>
                </a:solidFill>
              </a:rPr>
              <a:t>televizním přijímači </a:t>
            </a:r>
            <a:r>
              <a:rPr lang="cs-CZ" dirty="0" smtClean="0">
                <a:solidFill>
                  <a:srgbClr val="002060"/>
                </a:solidFill>
              </a:rPr>
              <a:t>umožňuje transformátor získat ze síťového napětí velmi vysoké napětí okolo 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  20 000 V</a:t>
            </a:r>
          </a:p>
          <a:p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oužití síťového střídavého napětí 230 V k pohonu elektrického vláčku na 16 V</a:t>
            </a:r>
          </a:p>
          <a:p>
            <a:r>
              <a:rPr lang="cs-CZ" dirty="0">
                <a:solidFill>
                  <a:srgbClr val="002060"/>
                </a:solidFill>
              </a:rPr>
              <a:t>m</a:t>
            </a:r>
            <a:r>
              <a:rPr lang="cs-CZ" dirty="0" smtClean="0">
                <a:solidFill>
                  <a:srgbClr val="002060"/>
                </a:solidFill>
              </a:rPr>
              <a:t>imořádný význam mají pro </a:t>
            </a:r>
            <a:r>
              <a:rPr lang="cs-CZ" u="sng" dirty="0" smtClean="0">
                <a:solidFill>
                  <a:srgbClr val="00B050"/>
                </a:solidFill>
              </a:rPr>
              <a:t>přenos elektrické energie</a:t>
            </a:r>
            <a:r>
              <a:rPr lang="cs-CZ" dirty="0" smtClean="0">
                <a:solidFill>
                  <a:srgbClr val="002060"/>
                </a:solidFill>
              </a:rPr>
              <a:t> z elektrárny ke spotřebitelům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643050"/>
            <a:ext cx="3970337" cy="3857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Transformační poměr: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71613"/>
            <a:ext cx="2400288" cy="207170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p=N</a:t>
            </a:r>
            <a:r>
              <a:rPr lang="cs-CZ" sz="40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4000" b="1" dirty="0" smtClean="0">
                <a:solidFill>
                  <a:srgbClr val="0070C0"/>
                </a:solidFill>
              </a:rPr>
              <a:t>/N</a:t>
            </a:r>
            <a:r>
              <a:rPr lang="cs-CZ" sz="4000" b="1" baseline="-25000" dirty="0" smtClean="0">
                <a:solidFill>
                  <a:srgbClr val="0070C0"/>
                </a:solidFill>
              </a:rPr>
              <a:t>1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                                   </a:t>
            </a:r>
            <a:endParaRPr lang="cs-CZ" sz="40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p=U</a:t>
            </a:r>
            <a:r>
              <a:rPr lang="cs-CZ" sz="40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4000" b="1" dirty="0" smtClean="0">
                <a:solidFill>
                  <a:srgbClr val="0070C0"/>
                </a:solidFill>
              </a:rPr>
              <a:t>/U</a:t>
            </a:r>
            <a:r>
              <a:rPr lang="cs-CZ" sz="4000" b="1" baseline="-25000" dirty="0" smtClean="0">
                <a:solidFill>
                  <a:srgbClr val="0070C0"/>
                </a:solidFill>
              </a:rPr>
              <a:t>1</a:t>
            </a:r>
          </a:p>
          <a:p>
            <a:pPr>
              <a:buNone/>
            </a:pPr>
            <a:endParaRPr lang="cs-CZ" b="1" baseline="-25000" dirty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b="1" baseline="-25000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857488" y="1214422"/>
            <a:ext cx="5900750" cy="484030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00B050"/>
                </a:solidFill>
              </a:rPr>
              <a:t>podíl počtu závitů sekundární cívky N</a:t>
            </a:r>
            <a:r>
              <a:rPr lang="cs-CZ" sz="32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3200" b="1" dirty="0" smtClean="0">
                <a:solidFill>
                  <a:srgbClr val="00B050"/>
                </a:solidFill>
              </a:rPr>
              <a:t> a primární cívky N</a:t>
            </a:r>
            <a:r>
              <a:rPr lang="cs-CZ" sz="3200" b="1" baseline="-25000" dirty="0" smtClean="0">
                <a:solidFill>
                  <a:srgbClr val="00B050"/>
                </a:solidFill>
              </a:rPr>
              <a:t>1</a:t>
            </a:r>
            <a:endParaRPr lang="cs-CZ" sz="32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00B050"/>
                </a:solidFill>
              </a:rPr>
              <a:t>podíl efektivních hodnot výstupního a vstupního napětí</a:t>
            </a:r>
            <a:endParaRPr lang="cs-CZ" sz="3200" b="1" dirty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rgbClr val="00B050"/>
                </a:solidFill>
              </a:rPr>
              <a:t>j</a:t>
            </a:r>
            <a:r>
              <a:rPr lang="cs-CZ" sz="3200" b="1" dirty="0" smtClean="0">
                <a:solidFill>
                  <a:srgbClr val="00B050"/>
                </a:solidFill>
              </a:rPr>
              <a:t>e-li transformační poměr p</a:t>
            </a:r>
            <a:r>
              <a:rPr lang="cs-CZ" sz="3200" b="1" dirty="0" smtClean="0">
                <a:solidFill>
                  <a:srgbClr val="00B050"/>
                </a:solidFill>
                <a:latin typeface="Arial"/>
                <a:cs typeface="Arial"/>
              </a:rPr>
              <a:t>&gt;1, </a:t>
            </a:r>
            <a:r>
              <a:rPr lang="cs-CZ" sz="3200" b="1" u="sng" dirty="0" smtClean="0">
                <a:solidFill>
                  <a:srgbClr val="00B050"/>
                </a:solidFill>
                <a:latin typeface="Arial"/>
                <a:cs typeface="Arial"/>
              </a:rPr>
              <a:t>TRANSFORMACE NAHORU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00B050"/>
                </a:solidFill>
                <a:latin typeface="Arial"/>
                <a:cs typeface="Arial"/>
              </a:rPr>
              <a:t>je-li transformační poměr p&lt;1, </a:t>
            </a:r>
            <a:r>
              <a:rPr lang="cs-CZ" sz="3200" b="1" u="sng" dirty="0" smtClean="0">
                <a:solidFill>
                  <a:srgbClr val="00B050"/>
                </a:solidFill>
                <a:latin typeface="Arial"/>
                <a:cs typeface="Arial"/>
              </a:rPr>
              <a:t>TRANSFORMACE DOLŮ</a:t>
            </a:r>
            <a:endParaRPr lang="cs-CZ" sz="3200" b="1" u="sng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490" y="3786190"/>
            <a:ext cx="2077847" cy="18936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</a:rPr>
              <a:t>Příklad s řešením: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214422"/>
            <a:ext cx="4040188" cy="4911741"/>
          </a:xfrm>
        </p:spPr>
        <p:txBody>
          <a:bodyPr/>
          <a:lstStyle/>
          <a:p>
            <a:pPr algn="just">
              <a:buNone/>
            </a:pP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Primární cívka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transformátoru má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690 závitů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.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Kolik závitů by měla mít sekundární cívka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, aby transformátor bylo možné použít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pro el. zvonek určený pro 9 V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, když máme k dispozici pouze síťové napětí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230 V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?</a:t>
            </a: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214422"/>
            <a:ext cx="4041775" cy="5143536"/>
          </a:xfr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  <a:buNone/>
            </a:pPr>
            <a:r>
              <a:rPr lang="cs-CZ" b="1" dirty="0" smtClean="0"/>
              <a:t>N</a:t>
            </a:r>
            <a:r>
              <a:rPr lang="cs-CZ" b="1" baseline="-25000" dirty="0" smtClean="0"/>
              <a:t>1</a:t>
            </a:r>
            <a:r>
              <a:rPr lang="cs-CZ" b="1" dirty="0" smtClean="0"/>
              <a:t> = 690</a:t>
            </a:r>
          </a:p>
          <a:p>
            <a:pPr>
              <a:spcBef>
                <a:spcPct val="50000"/>
              </a:spcBef>
              <a:buNone/>
            </a:pPr>
            <a:r>
              <a:rPr lang="cs-CZ" b="1" dirty="0" smtClean="0"/>
              <a:t>U</a:t>
            </a:r>
            <a:r>
              <a:rPr lang="cs-CZ" b="1" baseline="-25000" dirty="0" smtClean="0"/>
              <a:t>2</a:t>
            </a:r>
            <a:r>
              <a:rPr lang="cs-CZ" b="1" dirty="0" smtClean="0"/>
              <a:t> = 9V</a:t>
            </a:r>
          </a:p>
          <a:p>
            <a:pPr>
              <a:spcBef>
                <a:spcPct val="50000"/>
              </a:spcBef>
              <a:buNone/>
            </a:pPr>
            <a:r>
              <a:rPr lang="cs-CZ" b="1" dirty="0" smtClean="0"/>
              <a:t>U</a:t>
            </a:r>
            <a:r>
              <a:rPr lang="cs-CZ" b="1" baseline="-25000" dirty="0" smtClean="0"/>
              <a:t>1</a:t>
            </a:r>
            <a:r>
              <a:rPr lang="cs-CZ" b="1" dirty="0" smtClean="0"/>
              <a:t> = 230V</a:t>
            </a:r>
          </a:p>
          <a:p>
            <a:pPr>
              <a:spcBef>
                <a:spcPct val="50000"/>
              </a:spcBef>
              <a:buNone/>
            </a:pPr>
            <a:r>
              <a:rPr lang="cs-CZ" b="1" dirty="0" smtClean="0"/>
              <a:t>N</a:t>
            </a:r>
            <a:r>
              <a:rPr lang="cs-CZ" b="1" baseline="-25000" dirty="0" smtClean="0"/>
              <a:t>2</a:t>
            </a:r>
            <a:r>
              <a:rPr lang="cs-CZ" b="1" dirty="0" smtClean="0"/>
              <a:t> = ?</a:t>
            </a:r>
          </a:p>
          <a:p>
            <a:pPr>
              <a:spcBef>
                <a:spcPct val="50000"/>
              </a:spcBef>
              <a:buNone/>
            </a:pPr>
            <a:endParaRPr lang="cs-CZ" b="1" dirty="0"/>
          </a:p>
          <a:p>
            <a:pPr>
              <a:spcBef>
                <a:spcPct val="50000"/>
              </a:spcBef>
              <a:buNone/>
            </a:pPr>
            <a:endParaRPr lang="cs-CZ" b="1" dirty="0"/>
          </a:p>
          <a:p>
            <a:pPr>
              <a:spcBef>
                <a:spcPct val="50000"/>
              </a:spcBef>
              <a:buNone/>
            </a:pPr>
            <a:r>
              <a:rPr lang="cs-CZ" b="1" dirty="0" smtClean="0"/>
              <a:t>N</a:t>
            </a:r>
            <a:r>
              <a:rPr lang="cs-CZ" b="1" baseline="-25000" dirty="0" smtClean="0"/>
              <a:t>2</a:t>
            </a:r>
            <a:r>
              <a:rPr lang="cs-CZ" b="1" dirty="0" smtClean="0"/>
              <a:t> = 27 </a:t>
            </a:r>
          </a:p>
          <a:p>
            <a:pPr>
              <a:spcBef>
                <a:spcPct val="50000"/>
              </a:spcBef>
              <a:buNone/>
            </a:pPr>
            <a:r>
              <a:rPr lang="cs-CZ" b="1" dirty="0" smtClean="0">
                <a:solidFill>
                  <a:srgbClr val="002060"/>
                </a:solidFill>
              </a:rPr>
              <a:t>K použití transformátoru pro zvonek, by sekundární cívka  měla mít 27 závitů.</a:t>
            </a:r>
          </a:p>
          <a:p>
            <a:pPr>
              <a:spcBef>
                <a:spcPct val="50000"/>
              </a:spcBef>
              <a:buNone/>
            </a:pPr>
            <a:endParaRPr lang="cs-CZ" b="1" dirty="0" smtClean="0"/>
          </a:p>
          <a:p>
            <a:pPr>
              <a:spcBef>
                <a:spcPct val="50000"/>
              </a:spcBef>
              <a:buNone/>
            </a:pPr>
            <a:endParaRPr lang="cs-CZ" b="1" dirty="0"/>
          </a:p>
          <a:p>
            <a:pPr>
              <a:spcBef>
                <a:spcPct val="50000"/>
              </a:spcBef>
              <a:buNone/>
            </a:pPr>
            <a:endParaRPr lang="cs-CZ" b="1" dirty="0" smtClean="0"/>
          </a:p>
          <a:p>
            <a:pPr>
              <a:spcBef>
                <a:spcPct val="50000"/>
              </a:spcBef>
              <a:buNone/>
            </a:pPr>
            <a:endParaRPr lang="cs-CZ" b="1" dirty="0" smtClean="0"/>
          </a:p>
          <a:p>
            <a:pPr>
              <a:spcBef>
                <a:spcPct val="50000"/>
              </a:spcBef>
              <a:buNone/>
            </a:pPr>
            <a:endParaRPr lang="cs-CZ" dirty="0"/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6500826" y="1071546"/>
          <a:ext cx="1964545" cy="1571636"/>
        </p:xfrm>
        <a:graphic>
          <a:graphicData uri="http://schemas.openxmlformats.org/presentationml/2006/ole">
            <p:oleObj spid="_x0000_s5123" name="Rovnice" r:id="rId3" imgW="596880" imgH="393480" progId="Equation.3">
              <p:embed/>
            </p:oleObj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6500826" y="2786058"/>
          <a:ext cx="2000264" cy="1285884"/>
        </p:xfrm>
        <a:graphic>
          <a:graphicData uri="http://schemas.openxmlformats.org/presentationml/2006/ole">
            <p:oleObj spid="_x0000_s5124" name="Rovnice" r:id="rId4" imgW="7110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Jaké bychom naměřili sekundární napětí, kdybychom použili zdroj střídavého napětí 30 V,   když</a:t>
            </a:r>
            <a:r>
              <a:rPr lang="cs-CZ" sz="2800" b="1" dirty="0">
                <a:solidFill>
                  <a:srgbClr val="00B050"/>
                </a:solidFill>
              </a:rPr>
              <a:t> 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primární cívka má 1 200 závitů a sekundární má 600 závitů?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30 V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60 V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15 V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Příklad: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Jaké bychom naměřili sekundární napětí, kdybychom použili zdroj střídavého napětí 30 V,   když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primární cívka má 300 závitů a sekundární cívka má 1 200 závitů?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60 V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120 V</a:t>
            </a:r>
          </a:p>
          <a:p>
            <a:pPr marL="514350" indent="-514350" algn="ctr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10 V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Příklad: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1) Jaké jsou základní části transformátoru?</a:t>
            </a: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2) Vysvětli činnost transformátoru. Na jakém jevu je založena?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3) Jak určíš transformační poměr?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4) Vysvětli, co znamená, když transformační poměr p je větší než 1, nebo menší než 1.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r>
              <a:rPr lang="cs-CZ" b="1" dirty="0" smtClean="0">
                <a:solidFill>
                  <a:srgbClr val="002060"/>
                </a:solidFill>
              </a:rPr>
              <a:t>) Uveď příklady zařízení, ve kterých jsi viděl(a) transformátor. Popiš, zda v nich </a:t>
            </a:r>
            <a:r>
              <a:rPr lang="cs-CZ" b="1" dirty="0" smtClean="0">
                <a:solidFill>
                  <a:srgbClr val="002060"/>
                </a:solidFill>
              </a:rPr>
              <a:t>jde     </a:t>
            </a:r>
            <a:r>
              <a:rPr lang="cs-CZ" b="1" dirty="0" smtClean="0">
                <a:solidFill>
                  <a:srgbClr val="002060"/>
                </a:solidFill>
              </a:rPr>
              <a:t>o transformaci nahoru nebo dolů.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Odpovězte na otázky: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http://upload.wikimedia.org/wikipedia/commons/thumb/0/0b/Transformer3d_col3_cs.svg/400px-Transformer3d_col3_cs.svg.png</a:t>
            </a:r>
            <a:r>
              <a:rPr lang="cs-CZ" sz="1600" dirty="0" smtClean="0"/>
              <a:t>  </a:t>
            </a:r>
            <a:r>
              <a:rPr lang="en-US" sz="1600" dirty="0" smtClean="0"/>
              <a:t>[</a:t>
            </a:r>
            <a:r>
              <a:rPr lang="cs-CZ" sz="1600" dirty="0" smtClean="0"/>
              <a:t>cit: 2011-10-18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http://hroch.spseol.cz/~elektrotechnika/schemata-foto/trafo-schem.znacka.png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cit: 2011-10-18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http://www.otc-servis.sk/index.php?www=sp_image&amp;id_item=52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cit: 2011-10-18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http://www.helago-cz.cz/public/content-images/cz/product/20056.jpg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cit: 2011-10-18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b="1" dirty="0" smtClean="0"/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600" b="1" dirty="0" smtClean="0"/>
              <a:t>galerie office </a:t>
            </a:r>
          </a:p>
          <a:p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85000"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Popis transformátoru a jeho významu v praktickém životě.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Využití jevu elektromagnetické indukce.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Vypočítání podílu závitů sekundární cívky a primární cívky, což vysvětluje transformační poměr.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odpoví na otázky.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umí vypočítat transformační poměr a pozná, zda jde o transformaci dolů nebo nahoru.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dokáže z transformačního poměru vypočítat počet závitů na primární nebo sekundární cívce.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B0F0"/>
                </a:solidFill>
              </a:rPr>
              <a:t>Žák spočítá vstupní </a:t>
            </a:r>
            <a:r>
              <a:rPr lang="cs-CZ" sz="2800" b="1" smtClean="0">
                <a:solidFill>
                  <a:srgbClr val="00B0F0"/>
                </a:solidFill>
              </a:rPr>
              <a:t>nebo výstupní napětí.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Metodika prezentace: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134</TotalTime>
  <Words>551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Rovnice</vt:lpstr>
      <vt:lpstr>Snímek 1</vt:lpstr>
      <vt:lpstr>Transformátor:</vt:lpstr>
      <vt:lpstr>Popis transformátoru:</vt:lpstr>
      <vt:lpstr>Schéma transformátoru:</vt:lpstr>
      <vt:lpstr>Význam transformátoru v praxi:</vt:lpstr>
      <vt:lpstr>Transformační poměr:</vt:lpstr>
      <vt:lpstr>Příklad s řešením:</vt:lpstr>
      <vt:lpstr>Příklad:</vt:lpstr>
      <vt:lpstr>Příklad:</vt:lpstr>
      <vt:lpstr>Odpovězte na otázky: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21</cp:revision>
  <dcterms:created xsi:type="dcterms:W3CDTF">2011-10-18T19:00:09Z</dcterms:created>
  <dcterms:modified xsi:type="dcterms:W3CDTF">2013-06-08T12:15:13Z</dcterms:modified>
</cp:coreProperties>
</file>