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3"/>
  </p:notesMasterIdLst>
  <p:sldIdLst>
    <p:sldId id="256" r:id="rId2"/>
    <p:sldId id="257" r:id="rId3"/>
    <p:sldId id="259" r:id="rId4"/>
    <p:sldId id="260" r:id="rId5"/>
    <p:sldId id="261" r:id="rId6"/>
    <p:sldId id="265" r:id="rId7"/>
    <p:sldId id="262" r:id="rId8"/>
    <p:sldId id="263" r:id="rId9"/>
    <p:sldId id="264" r:id="rId10"/>
    <p:sldId id="258" r:id="rId11"/>
    <p:sldId id="266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D75967E-19F7-45A9-9220-10F199BAB926}" type="datetimeFigureOut">
              <a:rPr lang="cs-CZ" smtClean="0"/>
              <a:t>8.6.2013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560281-28E3-4175-87C0-1B21F08DC387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560281-28E3-4175-87C0-1B21F08DC387}" type="slidenum">
              <a:rPr lang="cs-CZ" smtClean="0"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560281-28E3-4175-87C0-1B21F08DC387}" type="slidenum">
              <a:rPr lang="cs-CZ" smtClean="0"/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560281-28E3-4175-87C0-1B21F08DC387}" type="slidenum">
              <a:rPr lang="cs-CZ" smtClean="0"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560281-28E3-4175-87C0-1B21F08DC387}" type="slidenum">
              <a:rPr lang="cs-CZ" smtClean="0"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560281-28E3-4175-87C0-1B21F08DC387}" type="slidenum">
              <a:rPr lang="cs-CZ" smtClean="0"/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560281-28E3-4175-87C0-1B21F08DC387}" type="slidenum">
              <a:rPr lang="cs-CZ" smtClean="0"/>
              <a:t>6</a:t>
            </a:fld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560281-28E3-4175-87C0-1B21F08DC387}" type="slidenum">
              <a:rPr lang="cs-CZ" smtClean="0"/>
              <a:t>7</a:t>
            </a:fld>
            <a:endParaRPr lang="cs-CZ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560281-28E3-4175-87C0-1B21F08DC387}" type="slidenum">
              <a:rPr lang="cs-CZ" smtClean="0"/>
              <a:t>8</a:t>
            </a:fld>
            <a:endParaRPr lang="cs-CZ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560281-28E3-4175-87C0-1B21F08DC387}" type="slidenum">
              <a:rPr lang="cs-CZ" smtClean="0"/>
              <a:t>9</a:t>
            </a:fld>
            <a:endParaRPr lang="cs-CZ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560281-28E3-4175-87C0-1B21F08DC387}" type="slidenum">
              <a:rPr lang="cs-CZ" smtClean="0"/>
              <a:t>10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 dirty="0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 dirty="0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 dirty="0"/>
            </a:p>
          </p:txBody>
        </p:sp>
        <p:cxnSp>
          <p:nvCxnSpPr>
            <p:cNvPr id="12" name="Přímá spojovací čára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590300B1-51F6-4552-84D8-D2989EE7BEBF}" type="datetimeFigureOut">
              <a:rPr lang="cs-CZ" smtClean="0"/>
              <a:pPr/>
              <a:t>8.6.2013</a:t>
            </a:fld>
            <a:endParaRPr lang="cs-CZ" dirty="0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cs-CZ" dirty="0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E8F2E5CD-7A12-48ED-8056-D73319427973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90300B1-51F6-4552-84D8-D2989EE7BEBF}" type="datetimeFigureOut">
              <a:rPr lang="cs-CZ" smtClean="0"/>
              <a:pPr/>
              <a:t>8.6.2013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8F2E5CD-7A12-48ED-8056-D73319427973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90300B1-51F6-4552-84D8-D2989EE7BEBF}" type="datetimeFigureOut">
              <a:rPr lang="cs-CZ" smtClean="0"/>
              <a:pPr/>
              <a:t>8.6.2013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8F2E5CD-7A12-48ED-8056-D73319427973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 dirty="0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90300B1-51F6-4552-84D8-D2989EE7BEBF}" type="datetimeFigureOut">
              <a:rPr lang="cs-CZ" smtClean="0"/>
              <a:pPr/>
              <a:t>8.6.2013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8F2E5CD-7A12-48ED-8056-D73319427973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90300B1-51F6-4552-84D8-D2989EE7BEBF}" type="datetimeFigureOut">
              <a:rPr lang="cs-CZ" smtClean="0"/>
              <a:pPr/>
              <a:t>8.6.2013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8F2E5CD-7A12-48ED-8056-D73319427973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90300B1-51F6-4552-84D8-D2989EE7BEBF}" type="datetimeFigureOut">
              <a:rPr lang="cs-CZ" smtClean="0"/>
              <a:pPr/>
              <a:t>8.6.2013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8F2E5CD-7A12-48ED-8056-D73319427973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90300B1-51F6-4552-84D8-D2989EE7BEBF}" type="datetimeFigureOut">
              <a:rPr lang="cs-CZ" smtClean="0"/>
              <a:pPr/>
              <a:t>8.6.2013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8F2E5CD-7A12-48ED-8056-D73319427973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590300B1-51F6-4552-84D8-D2989EE7BEBF}" type="datetimeFigureOut">
              <a:rPr lang="cs-CZ" smtClean="0"/>
              <a:pPr/>
              <a:t>8.6.2013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8F2E5CD-7A12-48ED-8056-D73319427973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dirty="0" smtClean="0"/>
              <a:t>Klepnutím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590300B1-51F6-4552-84D8-D2989EE7BEBF}" type="datetimeFigureOut">
              <a:rPr lang="cs-CZ" smtClean="0"/>
              <a:pPr/>
              <a:t>8.6.2013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E8F2E5CD-7A12-48ED-8056-D73319427973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cxnSp>
        <p:nvCxnSpPr>
          <p:cNvPr id="11" name="Přímá spojovací čára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 dirty="0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90300B1-51F6-4552-84D8-D2989EE7BEBF}" type="datetimeFigureOut">
              <a:rPr lang="cs-CZ" smtClean="0"/>
              <a:pPr/>
              <a:t>8.6.2013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8F2E5CD-7A12-48ED-8056-D73319427973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90300B1-51F6-4552-84D8-D2989EE7BEBF}" type="datetimeFigureOut">
              <a:rPr lang="cs-CZ" smtClean="0"/>
              <a:pPr/>
              <a:t>8.6.2013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8F2E5CD-7A12-48ED-8056-D73319427973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cxnSp>
        <p:nvCxnSpPr>
          <p:cNvPr id="15" name="Přímá spojovací čára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590300B1-51F6-4552-84D8-D2989EE7BEBF}" type="datetimeFigureOut">
              <a:rPr lang="cs-CZ" smtClean="0"/>
              <a:pPr/>
              <a:t>8.6.2013</a:t>
            </a:fld>
            <a:endParaRPr lang="cs-CZ" dirty="0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cs-CZ" dirty="0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E8F2E5CD-7A12-48ED-8056-D73319427973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cez.cz/edee/content/microsites/elektrina/obr/2-23.jpg" TargetMode="External"/><Relationship Id="rId3" Type="http://schemas.openxmlformats.org/officeDocument/2006/relationships/hyperlink" Target="http://www.chempokusy.webzdarma.cz/galerie/fotky/P1020350.JPG" TargetMode="External"/><Relationship Id="rId7" Type="http://schemas.openxmlformats.org/officeDocument/2006/relationships/hyperlink" Target="http://bezpecnostni-znaceni.bezpecnostni-tabulky.cz/picts/image/1999t.gif" TargetMode="Externa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nd01.jxs.cz/969/461/4af6f8dad8_21244139_o2.jpg" TargetMode="External"/><Relationship Id="rId5" Type="http://schemas.openxmlformats.org/officeDocument/2006/relationships/hyperlink" Target="http://upload.wikimedia.org/wikipedia/commons/thumb/6/6b/Copper(II)-nitrate-trihydrate-sample.jpg/220px-Copper(II)-nitrate-trihydrate-sample.jpg" TargetMode="External"/><Relationship Id="rId4" Type="http://schemas.openxmlformats.org/officeDocument/2006/relationships/hyperlink" Target="http://elektross.gjn.cz/obrazky/kapal1.gif" TargetMode="External"/><Relationship Id="rId9" Type="http://schemas.openxmlformats.org/officeDocument/2006/relationships/hyperlink" Target="http://www.srom.hranet.cz/projekty/2004/pjajcim/obrazky/elektrolyza2.jpg" TargetMode="Externa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1"/>
          <p:cNvSpPr txBox="1">
            <a:spLocks/>
          </p:cNvSpPr>
          <p:nvPr/>
        </p:nvSpPr>
        <p:spPr>
          <a:xfrm>
            <a:off x="642910" y="5214950"/>
            <a:ext cx="7421478" cy="1094370"/>
          </a:xfrm>
          <a:prstGeom prst="rect">
            <a:avLst/>
          </a:prstGeom>
        </p:spPr>
        <p:txBody>
          <a:bodyPr>
            <a:norm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65760" marR="0" lvl="0" indent="-256032" algn="just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tabLst/>
              <a:defRPr/>
            </a:pP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Anotace: </a:t>
            </a:r>
            <a:r>
              <a:rPr lang="cs-CZ" sz="1600" b="1" noProof="0" dirty="0" smtClean="0">
                <a:solidFill>
                  <a:srgbClr val="00B0F0"/>
                </a:solidFill>
              </a:rPr>
              <a:t>Materiál je určen pro žáky 9. ročníku. </a:t>
            </a:r>
            <a:r>
              <a:rPr lang="cs-CZ" sz="1600" b="1" dirty="0" smtClean="0">
                <a:solidFill>
                  <a:srgbClr val="00B0F0"/>
                </a:solidFill>
              </a:rPr>
              <a:t>Slouží k naučení nového učiva. </a:t>
            </a:r>
            <a:endParaRPr kumimoji="0" lang="cs-CZ" sz="16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Title 2"/>
          <p:cNvSpPr txBox="1">
            <a:spLocks/>
          </p:cNvSpPr>
          <p:nvPr/>
        </p:nvSpPr>
        <p:spPr>
          <a:xfrm>
            <a:off x="251520" y="4437112"/>
            <a:ext cx="8515722" cy="571504"/>
          </a:xfrm>
          <a:prstGeom prst="rect">
            <a:avLst/>
          </a:prstGeom>
        </p:spPr>
        <p:txBody>
          <a:bodyPr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Vedení</a:t>
            </a:r>
            <a:r>
              <a:rPr kumimoji="0" lang="cs-CZ" sz="3200" b="1" i="0" u="none" strike="noStrike" kern="1200" cap="none" spc="0" normalizeH="0" noProof="0" dirty="0" smtClean="0">
                <a:ln>
                  <a:noFill/>
                </a:ln>
                <a:solidFill>
                  <a:srgbClr val="0070C0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elektrického proudu v kapalinách</a:t>
            </a:r>
            <a:endParaRPr kumimoji="0" lang="cs-CZ" sz="32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843808" y="1412776"/>
            <a:ext cx="589040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>
                <a:solidFill>
                  <a:srgbClr val="002060"/>
                </a:solidFill>
              </a:rPr>
              <a:t>Název školy: </a:t>
            </a:r>
            <a:r>
              <a:rPr lang="cs-CZ" b="1" dirty="0" smtClean="0">
                <a:solidFill>
                  <a:srgbClr val="002060"/>
                </a:solidFill>
              </a:rPr>
              <a:t>ZŠ Štětí, Ostrovní 300</a:t>
            </a:r>
            <a:r>
              <a:rPr lang="cs-CZ" dirty="0" smtClean="0">
                <a:solidFill>
                  <a:srgbClr val="002060"/>
                </a:solidFill>
              </a:rPr>
              <a:t/>
            </a:r>
            <a:br>
              <a:rPr lang="cs-CZ" dirty="0" smtClean="0">
                <a:solidFill>
                  <a:srgbClr val="002060"/>
                </a:solidFill>
              </a:rPr>
            </a:br>
            <a:r>
              <a:rPr lang="cs-CZ" dirty="0" smtClean="0">
                <a:solidFill>
                  <a:srgbClr val="002060"/>
                </a:solidFill>
              </a:rPr>
              <a:t>Autor: </a:t>
            </a:r>
            <a:r>
              <a:rPr lang="cs-CZ" b="1" dirty="0" smtClean="0">
                <a:solidFill>
                  <a:srgbClr val="002060"/>
                </a:solidFill>
              </a:rPr>
              <a:t>Francová Alena</a:t>
            </a:r>
          </a:p>
          <a:p>
            <a:r>
              <a:rPr lang="cs-CZ" b="1" dirty="0" smtClean="0">
                <a:solidFill>
                  <a:srgbClr val="002060"/>
                </a:solidFill>
              </a:rPr>
              <a:t>Vzdělávací oblast: Člověk a příroda_Fyzika</a:t>
            </a:r>
          </a:p>
          <a:p>
            <a:r>
              <a:rPr lang="cs-CZ" b="1" dirty="0" smtClean="0">
                <a:solidFill>
                  <a:srgbClr val="002060"/>
                </a:solidFill>
              </a:rPr>
              <a:t>Datum: 11/2011</a:t>
            </a:r>
            <a:r>
              <a:rPr lang="cs-CZ" dirty="0" smtClean="0">
                <a:solidFill>
                  <a:srgbClr val="002060"/>
                </a:solidFill>
              </a:rPr>
              <a:t/>
            </a:r>
            <a:br>
              <a:rPr lang="cs-CZ" dirty="0" smtClean="0">
                <a:solidFill>
                  <a:srgbClr val="002060"/>
                </a:solidFill>
              </a:rPr>
            </a:br>
            <a:r>
              <a:rPr lang="cs-CZ" dirty="0" smtClean="0">
                <a:solidFill>
                  <a:srgbClr val="002060"/>
                </a:solidFill>
              </a:rPr>
              <a:t>Název materiálu: </a:t>
            </a:r>
            <a:br>
              <a:rPr lang="cs-CZ" dirty="0" smtClean="0">
                <a:solidFill>
                  <a:srgbClr val="002060"/>
                </a:solidFill>
              </a:rPr>
            </a:br>
            <a:r>
              <a:rPr lang="cs-CZ" b="1" dirty="0" smtClean="0">
                <a:solidFill>
                  <a:srgbClr val="002060"/>
                </a:solidFill>
              </a:rPr>
              <a:t>VY_32_INOVACE_FY.9.A_07_vedeni_elektrickeho_proudu_v_kapalinach</a:t>
            </a:r>
            <a:r>
              <a:rPr lang="cs-CZ" dirty="0" smtClean="0">
                <a:solidFill>
                  <a:srgbClr val="002060"/>
                </a:solidFill>
              </a:rPr>
              <a:t/>
            </a:r>
            <a:br>
              <a:rPr lang="cs-CZ" dirty="0" smtClean="0">
                <a:solidFill>
                  <a:srgbClr val="002060"/>
                </a:solidFill>
              </a:rPr>
            </a:br>
            <a:r>
              <a:rPr lang="cs-CZ" dirty="0" smtClean="0">
                <a:solidFill>
                  <a:srgbClr val="002060"/>
                </a:solidFill>
              </a:rPr>
              <a:t>Číslo operačního programu: </a:t>
            </a:r>
            <a:r>
              <a:rPr lang="cs-CZ" b="1" dirty="0" smtClean="0">
                <a:solidFill>
                  <a:srgbClr val="002060"/>
                </a:solidFill>
              </a:rPr>
              <a:t>CZ.1.07/1.4.00/21.1693</a:t>
            </a:r>
          </a:p>
          <a:p>
            <a:r>
              <a:rPr lang="cs-CZ" dirty="0" smtClean="0">
                <a:solidFill>
                  <a:srgbClr val="002060"/>
                </a:solidFill>
              </a:rPr>
              <a:t>Název projektu: </a:t>
            </a:r>
            <a:r>
              <a:rPr lang="cs-CZ" b="1" dirty="0" smtClean="0">
                <a:solidFill>
                  <a:srgbClr val="002060"/>
                </a:solidFill>
              </a:rPr>
              <a:t>PRIMA ŠKOLA</a:t>
            </a:r>
            <a:endParaRPr lang="cs-CZ" b="1" dirty="0">
              <a:solidFill>
                <a:srgbClr val="002060"/>
              </a:solidFill>
            </a:endParaRPr>
          </a:p>
        </p:txBody>
      </p:sp>
      <p:pic>
        <p:nvPicPr>
          <p:cNvPr id="7" name="Picture 4" descr="log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5486" y="570340"/>
            <a:ext cx="1811936" cy="1728192"/>
          </a:xfrm>
          <a:prstGeom prst="rect">
            <a:avLst/>
          </a:prstGeom>
          <a:noFill/>
        </p:spPr>
      </p:pic>
      <p:pic>
        <p:nvPicPr>
          <p:cNvPr id="8" name="Obrázek 7" descr="OPVK_hor_zakladni_logolink_RGB_cz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3968" y="404664"/>
            <a:ext cx="4187315" cy="8634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3600" dirty="0" smtClean="0">
                <a:solidFill>
                  <a:srgbClr val="7030A0"/>
                </a:solidFill>
                <a:effectLst/>
              </a:rPr>
              <a:t>Vodný roztok kuchyňské soli je elektrický vodič:</a:t>
            </a:r>
            <a:endParaRPr lang="cs-CZ" sz="3600" dirty="0">
              <a:solidFill>
                <a:srgbClr val="7030A0"/>
              </a:solidFill>
              <a:effectLst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500034" y="1428736"/>
            <a:ext cx="4040188" cy="4770788"/>
          </a:xfrm>
        </p:spPr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ve skleničce je voda s kuchyňskou solí (NaCl)</a:t>
            </a:r>
          </a:p>
          <a:p>
            <a:pPr>
              <a:buFont typeface="Wingdings" pitchFamily="2" charset="2"/>
              <a:buChar char="Ø"/>
            </a:pPr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obvod je tvořen zdrojem napětí, žárovkou, vodiči a dvěma elektrodami ponořenými do vodného roztoku</a:t>
            </a:r>
          </a:p>
          <a:p>
            <a:pPr>
              <a:buFont typeface="Wingdings" pitchFamily="2" charset="2"/>
              <a:buChar char="Ø"/>
            </a:pPr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žárovka svítí</a:t>
            </a:r>
          </a:p>
          <a:p>
            <a:pPr>
              <a:buFont typeface="Wingdings" pitchFamily="2" charset="2"/>
              <a:buChar char="Ø"/>
            </a:pPr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vytvořeným obvodem prochází elektrický proud</a:t>
            </a:r>
          </a:p>
          <a:p>
            <a:pPr>
              <a:buFont typeface="Wingdings" pitchFamily="2" charset="2"/>
              <a:buChar char="Ø"/>
            </a:pPr>
            <a:endParaRPr lang="cs-CZ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6314" y="1357298"/>
            <a:ext cx="3898899" cy="27146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0070C0"/>
                </a:solidFill>
                <a:effectLst/>
              </a:rPr>
              <a:t>Vysvětlení jste poznali v chemii:</a:t>
            </a:r>
            <a:endParaRPr lang="cs-CZ" sz="3600" dirty="0">
              <a:solidFill>
                <a:srgbClr val="0070C0"/>
              </a:solidFill>
              <a:effectLst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142984"/>
            <a:ext cx="5043494" cy="4857784"/>
          </a:xfrm>
        </p:spPr>
        <p:txBody>
          <a:bodyPr>
            <a:normAutofit fontScale="92500" lnSpcReduction="10000"/>
          </a:bodyPr>
          <a:lstStyle/>
          <a:p>
            <a:r>
              <a:rPr lang="cs-CZ" dirty="0" smtClean="0">
                <a:solidFill>
                  <a:srgbClr val="002060"/>
                </a:solidFill>
              </a:rPr>
              <a:t>Při rozpuštění kuchyňské soli ve vodě vznikají volně neuspořádané se pohybující </a:t>
            </a:r>
            <a:r>
              <a:rPr lang="cs-CZ" b="1" u="sng" dirty="0" smtClean="0">
                <a:solidFill>
                  <a:srgbClr val="002060"/>
                </a:solidFill>
              </a:rPr>
              <a:t>kationty sodíku a anionty chloru.</a:t>
            </a:r>
          </a:p>
          <a:p>
            <a:r>
              <a:rPr lang="cs-CZ" dirty="0" smtClean="0">
                <a:solidFill>
                  <a:srgbClr val="002060"/>
                </a:solidFill>
              </a:rPr>
              <a:t>Po uzavření obvodu se mezi uhlíkovými elektrodami </a:t>
            </a:r>
            <a:r>
              <a:rPr lang="cs-CZ" b="1" u="sng" dirty="0" smtClean="0">
                <a:solidFill>
                  <a:srgbClr val="002060"/>
                </a:solidFill>
              </a:rPr>
              <a:t>vytvoří el. pole</a:t>
            </a:r>
            <a:r>
              <a:rPr lang="cs-CZ" dirty="0" smtClean="0">
                <a:solidFill>
                  <a:srgbClr val="002060"/>
                </a:solidFill>
              </a:rPr>
              <a:t>.</a:t>
            </a:r>
          </a:p>
          <a:p>
            <a:r>
              <a:rPr lang="cs-CZ" dirty="0" smtClean="0">
                <a:solidFill>
                  <a:srgbClr val="002060"/>
                </a:solidFill>
              </a:rPr>
              <a:t>Kladné ionty se začnou </a:t>
            </a:r>
            <a:r>
              <a:rPr lang="cs-CZ" b="1" u="sng" dirty="0" smtClean="0">
                <a:solidFill>
                  <a:srgbClr val="002060"/>
                </a:solidFill>
              </a:rPr>
              <a:t>pohybovat </a:t>
            </a:r>
            <a:r>
              <a:rPr lang="cs-CZ" dirty="0" smtClean="0">
                <a:solidFill>
                  <a:srgbClr val="002060"/>
                </a:solidFill>
              </a:rPr>
              <a:t>k záporné elektrodě a záporné ionty ke kladné elektrodě.</a:t>
            </a:r>
          </a:p>
          <a:p>
            <a:r>
              <a:rPr lang="cs-CZ" b="1" u="sng" dirty="0" smtClean="0">
                <a:solidFill>
                  <a:srgbClr val="00B050"/>
                </a:solidFill>
              </a:rPr>
              <a:t>Závěr: Elektrický proud ve vodném roztoku soli je tvořen usměrněným pohybem kationtů a aniontů.</a:t>
            </a:r>
            <a:endParaRPr lang="cs-CZ" b="1" u="sng" dirty="0">
              <a:solidFill>
                <a:srgbClr val="00B050"/>
              </a:solidFill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86446" y="1571612"/>
            <a:ext cx="2795588" cy="2500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build="allAtOnce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např. roztok modré skalice, octanu olovnatého nebo roztok kyseliny sírové</a:t>
            </a:r>
          </a:p>
          <a:p>
            <a:r>
              <a:rPr lang="cs-CZ" b="1" dirty="0" smtClean="0">
                <a:solidFill>
                  <a:srgbClr val="FF0000"/>
                </a:solidFill>
              </a:rPr>
              <a:t>kapaliny, které obsahují volné ionty, VEDOU ELEKTRICKÝ PROUD a nazývají se </a:t>
            </a:r>
            <a:r>
              <a:rPr lang="cs-CZ" b="1" u="sng" dirty="0" smtClean="0">
                <a:solidFill>
                  <a:srgbClr val="FF0000"/>
                </a:solidFill>
              </a:rPr>
              <a:t>ELEKTROLYTY </a:t>
            </a:r>
            <a:endParaRPr lang="cs-CZ" b="1" u="sng" dirty="0">
              <a:solidFill>
                <a:srgbClr val="FF0000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3600" dirty="0" smtClean="0">
                <a:solidFill>
                  <a:srgbClr val="00B050"/>
                </a:solidFill>
                <a:effectLst/>
              </a:rPr>
              <a:t>El. proud vedou i vodné roztoky některých dalších látek:</a:t>
            </a:r>
            <a:endParaRPr lang="cs-CZ" sz="3600" dirty="0">
              <a:solidFill>
                <a:srgbClr val="00B050"/>
              </a:solidFill>
              <a:effectLst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71802" y="4643446"/>
            <a:ext cx="2095500" cy="155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29256" y="4054082"/>
            <a:ext cx="2928926" cy="21966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2143116"/>
            <a:ext cx="8229600" cy="3864175"/>
          </a:xfrm>
        </p:spPr>
        <p:txBody>
          <a:bodyPr/>
          <a:lstStyle/>
          <a:p>
            <a:pPr marL="624078" indent="-514350">
              <a:buAutoNum type="alphaLcParenR"/>
            </a:pPr>
            <a:r>
              <a:rPr lang="cs-CZ" b="1" dirty="0" smtClean="0">
                <a:solidFill>
                  <a:schemeClr val="accent1">
                    <a:lumMod val="50000"/>
                  </a:schemeClr>
                </a:solidFill>
              </a:rPr>
              <a:t>Vůbec nevede elektrický proud.</a:t>
            </a:r>
          </a:p>
          <a:p>
            <a:pPr marL="624078" indent="-514350">
              <a:buAutoNum type="alphaLcParenR"/>
            </a:pPr>
            <a:endParaRPr lang="cs-CZ" b="1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marL="624078" indent="-514350">
              <a:buAutoNum type="alphaLcParenR"/>
            </a:pPr>
            <a:r>
              <a:rPr lang="cs-CZ" b="1" dirty="0" smtClean="0">
                <a:solidFill>
                  <a:schemeClr val="accent1">
                    <a:lumMod val="50000"/>
                  </a:schemeClr>
                </a:solidFill>
              </a:rPr>
              <a:t>Vede elektrický proud, protože obsahuje alespoň malé množství volných iontů, např. sodné, draselné, sírové ionty.</a:t>
            </a:r>
          </a:p>
          <a:p>
            <a:pPr marL="624078" indent="-514350">
              <a:buAutoNum type="alphaLcParenR"/>
            </a:pPr>
            <a:endParaRPr lang="cs-CZ" b="1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marL="624078" indent="-514350">
              <a:buAutoNum type="alphaLcParenR"/>
            </a:pPr>
            <a:r>
              <a:rPr lang="cs-CZ" b="1" dirty="0" smtClean="0">
                <a:solidFill>
                  <a:schemeClr val="accent1">
                    <a:lumMod val="50000"/>
                  </a:schemeClr>
                </a:solidFill>
              </a:rPr>
              <a:t>Vede pouze pokud má vysokou teplotu.</a:t>
            </a:r>
            <a:endParaRPr lang="cs-CZ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654164"/>
          </a:xfrm>
        </p:spPr>
        <p:txBody>
          <a:bodyPr>
            <a:normAutofit fontScale="90000"/>
          </a:bodyPr>
          <a:lstStyle/>
          <a:p>
            <a:r>
              <a:rPr lang="cs-CZ" sz="3600" dirty="0" smtClean="0">
                <a:solidFill>
                  <a:schemeClr val="accent2">
                    <a:lumMod val="75000"/>
                  </a:schemeClr>
                </a:solidFill>
                <a:effectLst/>
              </a:rPr>
              <a:t>Vede voda z vodovodu alespoň trochu elektrický proud?</a:t>
            </a:r>
            <a:br>
              <a:rPr lang="cs-CZ" sz="3600" dirty="0" smtClean="0">
                <a:solidFill>
                  <a:schemeClr val="accent2">
                    <a:lumMod val="75000"/>
                  </a:schemeClr>
                </a:solidFill>
                <a:effectLst/>
              </a:rPr>
            </a:br>
            <a:r>
              <a:rPr lang="cs-CZ" sz="3600" dirty="0" smtClean="0">
                <a:solidFill>
                  <a:schemeClr val="accent2">
                    <a:lumMod val="75000"/>
                  </a:schemeClr>
                </a:solidFill>
                <a:effectLst/>
              </a:rPr>
              <a:t>Vyberte správnou odpověď:</a:t>
            </a:r>
            <a:endParaRPr lang="cs-CZ" sz="3600" dirty="0">
              <a:solidFill>
                <a:schemeClr val="accent2">
                  <a:lumMod val="75000"/>
                </a:schemeClr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8" dur="indefinite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style.fontFamily</p:attrName>
                                        </p:attrNameLst>
                                      </p:cBhvr>
                                      <p:to>
                                        <p:strVal val="Times New Roma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sz="3200" b="1" dirty="0" smtClean="0">
                <a:solidFill>
                  <a:srgbClr val="00B050"/>
                </a:solidFill>
              </a:rPr>
              <a:t>A) Destilovaná voda vede elektrický proud.</a:t>
            </a:r>
          </a:p>
          <a:p>
            <a:r>
              <a:rPr lang="cs-CZ" sz="3200" b="1" dirty="0" smtClean="0">
                <a:solidFill>
                  <a:srgbClr val="00B050"/>
                </a:solidFill>
              </a:rPr>
              <a:t>B) Destilovaná voda je vodič elektrického proudu.</a:t>
            </a:r>
          </a:p>
          <a:p>
            <a:r>
              <a:rPr lang="cs-CZ" sz="3200" b="1" dirty="0" smtClean="0">
                <a:solidFill>
                  <a:srgbClr val="00B050"/>
                </a:solidFill>
              </a:rPr>
              <a:t>C) Destilovaná voda je izolant, to znamená, že nevede elektrický proud.</a:t>
            </a:r>
            <a:endParaRPr lang="cs-CZ" sz="3200" b="1" dirty="0">
              <a:solidFill>
                <a:srgbClr val="00B050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3600" dirty="0" smtClean="0">
                <a:solidFill>
                  <a:srgbClr val="7030A0"/>
                </a:solidFill>
                <a:effectLst/>
              </a:rPr>
              <a:t>Je destilovaná voda vodič nebo izolant?</a:t>
            </a:r>
            <a:br>
              <a:rPr lang="cs-CZ" sz="3600" dirty="0" smtClean="0">
                <a:solidFill>
                  <a:srgbClr val="7030A0"/>
                </a:solidFill>
                <a:effectLst/>
              </a:rPr>
            </a:br>
            <a:r>
              <a:rPr lang="cs-CZ" sz="3600" dirty="0" smtClean="0">
                <a:solidFill>
                  <a:srgbClr val="7030A0"/>
                </a:solidFill>
                <a:effectLst/>
              </a:rPr>
              <a:t>Vyberte správnou odpověď:</a:t>
            </a:r>
            <a:endParaRPr lang="cs-CZ" sz="3600" dirty="0">
              <a:solidFill>
                <a:srgbClr val="7030A0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§"/>
            </a:pPr>
            <a:r>
              <a:rPr lang="cs-CZ" dirty="0" smtClean="0">
                <a:solidFill>
                  <a:srgbClr val="7030A0"/>
                </a:solidFill>
              </a:rPr>
              <a:t>Pokus: k baterii o napětí 4,5 V připojíme žárovičku a ampérmetr a do každé ruky uchopíme jeden banánek…naše tělo se stane součástí obvodu.</a:t>
            </a:r>
          </a:p>
          <a:p>
            <a:pPr>
              <a:buFont typeface="Wingdings" pitchFamily="2" charset="2"/>
              <a:buChar char="§"/>
            </a:pPr>
            <a:r>
              <a:rPr lang="cs-CZ" dirty="0" smtClean="0">
                <a:solidFill>
                  <a:srgbClr val="7030A0"/>
                </a:solidFill>
              </a:rPr>
              <a:t>Žárovička se sice nerozsvítí, ale citlivý ampérmetr ukáže, že NAŠÍM TĚLEM PROCHÁZÍ ELEKTRICKÝ PROUD.</a:t>
            </a:r>
          </a:p>
          <a:p>
            <a:pPr>
              <a:buFont typeface="Wingdings" pitchFamily="2" charset="2"/>
              <a:buChar char="§"/>
            </a:pPr>
            <a:r>
              <a:rPr lang="cs-CZ" dirty="0" smtClean="0">
                <a:solidFill>
                  <a:srgbClr val="7030A0"/>
                </a:solidFill>
              </a:rPr>
              <a:t>Jestliže si prsty navlhčíme, proud se zvětší.</a:t>
            </a:r>
            <a:endParaRPr lang="cs-CZ" dirty="0">
              <a:solidFill>
                <a:srgbClr val="7030A0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>
                <a:solidFill>
                  <a:schemeClr val="accent6">
                    <a:lumMod val="50000"/>
                  </a:schemeClr>
                </a:solidFill>
                <a:effectLst/>
              </a:rPr>
              <a:t>Vede lidské tělo elektrický proud?</a:t>
            </a:r>
            <a:endParaRPr lang="cs-CZ" sz="3600" dirty="0">
              <a:solidFill>
                <a:schemeClr val="accent6">
                  <a:lumMod val="50000"/>
                </a:schemeClr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dirty="0" smtClean="0">
                <a:solidFill>
                  <a:srgbClr val="002060"/>
                </a:solidFill>
              </a:rPr>
              <a:t>Pokud by zdroj v obvodu měl větší napětí než 24 V (u střídavého napětí dokonce 12 V), prošel by naším tělem tak velký proud, že by nás mohl vážně zranit. </a:t>
            </a:r>
          </a:p>
          <a:p>
            <a:r>
              <a:rPr lang="cs-CZ" sz="2800" dirty="0" smtClean="0">
                <a:solidFill>
                  <a:srgbClr val="002060"/>
                </a:solidFill>
              </a:rPr>
              <a:t>V případě síťového napětí 230 V by nás mohl proud i usmrtit.</a:t>
            </a:r>
          </a:p>
          <a:p>
            <a:endParaRPr lang="cs-CZ" sz="2800" dirty="0">
              <a:solidFill>
                <a:srgbClr val="002060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FF0000"/>
                </a:solidFill>
                <a:effectLst/>
              </a:rPr>
              <a:t>Jaké hrozí člověku nebezpečí?</a:t>
            </a:r>
            <a:endParaRPr lang="cs-CZ" sz="3600" dirty="0">
              <a:solidFill>
                <a:srgbClr val="FF0000"/>
              </a:solidFill>
              <a:effectLst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57818" y="3929066"/>
            <a:ext cx="2571768" cy="2286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3600" dirty="0" smtClean="0">
                <a:solidFill>
                  <a:schemeClr val="accent2">
                    <a:lumMod val="50000"/>
                  </a:schemeClr>
                </a:solidFill>
                <a:effectLst/>
              </a:rPr>
              <a:t>Využití vedení elektrického proudu v elektrolytech:</a:t>
            </a:r>
            <a:endParaRPr lang="cs-CZ" sz="3600" dirty="0">
              <a:solidFill>
                <a:schemeClr val="accent2">
                  <a:lumMod val="50000"/>
                </a:schemeClr>
              </a:solidFill>
              <a:effectLst/>
            </a:endParaRPr>
          </a:p>
        </p:txBody>
      </p:sp>
      <p:sp>
        <p:nvSpPr>
          <p:cNvPr id="2" name="Zástupný symbol pro obsah 1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614866" cy="4842226"/>
          </a:xfrm>
        </p:spPr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cs-CZ" sz="3200" b="1" dirty="0" smtClean="0">
                <a:solidFill>
                  <a:srgbClr val="92D050"/>
                </a:solidFill>
              </a:rPr>
              <a:t>K pokovování některých předmětů – např. když chceme ocelový hřebík pokrýt vrstvou mědi, aby nezrezivěl, zapojíme ho jako zápornou elektrodu do vodného roztoku síranu měďnatého a necháme procházet proud.</a:t>
            </a:r>
          </a:p>
          <a:p>
            <a:pPr>
              <a:buNone/>
            </a:pPr>
            <a:r>
              <a:rPr lang="cs-CZ" sz="3200" b="1" dirty="0" smtClean="0">
                <a:solidFill>
                  <a:srgbClr val="92D050"/>
                </a:solidFill>
              </a:rPr>
              <a:t>Železné předměty se pokrývají vrstvou chromu, aby se zabránilo korozi.</a:t>
            </a:r>
          </a:p>
          <a:p>
            <a:pPr>
              <a:buNone/>
            </a:pPr>
            <a:r>
              <a:rPr lang="cs-CZ" sz="3200" b="1" dirty="0" smtClean="0">
                <a:solidFill>
                  <a:srgbClr val="92D050"/>
                </a:solidFill>
              </a:rPr>
              <a:t>K výrobě čistých kovů.</a:t>
            </a:r>
            <a:endParaRPr lang="cs-CZ" sz="3200" b="1" dirty="0">
              <a:solidFill>
                <a:srgbClr val="92D050"/>
              </a:solidFill>
            </a:endParaRPr>
          </a:p>
        </p:txBody>
      </p:sp>
      <p:pic>
        <p:nvPicPr>
          <p:cNvPr id="5123" name="Picture 3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00694" y="1571612"/>
            <a:ext cx="2771775" cy="1838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86380" y="3786190"/>
            <a:ext cx="3381367" cy="25717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" grpId="0" build="allAtOnce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600" dirty="0" smtClean="0">
                <a:hlinkClick r:id="rId3"/>
              </a:rPr>
              <a:t>http://www.chempokusy.webzdarma.cz/galerie/fotky/P1020350.JPG</a:t>
            </a:r>
            <a:r>
              <a:rPr lang="cs-CZ" sz="1600" dirty="0" smtClean="0"/>
              <a:t> </a:t>
            </a:r>
            <a:r>
              <a:rPr lang="en-US" sz="1600" dirty="0" smtClean="0"/>
              <a:t>[</a:t>
            </a:r>
            <a:r>
              <a:rPr lang="cs-CZ" sz="1600" dirty="0" smtClean="0"/>
              <a:t>2011-11-04</a:t>
            </a:r>
            <a:r>
              <a:rPr lang="en-US" sz="1600" dirty="0" smtClean="0"/>
              <a:t>]</a:t>
            </a:r>
            <a:endParaRPr lang="cs-CZ" sz="1600" dirty="0" smtClean="0"/>
          </a:p>
          <a:p>
            <a:r>
              <a:rPr lang="cs-CZ" sz="1600" dirty="0" smtClean="0">
                <a:hlinkClick r:id="rId4"/>
              </a:rPr>
              <a:t>http://elektross.gjn.cz/obrazky/kapal1.gif</a:t>
            </a:r>
            <a:r>
              <a:rPr lang="cs-CZ" sz="1600" dirty="0" smtClean="0"/>
              <a:t> </a:t>
            </a:r>
            <a:r>
              <a:rPr lang="en-US" sz="1600" dirty="0" smtClean="0"/>
              <a:t>[</a:t>
            </a:r>
            <a:r>
              <a:rPr lang="cs-CZ" sz="1600" dirty="0" smtClean="0"/>
              <a:t>2011-11-04</a:t>
            </a:r>
            <a:r>
              <a:rPr lang="en-US" sz="1600" dirty="0" smtClean="0"/>
              <a:t>]</a:t>
            </a:r>
            <a:endParaRPr lang="cs-CZ" sz="1600" dirty="0" smtClean="0"/>
          </a:p>
          <a:p>
            <a:r>
              <a:rPr lang="cs-CZ" sz="1600" dirty="0" smtClean="0">
                <a:hlinkClick r:id="rId5"/>
              </a:rPr>
              <a:t>http://upload.wikimedia.org/wikipedia/commons/thumb/6/6b/Copper%28II%29-nitrate-trihydrate-sample.jpg/220px-Copper%28II%29-nitrate-trihydrate-sample.jpg</a:t>
            </a:r>
            <a:r>
              <a:rPr lang="cs-CZ" sz="1600" dirty="0" smtClean="0"/>
              <a:t> </a:t>
            </a:r>
            <a:r>
              <a:rPr lang="en-US" sz="1600" dirty="0" smtClean="0"/>
              <a:t>[</a:t>
            </a:r>
            <a:r>
              <a:rPr lang="cs-CZ" sz="1600" dirty="0" smtClean="0"/>
              <a:t>2011-11-04</a:t>
            </a:r>
            <a:r>
              <a:rPr lang="en-US" sz="1600" dirty="0" smtClean="0"/>
              <a:t>]</a:t>
            </a:r>
            <a:endParaRPr lang="cs-CZ" sz="1600" dirty="0" smtClean="0"/>
          </a:p>
          <a:p>
            <a:r>
              <a:rPr lang="cs-CZ" sz="1600" dirty="0" smtClean="0">
                <a:hlinkClick r:id="rId6"/>
              </a:rPr>
              <a:t>http://nd01.jxs.cz/969/461/4af6f8dad8_21244139_o2.jpg</a:t>
            </a:r>
            <a:r>
              <a:rPr lang="cs-CZ" sz="1600" dirty="0" smtClean="0"/>
              <a:t> </a:t>
            </a:r>
            <a:r>
              <a:rPr lang="en-US" sz="1600" dirty="0" smtClean="0"/>
              <a:t>[</a:t>
            </a:r>
            <a:r>
              <a:rPr lang="cs-CZ" sz="1600" dirty="0" smtClean="0"/>
              <a:t>2011-11-04</a:t>
            </a:r>
            <a:r>
              <a:rPr lang="en-US" sz="1600" dirty="0" smtClean="0"/>
              <a:t>]</a:t>
            </a:r>
            <a:endParaRPr lang="cs-CZ" sz="1600" dirty="0" smtClean="0"/>
          </a:p>
          <a:p>
            <a:r>
              <a:rPr lang="cs-CZ" sz="1600" dirty="0" smtClean="0">
                <a:hlinkClick r:id="rId7"/>
              </a:rPr>
              <a:t>http://bezpecnostni-znaceni.bezpecnostni-tabulky.cz/picts/image/1999t.gif</a:t>
            </a:r>
            <a:r>
              <a:rPr lang="cs-CZ" sz="1600" dirty="0" smtClean="0"/>
              <a:t> </a:t>
            </a:r>
            <a:r>
              <a:rPr lang="en-US" sz="1600" dirty="0" smtClean="0"/>
              <a:t>[</a:t>
            </a:r>
            <a:r>
              <a:rPr lang="cs-CZ" sz="1600" dirty="0" smtClean="0"/>
              <a:t>2011-11-04</a:t>
            </a:r>
            <a:r>
              <a:rPr lang="en-US" sz="1600" dirty="0" smtClean="0"/>
              <a:t>]</a:t>
            </a:r>
            <a:endParaRPr lang="cs-CZ" sz="1600" dirty="0" smtClean="0"/>
          </a:p>
          <a:p>
            <a:r>
              <a:rPr lang="cs-CZ" sz="1600" dirty="0" smtClean="0">
                <a:hlinkClick r:id="rId8"/>
              </a:rPr>
              <a:t>http://www.cez.cz/edee/content/microsites/elektrina/obr/2-23.jpg</a:t>
            </a:r>
            <a:r>
              <a:rPr lang="cs-CZ" sz="1600" dirty="0" smtClean="0"/>
              <a:t> </a:t>
            </a:r>
            <a:r>
              <a:rPr lang="en-US" sz="1600" dirty="0" smtClean="0"/>
              <a:t>[</a:t>
            </a:r>
            <a:r>
              <a:rPr lang="cs-CZ" sz="1600" dirty="0" smtClean="0"/>
              <a:t>2011-11-04</a:t>
            </a:r>
            <a:r>
              <a:rPr lang="en-US" sz="1600" dirty="0" smtClean="0"/>
              <a:t>]</a:t>
            </a:r>
            <a:endParaRPr lang="cs-CZ" sz="1600" dirty="0" smtClean="0"/>
          </a:p>
          <a:p>
            <a:r>
              <a:rPr lang="cs-CZ" sz="1600" dirty="0" smtClean="0">
                <a:hlinkClick r:id="rId9"/>
              </a:rPr>
              <a:t>http://www.srom.hranet.cz/projekty/2004/pjajcim/obrazky/elektrolyza2.jpg</a:t>
            </a:r>
            <a:r>
              <a:rPr lang="cs-CZ" sz="1600" dirty="0" smtClean="0"/>
              <a:t> </a:t>
            </a:r>
            <a:r>
              <a:rPr lang="en-US" sz="1600" dirty="0" smtClean="0"/>
              <a:t>[</a:t>
            </a:r>
            <a:r>
              <a:rPr lang="cs-CZ" sz="1600" dirty="0" smtClean="0"/>
              <a:t>2011-11-04</a:t>
            </a:r>
            <a:r>
              <a:rPr lang="en-US" sz="1600" dirty="0" smtClean="0"/>
              <a:t>]</a:t>
            </a:r>
            <a:endParaRPr lang="cs-CZ" sz="1600" dirty="0" smtClean="0"/>
          </a:p>
          <a:p>
            <a:r>
              <a:rPr lang="cs-CZ" sz="1600" b="1" dirty="0" smtClean="0"/>
              <a:t>doc. RNDr. Růžena  Kolářová, CSc., PaedDr. Jiří Bohuněk, Fyzika pro 9. ročník základní školy, nakladatelství Prometheus, 2008, ISBN 978-80-7196-193-2.</a:t>
            </a:r>
          </a:p>
          <a:p>
            <a:r>
              <a:rPr lang="cs-CZ" sz="1600" b="1" dirty="0" smtClean="0"/>
              <a:t>galerie office </a:t>
            </a:r>
            <a:r>
              <a:rPr lang="cs-CZ" sz="1600" b="1" dirty="0" smtClean="0"/>
              <a:t> www.office.</a:t>
            </a:r>
            <a:r>
              <a:rPr lang="cs-CZ" sz="1600" b="1" smtClean="0"/>
              <a:t>microsoft.com</a:t>
            </a:r>
            <a:endParaRPr lang="cs-CZ" sz="1600" b="1" dirty="0" smtClean="0"/>
          </a:p>
          <a:p>
            <a:endParaRPr lang="cs-CZ" sz="1600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00B050"/>
                </a:solidFill>
                <a:effectLst/>
              </a:rPr>
              <a:t>Použité zdroje:</a:t>
            </a:r>
            <a:endParaRPr lang="cs-CZ" sz="3600" dirty="0">
              <a:solidFill>
                <a:srgbClr val="00B050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624078" indent="-514350">
              <a:buAutoNum type="arabicParenR"/>
            </a:pPr>
            <a:r>
              <a:rPr lang="cs-CZ" sz="2800" b="1" dirty="0" smtClean="0">
                <a:solidFill>
                  <a:srgbClr val="00B0F0"/>
                </a:solidFill>
              </a:rPr>
              <a:t>Prezentace slouží k naučení nového učiva.</a:t>
            </a:r>
          </a:p>
          <a:p>
            <a:pPr marL="624078" indent="-514350">
              <a:buAutoNum type="arabicParenR"/>
            </a:pPr>
            <a:r>
              <a:rPr lang="cs-CZ" sz="2800" b="1" dirty="0" smtClean="0">
                <a:solidFill>
                  <a:srgbClr val="00B0F0"/>
                </a:solidFill>
              </a:rPr>
              <a:t>Vysvětluje vedení elektrického proudu ve vodném roztoku kuchyňské soli. </a:t>
            </a:r>
          </a:p>
          <a:p>
            <a:pPr marL="624078" indent="-514350">
              <a:buAutoNum type="arabicParenR"/>
            </a:pPr>
            <a:r>
              <a:rPr lang="cs-CZ" sz="2800" b="1" dirty="0" smtClean="0">
                <a:solidFill>
                  <a:srgbClr val="00B0F0"/>
                </a:solidFill>
              </a:rPr>
              <a:t>Rozebírá jednotlivé pokusy s vodou z vodovodu jako vodičem, s destilovanou vodou jako izolantem a lidským tělem jako vodičem elektrického proudu. </a:t>
            </a:r>
          </a:p>
          <a:p>
            <a:pPr marL="624078" indent="-514350">
              <a:buAutoNum type="arabicParenR"/>
            </a:pPr>
            <a:r>
              <a:rPr lang="cs-CZ" sz="2800" b="1" dirty="0" smtClean="0">
                <a:solidFill>
                  <a:srgbClr val="00B0F0"/>
                </a:solidFill>
              </a:rPr>
              <a:t>Vysvětluje využití pokovování a výrobu čistých kovů.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6908"/>
          </a:xfrm>
        </p:spPr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002060"/>
                </a:solidFill>
                <a:effectLst/>
              </a:rPr>
              <a:t>Metodika prezentace:</a:t>
            </a:r>
            <a:endParaRPr lang="cs-CZ" sz="3600" dirty="0">
              <a:solidFill>
                <a:srgbClr val="002060"/>
              </a:solidFill>
              <a:effectLst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220</TotalTime>
  <Words>560</Words>
  <Application>Microsoft Office PowerPoint</Application>
  <PresentationFormat>Předvádění na obrazovce (4:3)</PresentationFormat>
  <Paragraphs>66</Paragraphs>
  <Slides>11</Slides>
  <Notes>10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Shluk</vt:lpstr>
      <vt:lpstr>Snímek 1</vt:lpstr>
      <vt:lpstr>Vodný roztok kuchyňské soli je elektrický vodič:</vt:lpstr>
      <vt:lpstr>Vysvětlení jste poznali v chemii:</vt:lpstr>
      <vt:lpstr>El. proud vedou i vodné roztoky některých dalších látek:</vt:lpstr>
      <vt:lpstr>Vede voda z vodovodu alespoň trochu elektrický proud? Vyberte správnou odpověď:</vt:lpstr>
      <vt:lpstr>Je destilovaná voda vodič nebo izolant? Vyberte správnou odpověď:</vt:lpstr>
      <vt:lpstr>Vede lidské tělo elektrický proud?</vt:lpstr>
      <vt:lpstr>Jaké hrozí člověku nebezpečí?</vt:lpstr>
      <vt:lpstr>Využití vedení elektrického proudu v elektrolytech:</vt:lpstr>
      <vt:lpstr>Použité zdroje:</vt:lpstr>
      <vt:lpstr>Metodika prezentace:</vt:lpstr>
    </vt:vector>
  </TitlesOfParts>
  <Company>Franc-omitky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Radlena</dc:creator>
  <cp:lastModifiedBy>šárka</cp:lastModifiedBy>
  <cp:revision>26</cp:revision>
  <dcterms:created xsi:type="dcterms:W3CDTF">2011-11-02T15:21:51Z</dcterms:created>
  <dcterms:modified xsi:type="dcterms:W3CDTF">2013-06-08T12:08:31Z</dcterms:modified>
</cp:coreProperties>
</file>