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6ACB2D-E2C1-4613-A76F-6AB4B5310810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CA86C6-5579-4621-A965-2BBA31241CF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CA86C6-5579-4621-A965-2BBA31241CF5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CA86C6-5579-4621-A965-2BBA31241CF5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CA86C6-5579-4621-A965-2BBA31241CF5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CA86C6-5579-4621-A965-2BBA31241CF5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CA86C6-5579-4621-A965-2BBA31241CF5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CA86C6-5579-4621-A965-2BBA31241CF5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CA86C6-5579-4621-A965-2BBA31241CF5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CA86C6-5579-4621-A965-2BBA31241CF5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CA86C6-5579-4621-A965-2BBA31241CF5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CA86C6-5579-4621-A965-2BBA31241CF5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CA86C6-5579-4621-A965-2BBA31241CF5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CA86C6-5579-4621-A965-2BBA31241CF5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CA86C6-5579-4621-A965-2BBA31241CF5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5DD86F2-53B1-4E42-85B1-A66D818B67A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968E9D8-2B4E-4E92-A9A3-3D9A66AC4B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DD86F2-53B1-4E42-85B1-A66D818B67A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8E9D8-2B4E-4E92-A9A3-3D9A66AC4BD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DD86F2-53B1-4E42-85B1-A66D818B67A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8E9D8-2B4E-4E92-A9A3-3D9A66AC4BD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DD86F2-53B1-4E42-85B1-A66D818B67A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8E9D8-2B4E-4E92-A9A3-3D9A66AC4BD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DD86F2-53B1-4E42-85B1-A66D818B67A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8E9D8-2B4E-4E92-A9A3-3D9A66AC4B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DD86F2-53B1-4E42-85B1-A66D818B67A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8E9D8-2B4E-4E92-A9A3-3D9A66AC4BD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DD86F2-53B1-4E42-85B1-A66D818B67A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8E9D8-2B4E-4E92-A9A3-3D9A66AC4B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5DD86F2-53B1-4E42-85B1-A66D818B67A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8E9D8-2B4E-4E92-A9A3-3D9A66AC4B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5DD86F2-53B1-4E42-85B1-A66D818B67A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968E9D8-2B4E-4E92-A9A3-3D9A66AC4BD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DD86F2-53B1-4E42-85B1-A66D818B67A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8E9D8-2B4E-4E92-A9A3-3D9A66AC4B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DD86F2-53B1-4E42-85B1-A66D818B67A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8E9D8-2B4E-4E92-A9A3-3D9A66AC4B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5DD86F2-53B1-4E42-85B1-A66D818B67A0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968E9D8-2B4E-4E92-A9A3-3D9A66AC4B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esilovace.cz/sedlak/zakladni/photor.gif" TargetMode="External"/><Relationship Id="rId3" Type="http://schemas.openxmlformats.org/officeDocument/2006/relationships/hyperlink" Target="http://www.zsharcov.cz/Predmety/Fyzika/ucivo/9/civka_1.png" TargetMode="External"/><Relationship Id="rId7" Type="http://schemas.openxmlformats.org/officeDocument/2006/relationships/hyperlink" Target="http://www.elektronikacz.borec.cz/Data/Regulator%20ventilatoru%20CPU_soubory/image009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jv.sweb.cz/prikl/Fprikl5x2_soubory/image028.gif" TargetMode="External"/><Relationship Id="rId5" Type="http://schemas.openxmlformats.org/officeDocument/2006/relationships/hyperlink" Target="http://fyzikalniulohy.cz/_upload/00092/graf_velky.gif" TargetMode="External"/><Relationship Id="rId10" Type="http://schemas.openxmlformats.org/officeDocument/2006/relationships/hyperlink" Target="http://www.tme.eu/html/gfx/ramka_4030.jpg" TargetMode="External"/><Relationship Id="rId4" Type="http://schemas.openxmlformats.org/officeDocument/2006/relationships/hyperlink" Target="http://elektross.gjn.cz/obrazky/termistor3.gif" TargetMode="External"/><Relationship Id="rId9" Type="http://schemas.openxmlformats.org/officeDocument/2006/relationships/hyperlink" Target="http://elektronika.host22.com/test/images/articles/fotoodpor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642910" y="5445224"/>
            <a:ext cx="7421478" cy="555544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</a:t>
            </a:r>
            <a:r>
              <a:rPr lang="cs-CZ" sz="1600" b="1" dirty="0" smtClean="0">
                <a:solidFill>
                  <a:srgbClr val="00B0F0"/>
                </a:solidFill>
              </a:rPr>
              <a:t>Slouží k naučení nového učiva. 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827584" y="4581128"/>
            <a:ext cx="8015656" cy="571504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Jak lze změnit odpor polovodičů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43808" y="1556792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VY_32_INOVACE_FY.9.A_10_zmena_odporu_polovodicu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5486" y="570340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62068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43051"/>
            <a:ext cx="8229600" cy="4071966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C00000"/>
                </a:solidFill>
              </a:rPr>
              <a:t>Pokusem budeme zjišťovat, zda různé pevné látky, které vedou elektrický proud, se chovají při zahřívání stejně.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C00000"/>
                </a:solidFill>
              </a:rPr>
              <a:t>Zahříváme </a:t>
            </a:r>
            <a:r>
              <a:rPr lang="cs-CZ" sz="2800" u="sng" dirty="0" smtClean="0">
                <a:solidFill>
                  <a:srgbClr val="002060"/>
                </a:solidFill>
              </a:rPr>
              <a:t>ocelový drát </a:t>
            </a:r>
            <a:r>
              <a:rPr lang="cs-CZ" sz="2800" dirty="0" smtClean="0">
                <a:solidFill>
                  <a:srgbClr val="C00000"/>
                </a:solidFill>
              </a:rPr>
              <a:t>stočený do pružinky a druhá součástka je s názvem </a:t>
            </a:r>
            <a:r>
              <a:rPr lang="cs-CZ" sz="2800" u="sng" dirty="0" smtClean="0">
                <a:solidFill>
                  <a:srgbClr val="002060"/>
                </a:solidFill>
              </a:rPr>
              <a:t>termistor</a:t>
            </a:r>
            <a:r>
              <a:rPr lang="cs-CZ" sz="2800" dirty="0" smtClean="0">
                <a:solidFill>
                  <a:srgbClr val="C00000"/>
                </a:solidFill>
              </a:rPr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C00000"/>
                </a:solidFill>
              </a:rPr>
              <a:t>O ocelovém drátu již víme, že se jeho odpor při zahřívání zvětšuje.</a:t>
            </a:r>
          </a:p>
          <a:p>
            <a:pPr>
              <a:buNone/>
            </a:pPr>
            <a:endParaRPr lang="cs-CZ" sz="2800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C00000"/>
                </a:solidFill>
              </a:rPr>
              <a:t>Z naměřených hodnot proudu a napětí vypočítáme odpor při zahřívání termistoru.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0715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effectLst/>
              </a:rPr>
              <a:t>Sledování změny odporu vodičů při zahřívání:</a:t>
            </a:r>
            <a:endParaRPr lang="cs-CZ" sz="3200" dirty="0">
              <a:solidFill>
                <a:srgbClr val="0070C0"/>
              </a:solidFill>
              <a:effectLst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4000505"/>
            <a:ext cx="1714500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4942" y="5715016"/>
            <a:ext cx="2143125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2500298" y="5715016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schéma termistoru: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9286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B050"/>
                </a:solidFill>
              </a:rPr>
              <a:t>Z měření vyplývá, že </a:t>
            </a:r>
            <a:r>
              <a:rPr lang="cs-CZ" sz="3200" b="1" dirty="0" smtClean="0">
                <a:solidFill>
                  <a:srgbClr val="002060"/>
                </a:solidFill>
              </a:rPr>
              <a:t>ocelový drát (kov)</a:t>
            </a:r>
            <a:r>
              <a:rPr lang="cs-CZ" sz="3200" b="1" dirty="0" smtClean="0">
                <a:solidFill>
                  <a:srgbClr val="00B050"/>
                </a:solidFill>
              </a:rPr>
              <a:t> při zahřívání svůj odpor </a:t>
            </a:r>
            <a:r>
              <a:rPr lang="cs-CZ" sz="3200" b="1" u="sng" dirty="0" smtClean="0">
                <a:solidFill>
                  <a:srgbClr val="00B050"/>
                </a:solidFill>
              </a:rPr>
              <a:t>zvětšuje</a:t>
            </a:r>
            <a:r>
              <a:rPr lang="cs-CZ" sz="3200" b="1" dirty="0" smtClean="0">
                <a:solidFill>
                  <a:srgbClr val="00B050"/>
                </a:solidFill>
              </a:rPr>
              <a:t>, </a:t>
            </a:r>
            <a:r>
              <a:rPr lang="cs-CZ" sz="3200" b="1" u="sng" dirty="0" smtClean="0">
                <a:solidFill>
                  <a:srgbClr val="7030A0"/>
                </a:solidFill>
              </a:rPr>
              <a:t>naopak </a:t>
            </a:r>
            <a:r>
              <a:rPr lang="cs-CZ" sz="3200" b="1" dirty="0" smtClean="0">
                <a:solidFill>
                  <a:srgbClr val="002060"/>
                </a:solidFill>
              </a:rPr>
              <a:t>termistor</a:t>
            </a:r>
            <a:r>
              <a:rPr lang="cs-CZ" sz="3200" b="1" dirty="0" smtClean="0">
                <a:solidFill>
                  <a:srgbClr val="00B050"/>
                </a:solidFill>
              </a:rPr>
              <a:t> při zahřívání svůj odpor </a:t>
            </a:r>
            <a:r>
              <a:rPr lang="cs-CZ" sz="3200" b="1" u="sng" dirty="0" smtClean="0">
                <a:solidFill>
                  <a:srgbClr val="00B050"/>
                </a:solidFill>
              </a:rPr>
              <a:t>zmenšuje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B050"/>
                </a:solidFill>
              </a:rPr>
              <a:t>Naměřené hodnoty jsou zaznamenány v tabulce:</a:t>
            </a:r>
          </a:p>
          <a:p>
            <a:pPr>
              <a:buFont typeface="Wingdings" pitchFamily="2" charset="2"/>
              <a:buChar char="q"/>
            </a:pP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7030A0"/>
                </a:solidFill>
                <a:effectLst/>
              </a:rPr>
              <a:t>Pokračování pokusu:</a:t>
            </a:r>
            <a:endParaRPr lang="cs-CZ" sz="3200" u="sng" dirty="0">
              <a:solidFill>
                <a:srgbClr val="7030A0"/>
              </a:solidFill>
              <a:effectLst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14414" y="4214818"/>
          <a:ext cx="6096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t</a:t>
                      </a:r>
                      <a:r>
                        <a:rPr lang="cs-CZ" baseline="0" dirty="0" smtClean="0">
                          <a:solidFill>
                            <a:srgbClr val="002060"/>
                          </a:solidFill>
                        </a:rPr>
                        <a:t>   </a:t>
                      </a:r>
                      <a:r>
                        <a:rPr lang="en-US" baseline="0" dirty="0" smtClean="0">
                          <a:solidFill>
                            <a:srgbClr val="002060"/>
                          </a:solidFill>
                        </a:rPr>
                        <a:t>[</a:t>
                      </a:r>
                      <a:r>
                        <a:rPr lang="cs-CZ" baseline="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baseline="0" dirty="0" smtClean="0">
                          <a:solidFill>
                            <a:srgbClr val="002060"/>
                          </a:solidFill>
                          <a:latin typeface="Arial"/>
                          <a:cs typeface="Arial"/>
                        </a:rPr>
                        <a:t>°C</a:t>
                      </a:r>
                      <a:r>
                        <a:rPr lang="en-US" baseline="0" dirty="0" smtClean="0">
                          <a:solidFill>
                            <a:srgbClr val="002060"/>
                          </a:solidFill>
                          <a:latin typeface="Arial"/>
                          <a:cs typeface="Arial"/>
                        </a:rPr>
                        <a:t>]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I</a:t>
                      </a:r>
                      <a:r>
                        <a:rPr lang="cs-CZ" baseline="0" dirty="0" smtClean="0">
                          <a:solidFill>
                            <a:srgbClr val="002060"/>
                          </a:solidFill>
                        </a:rPr>
                        <a:t>   </a:t>
                      </a:r>
                      <a:r>
                        <a:rPr lang="en-US" baseline="0" dirty="0" smtClean="0">
                          <a:solidFill>
                            <a:srgbClr val="002060"/>
                          </a:solidFill>
                        </a:rPr>
                        <a:t>[</a:t>
                      </a:r>
                      <a:r>
                        <a:rPr lang="cs-CZ" baseline="0" dirty="0" smtClean="0">
                          <a:solidFill>
                            <a:srgbClr val="002060"/>
                          </a:solidFill>
                        </a:rPr>
                        <a:t>mA</a:t>
                      </a:r>
                      <a:r>
                        <a:rPr lang="en-US" baseline="0" dirty="0" smtClean="0">
                          <a:solidFill>
                            <a:srgbClr val="002060"/>
                          </a:solidFill>
                        </a:rPr>
                        <a:t>]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R  </a:t>
                      </a:r>
                      <a:r>
                        <a:rPr lang="en-US" dirty="0" smtClean="0">
                          <a:solidFill>
                            <a:srgbClr val="002060"/>
                          </a:solidFill>
                        </a:rPr>
                        <a:t>[</a:t>
                      </a:r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l-GR" dirty="0" smtClean="0">
                          <a:solidFill>
                            <a:srgbClr val="002060"/>
                          </a:solidFill>
                          <a:latin typeface="Arial Black"/>
                        </a:rPr>
                        <a:t>Ω</a:t>
                      </a:r>
                      <a:r>
                        <a:rPr lang="en-US" dirty="0" smtClean="0">
                          <a:solidFill>
                            <a:srgbClr val="002060"/>
                          </a:solidFill>
                          <a:latin typeface="Arial Black"/>
                        </a:rPr>
                        <a:t>]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Ocelový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25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555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2,7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drát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85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500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3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Termistor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25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14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210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85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30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100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/>
              </a:rPr>
              <a:t>Graf závislosti odporu termistoru na teplotě:</a:t>
            </a:r>
            <a:br>
              <a:rPr lang="cs-CZ" sz="2800" dirty="0" smtClean="0">
                <a:solidFill>
                  <a:srgbClr val="00B050"/>
                </a:solidFill>
                <a:effectLst/>
              </a:rPr>
            </a:br>
            <a:endParaRPr lang="cs-CZ" sz="2800" dirty="0">
              <a:solidFill>
                <a:srgbClr val="00B050"/>
              </a:solidFill>
              <a:effectLst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1142984"/>
            <a:ext cx="2143125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86050" y="2071678"/>
            <a:ext cx="3643338" cy="43577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71472" y="428604"/>
            <a:ext cx="8258204" cy="135732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70C0"/>
                </a:solidFill>
                <a:effectLst/>
              </a:rPr>
              <a:t>Graf závislosti odporu ocelového drátu na teplotě:</a:t>
            </a:r>
            <a:r>
              <a:rPr lang="cs-CZ" sz="3200" dirty="0" smtClean="0">
                <a:solidFill>
                  <a:srgbClr val="00B05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B050"/>
                </a:solidFill>
                <a:effectLst/>
              </a:rPr>
            </a:br>
            <a:endParaRPr lang="cs-CZ" sz="3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4810" y="1071546"/>
            <a:ext cx="1714500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" y="1857364"/>
            <a:ext cx="8229600" cy="4139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změna odporu u termistoru je výrazně větší než u ocelového drátu</a:t>
            </a: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FF0000"/>
                </a:solidFill>
              </a:rPr>
              <a:t> vodiče, které se chovají podobně jako ocelový drát, jsou </a:t>
            </a:r>
            <a:r>
              <a:rPr lang="cs-CZ" b="1" u="sng" dirty="0" smtClean="0">
                <a:solidFill>
                  <a:srgbClr val="0070C0"/>
                </a:solidFill>
              </a:rPr>
              <a:t>KOVY</a:t>
            </a:r>
          </a:p>
          <a:p>
            <a:pPr>
              <a:buNone/>
            </a:pPr>
            <a:endParaRPr lang="cs-CZ" b="1" u="sng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FF0000"/>
                </a:solidFill>
              </a:rPr>
              <a:t> látky, u kterých se se zvyšováním teploty odpor výrazně zmenšuje, patří mezi </a:t>
            </a:r>
            <a:r>
              <a:rPr lang="cs-CZ" b="1" u="sng" dirty="0" smtClean="0">
                <a:solidFill>
                  <a:srgbClr val="0070C0"/>
                </a:solidFill>
              </a:rPr>
              <a:t>POLOVODIČE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Závěr pokusu: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23355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</a:rPr>
              <a:t>na změně odporu termistoru se změnou teploty je např. založeno měření teploty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vyrábí se z oxidů různých prvků, např. oxidu hořečnatého MgO, oxidu kobaltnatého CoO, oxidu titaničitého TiO</a:t>
            </a:r>
            <a:r>
              <a:rPr lang="cs-CZ" sz="2800" b="1" baseline="-25000" dirty="0" smtClean="0">
                <a:solidFill>
                  <a:srgbClr val="00B050"/>
                </a:solidFill>
              </a:rPr>
              <a:t>2</a:t>
            </a:r>
            <a:r>
              <a:rPr lang="cs-CZ" sz="2800" b="1" dirty="0" smtClean="0">
                <a:solidFill>
                  <a:srgbClr val="00B050"/>
                </a:solidFill>
              </a:rPr>
              <a:t>, oxidu železitého Fe</a:t>
            </a:r>
            <a:r>
              <a:rPr lang="cs-CZ" sz="2800" b="1" baseline="-25000" dirty="0" smtClean="0">
                <a:solidFill>
                  <a:srgbClr val="00B050"/>
                </a:solidFill>
              </a:rPr>
              <a:t>2</a:t>
            </a:r>
            <a:r>
              <a:rPr lang="cs-CZ" sz="2800" b="1" dirty="0" smtClean="0">
                <a:solidFill>
                  <a:srgbClr val="00B050"/>
                </a:solidFill>
              </a:rPr>
              <a:t>O</a:t>
            </a:r>
            <a:r>
              <a:rPr lang="cs-CZ" sz="2800" b="1" baseline="-25000" dirty="0" smtClean="0">
                <a:solidFill>
                  <a:srgbClr val="00B050"/>
                </a:solidFill>
              </a:rPr>
              <a:t>3 </a:t>
            </a:r>
            <a:r>
              <a:rPr lang="cs-CZ" sz="2800" b="1" dirty="0" smtClean="0">
                <a:solidFill>
                  <a:srgbClr val="00B050"/>
                </a:solidFill>
              </a:rPr>
              <a:t>  </a:t>
            </a:r>
          </a:p>
          <a:p>
            <a:pPr>
              <a:buNone/>
            </a:pPr>
            <a:endParaRPr lang="cs-CZ" sz="2800" b="1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u="sng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TERMISTOR</a:t>
            </a:r>
            <a:endParaRPr lang="cs-CZ" sz="3600" u="sng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00496" y="4500570"/>
            <a:ext cx="48768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7"/>
            <a:ext cx="8229600" cy="264320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00000"/>
                </a:solidFill>
              </a:rPr>
              <a:t> další polovodičová součástka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00000"/>
                </a:solidFill>
              </a:rPr>
              <a:t> použijeme ji ke zjištění závislosti odporu látky na OSVĚTLENÍ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00000"/>
                </a:solidFill>
              </a:rPr>
              <a:t> při osvětlení fotorezistoru proud obvodem s fotorezistorem vzroste, tj. jeho ODPOR se ZMENŠÍ </a:t>
            </a:r>
          </a:p>
          <a:p>
            <a:pPr>
              <a:buNone/>
            </a:pP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ctr"/>
            <a:r>
              <a:rPr lang="cs-CZ" sz="3200" u="sng" dirty="0" smtClean="0">
                <a:solidFill>
                  <a:srgbClr val="0070C0"/>
                </a:solidFill>
                <a:effectLst/>
              </a:rPr>
              <a:t>FOTOREZISTOR</a:t>
            </a:r>
            <a:endParaRPr lang="cs-CZ" sz="3200" u="sng" dirty="0">
              <a:solidFill>
                <a:srgbClr val="0070C0"/>
              </a:solidFill>
              <a:effectLst/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3429000"/>
            <a:ext cx="3314700" cy="293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85860"/>
            <a:ext cx="5329246" cy="5000659"/>
          </a:xfrm>
        </p:spPr>
        <p:txBody>
          <a:bodyPr>
            <a:normAutofit fontScale="92500" lnSpcReduction="10000"/>
          </a:bodyPr>
          <a:lstStyle/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k měření osvětlení, např. ve fotoaparátech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při automatickém počítání předmětů (pečiva, láhví atd.)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při automatickém otevírání a zavírání dveří atd.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fotorezistory se vyrábějí z polovodičových materiálů, které jsou citlivé na světlo, např. ze sirníku kademnatého CdS, selenidu kademnatého CdSe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Použití fotorezistoru: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4071942"/>
            <a:ext cx="2647975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00728" y="1214422"/>
            <a:ext cx="2928990" cy="23526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000892" y="3214686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fotorezistory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00240"/>
            <a:ext cx="5900750" cy="4007051"/>
          </a:xfrm>
        </p:spPr>
        <p:txBody>
          <a:bodyPr>
            <a:normAutofit fontScale="92500" lnSpcReduction="20000"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B050"/>
                </a:solidFill>
              </a:rPr>
              <a:t>Odpor kovů se s rostoucí teplotou zmenšuje.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B050"/>
                </a:solidFill>
              </a:rPr>
              <a:t> Odpor kovů se s rostoucí teplotou zvětšuje. 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B050"/>
                </a:solidFill>
              </a:rPr>
              <a:t>Odpor kovů se s rostoucí teplotou nemění.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70C0"/>
                </a:solidFill>
                <a:effectLst/>
              </a:rPr>
              <a:t>Vyber správnou odpověď:</a:t>
            </a:r>
            <a:br>
              <a:rPr lang="cs-CZ" sz="3200" u="sng" dirty="0" smtClean="0">
                <a:solidFill>
                  <a:srgbClr val="0070C0"/>
                </a:solidFill>
                <a:effectLst/>
              </a:rPr>
            </a:br>
            <a:r>
              <a:rPr lang="cs-CZ" sz="3200" dirty="0" smtClean="0">
                <a:solidFill>
                  <a:srgbClr val="00B0F0"/>
                </a:solidFill>
                <a:effectLst/>
              </a:rPr>
              <a:t>Jak se mění odpor kovu při jeho zahřívání?</a:t>
            </a:r>
            <a:endParaRPr lang="cs-CZ" sz="3200" u="sng" dirty="0">
              <a:solidFill>
                <a:srgbClr val="0070C0"/>
              </a:solidFill>
              <a:effectLst/>
            </a:endParaRPr>
          </a:p>
        </p:txBody>
      </p:sp>
      <p:pic>
        <p:nvPicPr>
          <p:cNvPr id="8195" name="Picture 3" descr="C:\Documents and Settings\radek\Local Settings\Temporary Internet Files\Content.IE5\2TM785QB\MP90038668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1857364"/>
            <a:ext cx="3214710" cy="25003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71744"/>
            <a:ext cx="8229600" cy="3435547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B0F0"/>
                </a:solidFill>
              </a:rPr>
              <a:t>Odpor polovodičů se s rostoucí teplotou zmenšuje.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B0F0"/>
                </a:solidFill>
              </a:rPr>
              <a:t>Odpor polovodičů se s rostoucí teplotou zvětšuje.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B0F0"/>
                </a:solidFill>
              </a:rPr>
              <a:t>Odpor polovodičů se s rostoucí teplotou nemění.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Vyber správnou odpověď:</a:t>
            </a:r>
            <a:br>
              <a:rPr lang="cs-CZ" sz="3200" u="sng" dirty="0" smtClean="0">
                <a:solidFill>
                  <a:schemeClr val="accent2">
                    <a:lumMod val="75000"/>
                  </a:schemeClr>
                </a:solidFill>
                <a:effectLst/>
              </a:rPr>
            </a:br>
            <a:r>
              <a:rPr lang="cs-CZ" sz="3200" dirty="0" smtClean="0">
                <a:solidFill>
                  <a:srgbClr val="C00000"/>
                </a:solidFill>
                <a:effectLst/>
              </a:rPr>
              <a:t>Jak se mění odpor polovodiče při jeho zahřívání?</a:t>
            </a:r>
            <a:endParaRPr lang="cs-CZ" sz="3200" u="sng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928934"/>
            <a:ext cx="8229600" cy="3078357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C00000"/>
                </a:solidFill>
              </a:rPr>
              <a:t>Při osvětlení polovodičů (fotorezistoru) se odpor zvětší.</a:t>
            </a:r>
          </a:p>
          <a:p>
            <a:pPr marL="852678" indent="-742950">
              <a:buFont typeface="Wingdings 3"/>
              <a:buAutoNum type="alphaLcParenR"/>
            </a:pPr>
            <a:r>
              <a:rPr lang="cs-CZ" sz="3600" b="1" dirty="0" smtClean="0">
                <a:solidFill>
                  <a:srgbClr val="C00000"/>
                </a:solidFill>
              </a:rPr>
              <a:t>Při osvětlení polovodičů (fotorezistoru) se odpor zmenší.</a:t>
            </a:r>
          </a:p>
          <a:p>
            <a:pPr marL="852678" indent="-742950">
              <a:buNone/>
            </a:pP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Vyber správnou odpověď:</a:t>
            </a:r>
            <a:br>
              <a:rPr lang="cs-CZ" sz="3200" u="sng" dirty="0" smtClean="0">
                <a:solidFill>
                  <a:schemeClr val="accent2">
                    <a:lumMod val="50000"/>
                  </a:schemeClr>
                </a:solidFill>
                <a:effectLst/>
              </a:rPr>
            </a:br>
            <a:r>
              <a:rPr lang="cs-CZ" sz="3200" dirty="0" smtClean="0">
                <a:solidFill>
                  <a:srgbClr val="00B050"/>
                </a:solidFill>
                <a:effectLst/>
              </a:rPr>
              <a:t>Při osvětlení polovodičů se jejich odpor zvětší nebo zmenší? </a:t>
            </a:r>
            <a:endParaRPr lang="cs-CZ" sz="3200" u="sng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3"/>
              </a:rPr>
              <a:t>http://www.zsharcov.cz/Predmety/Fyzika/ucivo/9/civka_1.png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cit. 2011-11-18</a:t>
            </a:r>
            <a:r>
              <a:rPr lang="en-US" sz="1600" b="1" dirty="0" smtClean="0">
                <a:solidFill>
                  <a:srgbClr val="0070C0"/>
                </a:solidFill>
              </a:rPr>
              <a:t> 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4"/>
              </a:rPr>
              <a:t>http://elektross.gjn.cz/obrazky/termistor3.gif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cit. 2011-11-18</a:t>
            </a:r>
            <a:r>
              <a:rPr lang="en-US" sz="1600" b="1" dirty="0" smtClean="0">
                <a:solidFill>
                  <a:srgbClr val="0070C0"/>
                </a:solidFill>
              </a:rPr>
              <a:t> 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5"/>
              </a:rPr>
              <a:t>http://fyzikalniulohy.cz/_upload/00092/graf_velky.gif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cit. 2011-11-18</a:t>
            </a:r>
            <a:r>
              <a:rPr lang="en-US" sz="1600" b="1" dirty="0" smtClean="0">
                <a:solidFill>
                  <a:srgbClr val="0070C0"/>
                </a:solidFill>
              </a:rPr>
              <a:t> 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6"/>
              </a:rPr>
              <a:t>http://fjv.sweb.cz/prikl/Fprikl5x2_soubory/image028.gif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cit. 2011-11-18</a:t>
            </a:r>
            <a:r>
              <a:rPr lang="en-US" sz="1600" b="1" dirty="0" smtClean="0">
                <a:solidFill>
                  <a:srgbClr val="0070C0"/>
                </a:solidFill>
              </a:rPr>
              <a:t> 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7"/>
              </a:rPr>
              <a:t>http://www.elektronikacz.borec.cz/Data/Regulator%20ventilatoru%20CPU_soubory/image009.jpg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cit. 2011-11-18</a:t>
            </a:r>
            <a:r>
              <a:rPr lang="en-US" sz="1600" b="1" dirty="0" smtClean="0">
                <a:solidFill>
                  <a:srgbClr val="0070C0"/>
                </a:solidFill>
              </a:rPr>
              <a:t> 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8"/>
              </a:rPr>
              <a:t>http://www.zesilovace.cz/sedlak/zakladni/photor.gif</a:t>
            </a:r>
            <a:r>
              <a:rPr lang="cs-CZ" sz="1600" b="1" dirty="0" smtClean="0">
                <a:solidFill>
                  <a:srgbClr val="0070C0"/>
                </a:solidFill>
              </a:rPr>
              <a:t> 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cit. 2011-11-18</a:t>
            </a:r>
            <a:r>
              <a:rPr lang="en-US" sz="1600" b="1" dirty="0" smtClean="0">
                <a:solidFill>
                  <a:srgbClr val="0070C0"/>
                </a:solidFill>
              </a:rPr>
              <a:t> 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9"/>
              </a:rPr>
              <a:t>http://elektronika.host22.com/test/images/articles/fotoodpor.jpg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cit. 2011-11-18</a:t>
            </a:r>
            <a:r>
              <a:rPr lang="en-US" sz="1600" b="1" dirty="0" smtClean="0">
                <a:solidFill>
                  <a:srgbClr val="0070C0"/>
                </a:solidFill>
              </a:rPr>
              <a:t> 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10"/>
              </a:rPr>
              <a:t>http://www.tme.eu/html/gfx/ramka_4030.jpg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cit. 2011-11-18</a:t>
            </a:r>
            <a:r>
              <a:rPr lang="en-US" sz="1600" b="1" dirty="0" smtClean="0">
                <a:solidFill>
                  <a:srgbClr val="0070C0"/>
                </a:solidFill>
              </a:rPr>
              <a:t> 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600" b="1" dirty="0" smtClean="0">
                <a:solidFill>
                  <a:srgbClr val="0070C0"/>
                </a:solidFill>
              </a:rPr>
              <a:t>galerie office </a:t>
            </a:r>
            <a:r>
              <a:rPr lang="cs-CZ" sz="1600" b="1" dirty="0" smtClean="0">
                <a:solidFill>
                  <a:srgbClr val="0070C0"/>
                </a:solidFill>
              </a:rPr>
              <a:t>www.office.</a:t>
            </a:r>
            <a:r>
              <a:rPr lang="cs-CZ" sz="1600" b="1" smtClean="0">
                <a:solidFill>
                  <a:srgbClr val="0070C0"/>
                </a:solidFill>
              </a:rPr>
              <a:t>microsoft.com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u="sng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92869"/>
          </a:xfrm>
        </p:spPr>
        <p:txBody>
          <a:bodyPr>
            <a:normAutofit lnSpcReduction="10000"/>
          </a:bodyPr>
          <a:lstStyle/>
          <a:p>
            <a:pPr marL="566928" lvl="0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Prezentace slouží k naučení nového učiva.</a:t>
            </a:r>
          </a:p>
          <a:p>
            <a:pPr marL="566928" lvl="0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Pokus zahřívání dvou součástek (ocelového drátu a termistoru). </a:t>
            </a:r>
          </a:p>
          <a:p>
            <a:pPr marL="566928" lvl="0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Určení závislosti odporu na zvyšování teploty, zaznamenání hodnot do tabulky a vytvoření grafu závislosti odporu na teplotě. </a:t>
            </a:r>
          </a:p>
          <a:p>
            <a:pPr marL="566928" lvl="0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Popis polovodičové součástky termistor (složení, použití v praxi). </a:t>
            </a:r>
          </a:p>
          <a:p>
            <a:pPr marL="566928" lvl="0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Ke zjištění závislosti odporu látky  na osvětlení použijeme součástku fotorezistor. </a:t>
            </a:r>
          </a:p>
          <a:p>
            <a:pPr marL="566928" lvl="0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Popis polovodičové součástky fotorezistoru.</a:t>
            </a:r>
          </a:p>
          <a:p>
            <a:pPr marL="566928" lvl="0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Žák odpoví na otázky.</a:t>
            </a:r>
          </a:p>
          <a:p>
            <a:pPr marL="566928" lvl="0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Žák vybírá </a:t>
            </a:r>
            <a:r>
              <a:rPr lang="cs-CZ" sz="2400" b="1" smtClean="0">
                <a:solidFill>
                  <a:srgbClr val="00B0F0"/>
                </a:solidFill>
              </a:rPr>
              <a:t>správnou odpověď.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Metodika prezentace: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190</TotalTime>
  <Words>617</Words>
  <Application>Microsoft Office PowerPoint</Application>
  <PresentationFormat>Předvádění na obrazovce (4:3)</PresentationFormat>
  <Paragraphs>107</Paragraphs>
  <Slides>14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Sledování změny odporu vodičů při zahřívání:</vt:lpstr>
      <vt:lpstr>Pokračování pokusu:</vt:lpstr>
      <vt:lpstr>Graf závislosti odporu termistoru na teplotě: </vt:lpstr>
      <vt:lpstr>Graf závislosti odporu ocelového drátu na teplotě: </vt:lpstr>
      <vt:lpstr>Závěr pokusu:</vt:lpstr>
      <vt:lpstr>TERMISTOR</vt:lpstr>
      <vt:lpstr>FOTOREZISTOR</vt:lpstr>
      <vt:lpstr>Použití fotorezistoru:</vt:lpstr>
      <vt:lpstr>Vyber správnou odpověď: Jak se mění odpor kovu při jeho zahřívání?</vt:lpstr>
      <vt:lpstr>Vyber správnou odpověď: Jak se mění odpor polovodiče při jeho zahřívání?</vt:lpstr>
      <vt:lpstr>Vyber správnou odpověď: Při osvětlení polovodičů se jejich odpor zvětší nebo zmenší? 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34</cp:revision>
  <dcterms:created xsi:type="dcterms:W3CDTF">2011-11-15T15:52:25Z</dcterms:created>
  <dcterms:modified xsi:type="dcterms:W3CDTF">2013-06-08T12:13:52Z</dcterms:modified>
</cp:coreProperties>
</file>