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0"/>
  </p:notesMasterIdLst>
  <p:sldIdLst>
    <p:sldId id="256" r:id="rId2"/>
    <p:sldId id="258" r:id="rId3"/>
    <p:sldId id="262" r:id="rId4"/>
    <p:sldId id="259" r:id="rId5"/>
    <p:sldId id="260" r:id="rId6"/>
    <p:sldId id="261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57" r:id="rId18"/>
    <p:sldId id="273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C31D529-FE45-496D-ACF0-1F8FCB375DC7}" type="datetimeFigureOut">
              <a:rPr lang="cs-CZ" smtClean="0"/>
              <a:t>8.6.2013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0E6626-1096-4F48-8BEA-9E1D6FC16E7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70E6626-1096-4F48-8BEA-9E1D6FC16E73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70E6626-1096-4F48-8BEA-9E1D6FC16E73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70E6626-1096-4F48-8BEA-9E1D6FC16E73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70E6626-1096-4F48-8BEA-9E1D6FC16E73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70E6626-1096-4F48-8BEA-9E1D6FC16E73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70E6626-1096-4F48-8BEA-9E1D6FC16E73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70E6626-1096-4F48-8BEA-9E1D6FC16E73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70E6626-1096-4F48-8BEA-9E1D6FC16E73}" type="slidenum">
              <a:rPr lang="cs-CZ" smtClean="0"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70E6626-1096-4F48-8BEA-9E1D6FC16E73}" type="slidenum">
              <a:rPr lang="cs-CZ" smtClean="0"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70E6626-1096-4F48-8BEA-9E1D6FC16E73}" type="slidenum">
              <a:rPr lang="cs-CZ" smtClean="0"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70E6626-1096-4F48-8BEA-9E1D6FC16E73}" type="slidenum">
              <a:rPr lang="cs-CZ" smtClean="0"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70E6626-1096-4F48-8BEA-9E1D6FC16E73}" type="slidenum">
              <a:rPr lang="cs-CZ" smtClean="0"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70E6626-1096-4F48-8BEA-9E1D6FC16E73}" type="slidenum">
              <a:rPr lang="cs-CZ" smtClean="0"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70E6626-1096-4F48-8BEA-9E1D6FC16E73}" type="slidenum">
              <a:rPr lang="cs-CZ" smtClean="0"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70E6626-1096-4F48-8BEA-9E1D6FC16E73}" type="slidenum">
              <a:rPr lang="cs-CZ" smtClean="0"/>
              <a:t>16</a:t>
            </a:fld>
            <a:endParaRPr lang="cs-CZ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70E6626-1096-4F48-8BEA-9E1D6FC16E73}" type="slidenum">
              <a:rPr lang="cs-CZ" smtClean="0"/>
              <a:t>17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F477051A-3A09-46FA-8C0F-E41C606DF648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268CA27-3591-4420-831D-9EA121EA25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477051A-3A09-46FA-8C0F-E41C606DF648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68CA27-3591-4420-831D-9EA121EA25C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477051A-3A09-46FA-8C0F-E41C606DF648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68CA27-3591-4420-831D-9EA121EA25C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477051A-3A09-46FA-8C0F-E41C606DF648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68CA27-3591-4420-831D-9EA121EA25C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477051A-3A09-46FA-8C0F-E41C606DF648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68CA27-3591-4420-831D-9EA121EA25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477051A-3A09-46FA-8C0F-E41C606DF648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68CA27-3591-4420-831D-9EA121EA25C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477051A-3A09-46FA-8C0F-E41C606DF648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68CA27-3591-4420-831D-9EA121EA25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F477051A-3A09-46FA-8C0F-E41C606DF648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68CA27-3591-4420-831D-9EA121EA25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F477051A-3A09-46FA-8C0F-E41C606DF648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268CA27-3591-4420-831D-9EA121EA25C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477051A-3A09-46FA-8C0F-E41C606DF648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68CA27-3591-4420-831D-9EA121EA25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477051A-3A09-46FA-8C0F-E41C606DF648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68CA27-3591-4420-831D-9EA121EA25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F477051A-3A09-46FA-8C0F-E41C606DF648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1268CA27-3591-4420-831D-9EA121EA25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4/46/PropustnySmer.jpg" TargetMode="External"/><Relationship Id="rId13" Type="http://schemas.openxmlformats.org/officeDocument/2006/relationships/hyperlink" Target="http://www.filfilms.cz/elektro/leddioda.jpg" TargetMode="External"/><Relationship Id="rId3" Type="http://schemas.openxmlformats.org/officeDocument/2006/relationships/hyperlink" Target="http://www.mtmscientific.com/diomix.jpg" TargetMode="External"/><Relationship Id="rId7" Type="http://schemas.openxmlformats.org/officeDocument/2006/relationships/hyperlink" Target="http://www.markonet.cz/pages/vyuka/principy-pocitacu/09polovodice/dioda.gif" TargetMode="External"/><Relationship Id="rId12" Type="http://schemas.openxmlformats.org/officeDocument/2006/relationships/hyperlink" Target="http://img.blesk.cz/static/old_abc/imgdb/original/phpdzPXx1.jpg" TargetMode="External"/><Relationship Id="rId2" Type="http://schemas.openxmlformats.org/officeDocument/2006/relationships/notesSlide" Target="../notesSlides/notesSlide16.xml"/><Relationship Id="rId16" Type="http://schemas.openxmlformats.org/officeDocument/2006/relationships/hyperlink" Target="http://fyzikalniulohy.cz/_upload/00034/graf01_velky.gi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tzb-info.cz/docu/clanky/0038/003822o1.gif" TargetMode="External"/><Relationship Id="rId11" Type="http://schemas.openxmlformats.org/officeDocument/2006/relationships/hyperlink" Target="http://elektrika.cz/obr/09_lp_princip_04m.jpg" TargetMode="External"/><Relationship Id="rId5" Type="http://schemas.openxmlformats.org/officeDocument/2006/relationships/hyperlink" Target="http://www.cez.cz/edee/content/microsites/solarni/obr/polo4.gif" TargetMode="External"/><Relationship Id="rId15" Type="http://schemas.openxmlformats.org/officeDocument/2006/relationships/hyperlink" Target="http://www.dmaster.wz.cz/teorie/polovodice/n.gif" TargetMode="External"/><Relationship Id="rId10" Type="http://schemas.openxmlformats.org/officeDocument/2006/relationships/hyperlink" Target="http://www.gymcv.cz/vyuka/fyzika/va_char_diody.jpg" TargetMode="External"/><Relationship Id="rId4" Type="http://schemas.openxmlformats.org/officeDocument/2006/relationships/hyperlink" Target="http://www.cez.cz/edee/content/microsites/elektrina/f/f2-5.jpg" TargetMode="External"/><Relationship Id="rId9" Type="http://schemas.openxmlformats.org/officeDocument/2006/relationships/hyperlink" Target="http://upload.wikimedia.org/wikipedia/commons/f/f5/ZavernySmer.jpg" TargetMode="External"/><Relationship Id="rId14" Type="http://schemas.openxmlformats.org/officeDocument/2006/relationships/hyperlink" Target="http://www.seginet.cz/pictures/999300700/2068.jpg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642910" y="5445224"/>
            <a:ext cx="7421478" cy="698420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5760" marR="0" lvl="0" indent="-256032" algn="just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9. ročníku. </a:t>
            </a:r>
            <a:r>
              <a:rPr lang="cs-CZ" sz="1600" b="1" dirty="0" smtClean="0">
                <a:solidFill>
                  <a:srgbClr val="00B0F0"/>
                </a:solidFill>
              </a:rPr>
              <a:t>Slouží k naučení nového učiva.  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899592" y="4509120"/>
            <a:ext cx="7587028" cy="571504"/>
          </a:xfrm>
          <a:prstGeom prst="rect">
            <a:avLst/>
          </a:prstGeom>
        </p:spPr>
        <p:txBody>
          <a:bodyPr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Polovodiče</a:t>
            </a:r>
            <a:r>
              <a:rPr kumimoji="0" lang="cs-CZ" sz="2800" b="1" i="0" u="none" strike="noStrike" kern="1200" cap="none" spc="0" normalizeH="0" noProof="0" dirty="0" smtClean="0">
                <a:ln>
                  <a:noFill/>
                </a:ln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typu N a P, Polovodičová dioda</a:t>
            </a:r>
            <a:endParaRPr kumimoji="0" lang="cs-CZ" sz="28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771800" y="1484784"/>
            <a:ext cx="589040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11/2011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VY_32_INOVACE_FY.9.A_11_polovodice_typu_N_a_P_polovodicova_dioda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5486" y="570340"/>
            <a:ext cx="1811936" cy="1728192"/>
          </a:xfrm>
          <a:prstGeom prst="rect">
            <a:avLst/>
          </a:prstGeom>
          <a:noFill/>
        </p:spPr>
      </p:pic>
      <p:pic>
        <p:nvPicPr>
          <p:cNvPr id="8" name="Obrázek 7" descr="OPVK_hor_zakladni_logolink_RGB_cz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11960" y="260648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3071835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0070C0"/>
                </a:solidFill>
              </a:rPr>
              <a:t>  nejužívanějším polovodičovým materiálem je křemík (Si), dále např. arsenid galitý (GaAs), selenid kademnatý (CdSe), sulfid kademnatý (CdS)</a:t>
            </a:r>
          </a:p>
          <a:p>
            <a:pPr>
              <a:buFont typeface="Wingdings" pitchFamily="2" charset="2"/>
              <a:buChar char="q"/>
            </a:pPr>
            <a:endParaRPr lang="cs-CZ" b="1" dirty="0" smtClean="0">
              <a:solidFill>
                <a:srgbClr val="0070C0"/>
              </a:solidFill>
            </a:endParaRP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0070C0"/>
                </a:solidFill>
              </a:rPr>
              <a:t>  elektrické vlastnosti polovodičů závisí kromě teploty a osvětlení na ČISTOTĚ LÁTKY</a:t>
            </a:r>
          </a:p>
          <a:p>
            <a:pPr>
              <a:buNone/>
            </a:pP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/>
          </a:bodyPr>
          <a:lstStyle/>
          <a:p>
            <a:r>
              <a:rPr lang="cs-CZ" sz="3600" b="1" dirty="0">
                <a:solidFill>
                  <a:srgbClr val="C00000"/>
                </a:solidFill>
              </a:rPr>
              <a:t>V</a:t>
            </a:r>
            <a:r>
              <a:rPr lang="cs-CZ" sz="3600" b="1" dirty="0" smtClean="0">
                <a:solidFill>
                  <a:srgbClr val="C00000"/>
                </a:solidFill>
              </a:rPr>
              <a:t>lastnosti polovodičů</a:t>
            </a:r>
            <a:endParaRPr lang="cs-CZ" sz="3600" b="1" dirty="0">
              <a:solidFill>
                <a:srgbClr val="C0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4876" y="4786322"/>
            <a:ext cx="3905823" cy="19288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9"/>
            <a:ext cx="8229600" cy="2662051"/>
          </a:xfrm>
        </p:spPr>
        <p:txBody>
          <a:bodyPr>
            <a:normAutofit fontScale="85000" lnSpcReduction="20000"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 </a:t>
            </a:r>
            <a:r>
              <a:rPr lang="cs-CZ" sz="3200" b="1" dirty="0" smtClean="0">
                <a:solidFill>
                  <a:srgbClr val="00B050"/>
                </a:solidFill>
              </a:rPr>
              <a:t>krystal křemíku má při nízkých teplotách </a:t>
            </a:r>
            <a:r>
              <a:rPr lang="cs-CZ" sz="3200" b="1" dirty="0" smtClean="0">
                <a:solidFill>
                  <a:srgbClr val="7030A0"/>
                </a:solidFill>
              </a:rPr>
              <a:t>velký odpor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B050"/>
                </a:solidFill>
              </a:rPr>
              <a:t> jeho odpor se dá snížit </a:t>
            </a:r>
            <a:r>
              <a:rPr lang="cs-CZ" sz="3200" b="1" dirty="0" smtClean="0">
                <a:solidFill>
                  <a:srgbClr val="7030A0"/>
                </a:solidFill>
              </a:rPr>
              <a:t>nahrazením </a:t>
            </a:r>
            <a:r>
              <a:rPr lang="cs-CZ" sz="3200" b="1" dirty="0" smtClean="0">
                <a:solidFill>
                  <a:srgbClr val="00B050"/>
                </a:solidFill>
              </a:rPr>
              <a:t>některých atomů křemíku </a:t>
            </a:r>
            <a:r>
              <a:rPr lang="cs-CZ" sz="3200" b="1" dirty="0" smtClean="0">
                <a:solidFill>
                  <a:srgbClr val="7030A0"/>
                </a:solidFill>
              </a:rPr>
              <a:t>atomy jiných vhodných prvků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B050"/>
                </a:solidFill>
              </a:rPr>
              <a:t> vznikne buď polovodič </a:t>
            </a:r>
            <a:r>
              <a:rPr lang="cs-CZ" sz="3200" b="1" u="sng" dirty="0" smtClean="0">
                <a:solidFill>
                  <a:srgbClr val="7030A0"/>
                </a:solidFill>
              </a:rPr>
              <a:t>typu N</a:t>
            </a:r>
            <a:r>
              <a:rPr lang="cs-CZ" sz="3200" b="1" dirty="0" smtClean="0">
                <a:solidFill>
                  <a:srgbClr val="00B050"/>
                </a:solidFill>
              </a:rPr>
              <a:t> nebo polovodič </a:t>
            </a:r>
            <a:r>
              <a:rPr lang="cs-CZ" sz="3200" b="1" u="sng" dirty="0" smtClean="0">
                <a:solidFill>
                  <a:srgbClr val="7030A0"/>
                </a:solidFill>
              </a:rPr>
              <a:t>typu P</a:t>
            </a:r>
            <a:endParaRPr lang="cs-CZ" u="sng" dirty="0">
              <a:solidFill>
                <a:srgbClr val="7030A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rgbClr val="7030A0"/>
                </a:solidFill>
                <a:effectLst/>
              </a:rPr>
              <a:t>Nahrazení některých atomů křemíku:</a:t>
            </a:r>
            <a:endParaRPr lang="cs-CZ" sz="3600" dirty="0">
              <a:solidFill>
                <a:srgbClr val="7030A0"/>
              </a:solidFill>
              <a:effectLst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71802" y="4143380"/>
            <a:ext cx="5715000" cy="20717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 flipH="1">
            <a:off x="684763" y="4288664"/>
            <a:ext cx="19584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a) </a:t>
            </a:r>
            <a:r>
              <a:rPr lang="cs-CZ" b="1" dirty="0">
                <a:solidFill>
                  <a:srgbClr val="7030A0"/>
                </a:solidFill>
              </a:rPr>
              <a:t>č</a:t>
            </a:r>
            <a:r>
              <a:rPr lang="cs-CZ" b="1" dirty="0" smtClean="0">
                <a:solidFill>
                  <a:srgbClr val="7030A0"/>
                </a:solidFill>
              </a:rPr>
              <a:t>istý křemík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14348" y="4714884"/>
            <a:ext cx="18573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b) polovodič typu N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14348" y="5429264"/>
            <a:ext cx="207170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rgbClr val="7030A0"/>
                </a:solidFill>
              </a:rPr>
              <a:t>c</a:t>
            </a:r>
            <a:r>
              <a:rPr lang="cs-CZ" b="1" dirty="0" smtClean="0">
                <a:solidFill>
                  <a:srgbClr val="7030A0"/>
                </a:solidFill>
              </a:rPr>
              <a:t>) polovodič typu P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928670"/>
            <a:ext cx="4900618" cy="5286411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2060"/>
                </a:solidFill>
              </a:rPr>
              <a:t> název od slova negativní, záporný –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2060"/>
                </a:solidFill>
              </a:rPr>
              <a:t>zaměříme se na křemík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2060"/>
                </a:solidFill>
              </a:rPr>
              <a:t> některé atomy Si nahradíme atomy z V. A skupiny periodické soustavy prvků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2060"/>
                </a:solidFill>
              </a:rPr>
              <a:t> polovodič typu N vzniká přidáním vhodného prvku, např. arsenu (As)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2060"/>
                </a:solidFill>
              </a:rPr>
              <a:t> vznikají </a:t>
            </a:r>
            <a:r>
              <a:rPr lang="cs-CZ" sz="2800" b="1" u="sng" dirty="0" smtClean="0">
                <a:solidFill>
                  <a:srgbClr val="002060"/>
                </a:solidFill>
              </a:rPr>
              <a:t>volné elektrony</a:t>
            </a:r>
            <a:r>
              <a:rPr lang="cs-CZ" sz="2800" b="1" dirty="0" smtClean="0">
                <a:solidFill>
                  <a:srgbClr val="002060"/>
                </a:solidFill>
              </a:rPr>
              <a:t>, které </a:t>
            </a:r>
            <a:r>
              <a:rPr lang="cs-CZ" sz="2800" b="1" u="sng" dirty="0" smtClean="0">
                <a:solidFill>
                  <a:srgbClr val="002060"/>
                </a:solidFill>
              </a:rPr>
              <a:t>způsobují </a:t>
            </a:r>
            <a:r>
              <a:rPr lang="cs-CZ" sz="2800" b="1" dirty="0" smtClean="0">
                <a:solidFill>
                  <a:srgbClr val="002060"/>
                </a:solidFill>
              </a:rPr>
              <a:t>(po připojení zdroje napětí )</a:t>
            </a:r>
            <a:r>
              <a:rPr lang="cs-CZ" sz="2800" b="1" u="sng" dirty="0" smtClean="0">
                <a:solidFill>
                  <a:srgbClr val="002060"/>
                </a:solidFill>
              </a:rPr>
              <a:t>elektrický proud</a:t>
            </a:r>
          </a:p>
          <a:p>
            <a:pPr>
              <a:buFont typeface="Wingdings" pitchFamily="2" charset="2"/>
              <a:buChar char="q"/>
            </a:pPr>
            <a:endParaRPr lang="cs-CZ" sz="2800" b="1" u="sng" dirty="0">
              <a:solidFill>
                <a:srgbClr val="00206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/>
          </a:bodyPr>
          <a:lstStyle/>
          <a:p>
            <a:r>
              <a:rPr lang="cs-CZ" sz="3200" u="sng" dirty="0" smtClean="0">
                <a:solidFill>
                  <a:srgbClr val="00B050"/>
                </a:solidFill>
                <a:effectLst/>
              </a:rPr>
              <a:t>Polovodič typu N:</a:t>
            </a:r>
            <a:endParaRPr lang="cs-CZ" sz="3200" u="sng" dirty="0">
              <a:solidFill>
                <a:srgbClr val="00B050"/>
              </a:solidFill>
              <a:effectLst/>
            </a:endParaRP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29322" y="2000240"/>
            <a:ext cx="2428892" cy="23050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4864307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 </a:t>
            </a:r>
            <a:r>
              <a:rPr lang="cs-CZ" sz="3000" b="1" dirty="0" smtClean="0">
                <a:solidFill>
                  <a:schemeClr val="bg2">
                    <a:lumMod val="50000"/>
                  </a:schemeClr>
                </a:solidFill>
              </a:rPr>
              <a:t>název od slova pozitivní, kladný  +</a:t>
            </a:r>
          </a:p>
          <a:p>
            <a:pPr>
              <a:buFont typeface="Wingdings" pitchFamily="2" charset="2"/>
              <a:buChar char="q"/>
            </a:pPr>
            <a:r>
              <a:rPr lang="cs-CZ" sz="3000" b="1" dirty="0" smtClean="0">
                <a:solidFill>
                  <a:schemeClr val="bg2">
                    <a:lumMod val="50000"/>
                  </a:schemeClr>
                </a:solidFill>
              </a:rPr>
              <a:t> některé atomy Si nahradíme atomy z </a:t>
            </a:r>
            <a:r>
              <a:rPr lang="cs-CZ" sz="3000" b="1" dirty="0" smtClean="0">
                <a:solidFill>
                  <a:srgbClr val="0070C0"/>
                </a:solidFill>
              </a:rPr>
              <a:t>III. A </a:t>
            </a:r>
            <a:r>
              <a:rPr lang="cs-CZ" sz="3000" b="1" dirty="0" smtClean="0">
                <a:solidFill>
                  <a:schemeClr val="bg2">
                    <a:lumMod val="50000"/>
                  </a:schemeClr>
                </a:solidFill>
              </a:rPr>
              <a:t>skupiny periodické soustavy prvků</a:t>
            </a:r>
          </a:p>
          <a:p>
            <a:pPr>
              <a:buFont typeface="Wingdings" pitchFamily="2" charset="2"/>
              <a:buChar char="q"/>
            </a:pPr>
            <a:r>
              <a:rPr lang="cs-CZ" sz="3000" b="1" dirty="0" smtClean="0"/>
              <a:t> </a:t>
            </a:r>
            <a:r>
              <a:rPr lang="cs-CZ" sz="3000" b="1" dirty="0" smtClean="0">
                <a:solidFill>
                  <a:schemeClr val="bg2">
                    <a:lumMod val="50000"/>
                  </a:schemeClr>
                </a:solidFill>
              </a:rPr>
              <a:t>vzniká přidáním vhodného prvku, např. </a:t>
            </a:r>
            <a:r>
              <a:rPr lang="cs-CZ" sz="3000" b="1" u="sng" dirty="0" smtClean="0">
                <a:solidFill>
                  <a:srgbClr val="0070C0"/>
                </a:solidFill>
              </a:rPr>
              <a:t>india (In) do křemíku</a:t>
            </a:r>
          </a:p>
          <a:p>
            <a:pPr>
              <a:buFont typeface="Wingdings" pitchFamily="2" charset="2"/>
              <a:buChar char="q"/>
            </a:pPr>
            <a:r>
              <a:rPr lang="cs-CZ" sz="3000" b="1" dirty="0" smtClean="0">
                <a:solidFill>
                  <a:schemeClr val="bg2">
                    <a:lumMod val="50000"/>
                  </a:schemeClr>
                </a:solidFill>
              </a:rPr>
              <a:t> polovodič se může chovat tak, jako kdyby byl elektrický proud způsoben kladnými částicemi</a:t>
            </a:r>
          </a:p>
          <a:p>
            <a:pPr>
              <a:buFont typeface="Wingdings" pitchFamily="2" charset="2"/>
              <a:buChar char="q"/>
            </a:pPr>
            <a:r>
              <a:rPr lang="cs-CZ" sz="3000" b="1" dirty="0" smtClean="0">
                <a:solidFill>
                  <a:schemeClr val="bg2">
                    <a:lumMod val="50000"/>
                  </a:schemeClr>
                </a:solidFill>
              </a:rPr>
              <a:t> ve vazbě se sousedními atomy křemíku </a:t>
            </a:r>
            <a:r>
              <a:rPr lang="cs-CZ" sz="3000" b="1" dirty="0" smtClean="0">
                <a:solidFill>
                  <a:srgbClr val="0070C0"/>
                </a:solidFill>
              </a:rPr>
              <a:t>jeden elektron chybí</a:t>
            </a:r>
          </a:p>
          <a:p>
            <a:pPr>
              <a:buFont typeface="Wingdings" pitchFamily="2" charset="2"/>
              <a:buChar char="q"/>
            </a:pPr>
            <a:r>
              <a:rPr lang="cs-CZ" sz="3000" b="1" dirty="0" smtClean="0">
                <a:solidFill>
                  <a:schemeClr val="bg2">
                    <a:lumMod val="50000"/>
                  </a:schemeClr>
                </a:solidFill>
              </a:rPr>
              <a:t> vznikají díry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/>
          </a:bodyPr>
          <a:lstStyle/>
          <a:p>
            <a:r>
              <a:rPr lang="cs-CZ" sz="3200" u="sng" dirty="0" smtClean="0">
                <a:solidFill>
                  <a:schemeClr val="accent2">
                    <a:lumMod val="50000"/>
                  </a:schemeClr>
                </a:solidFill>
                <a:effectLst/>
              </a:rPr>
              <a:t>Polovodič typu P:</a:t>
            </a:r>
            <a:endParaRPr lang="cs-CZ" sz="3200" u="sng" dirty="0">
              <a:solidFill>
                <a:schemeClr val="accent2">
                  <a:lumMod val="50000"/>
                </a:schemeClr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/>
          </a:bodyPr>
          <a:lstStyle/>
          <a:p>
            <a:r>
              <a:rPr lang="cs-CZ" sz="3600" u="sng" dirty="0" smtClean="0">
                <a:solidFill>
                  <a:schemeClr val="accent2">
                    <a:lumMod val="50000"/>
                  </a:schemeClr>
                </a:solidFill>
                <a:effectLst/>
              </a:rPr>
              <a:t>Polovodič typu P:</a:t>
            </a:r>
            <a:endParaRPr lang="cs-CZ" sz="3600" dirty="0"/>
          </a:p>
        </p:txBody>
      </p:sp>
      <p:sp>
        <p:nvSpPr>
          <p:cNvPr id="4" name="Zástupný symbol pro obsah 1"/>
          <p:cNvSpPr>
            <a:spLocks noGrp="1"/>
          </p:cNvSpPr>
          <p:nvPr>
            <p:ph idx="1"/>
          </p:nvPr>
        </p:nvSpPr>
        <p:spPr>
          <a:xfrm>
            <a:off x="457200" y="1142984"/>
            <a:ext cx="4471990" cy="4864307"/>
          </a:xfrm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C00000"/>
                </a:solidFill>
              </a:rPr>
              <a:t> ve vazbě jeden elektron chybí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C00000"/>
                </a:solidFill>
              </a:rPr>
              <a:t> volné místo může zaplnit elektron od sousedního atomu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C00000"/>
                </a:solidFill>
              </a:rPr>
              <a:t> tím se volné místo přemístí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C00000"/>
                </a:solidFill>
              </a:rPr>
              <a:t> volné místo se pohybuje opačným směrem než elektron</a:t>
            </a:r>
          </a:p>
          <a:p>
            <a:pPr>
              <a:buFont typeface="Wingdings" pitchFamily="2" charset="2"/>
              <a:buChar char="q"/>
            </a:pPr>
            <a:endParaRPr lang="cs-CZ" b="1" dirty="0" smtClean="0">
              <a:solidFill>
                <a:srgbClr val="C00000"/>
              </a:solidFill>
            </a:endParaRPr>
          </a:p>
          <a:p>
            <a:pPr>
              <a:buFont typeface="Wingdings" pitchFamily="2" charset="2"/>
              <a:buChar char="q"/>
            </a:pP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57818" y="1785926"/>
            <a:ext cx="2143140" cy="23050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allAtOnce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9"/>
            <a:ext cx="8229600" cy="330499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  součástka, která obsahuje přechod PN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  dioda má dva vývody, jeden je spojen s oblastí typu P a nazývá se ANODA, druhý s oblastí typu N a nazývá se KATODA</a:t>
            </a:r>
          </a:p>
          <a:p>
            <a:pPr>
              <a:buNone/>
            </a:pPr>
            <a:endParaRPr lang="cs-CZ" sz="32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u="sng" dirty="0" smtClean="0">
                <a:solidFill>
                  <a:srgbClr val="0070C0"/>
                </a:solidFill>
                <a:effectLst/>
              </a:rPr>
              <a:t>Polovodičová dioda</a:t>
            </a:r>
            <a:endParaRPr lang="cs-CZ" sz="3600" u="sng" dirty="0">
              <a:solidFill>
                <a:srgbClr val="0070C0"/>
              </a:solidFill>
              <a:effectLst/>
            </a:endParaRPr>
          </a:p>
        </p:txBody>
      </p:sp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72264" y="5158220"/>
            <a:ext cx="2071702" cy="9139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28926" y="4473374"/>
            <a:ext cx="2928958" cy="20220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143117"/>
            <a:ext cx="8229600" cy="2143140"/>
          </a:xfrm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002060"/>
                </a:solidFill>
              </a:rPr>
              <a:t> pokusem zjišťujeme, zda se změní proud procházející diodou 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002060"/>
                </a:solidFill>
              </a:rPr>
              <a:t> anoda je připojena ke kladnému pólu zdroje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002060"/>
                </a:solidFill>
              </a:rPr>
              <a:t> </a:t>
            </a:r>
            <a:r>
              <a:rPr lang="cs-CZ" b="1" u="sng" dirty="0" smtClean="0">
                <a:solidFill>
                  <a:srgbClr val="C00000"/>
                </a:solidFill>
              </a:rPr>
              <a:t>diodou PROUD PROCHÁZÍ !!!</a:t>
            </a:r>
            <a:endParaRPr lang="cs-CZ" b="1" u="sng" dirty="0">
              <a:solidFill>
                <a:srgbClr val="C0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54164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B0F0"/>
                </a:solidFill>
                <a:effectLst/>
              </a:rPr>
              <a:t>Zapojení polovodičové diody do elektrického obvodu v </a:t>
            </a:r>
            <a:r>
              <a:rPr lang="cs-CZ" sz="2800" u="sng" dirty="0" smtClean="0">
                <a:solidFill>
                  <a:srgbClr val="00B0F0"/>
                </a:solidFill>
                <a:effectLst/>
              </a:rPr>
              <a:t>PROPUSTNÉM SMĚRU</a:t>
            </a:r>
            <a:r>
              <a:rPr lang="cs-CZ" sz="2800" dirty="0" smtClean="0">
                <a:solidFill>
                  <a:srgbClr val="00B0F0"/>
                </a:solidFill>
                <a:effectLst/>
              </a:rPr>
              <a:t>:</a:t>
            </a:r>
            <a:endParaRPr lang="cs-CZ" sz="2800" dirty="0">
              <a:solidFill>
                <a:srgbClr val="00B0F0"/>
              </a:solidFill>
              <a:effectLst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86116" y="3929066"/>
            <a:ext cx="3214710" cy="24288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9"/>
            <a:ext cx="8229600" cy="273349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0000"/>
                </a:solidFill>
              </a:rPr>
              <a:t>  zaměníme polaritu napětí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0000"/>
                </a:solidFill>
              </a:rPr>
              <a:t>  tj. anodu připojíme k zápornému pólu zdroje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0000"/>
                </a:solidFill>
              </a:rPr>
              <a:t>  diodou </a:t>
            </a:r>
            <a:r>
              <a:rPr lang="cs-CZ" sz="2800" b="1" u="sng" dirty="0" smtClean="0">
                <a:solidFill>
                  <a:srgbClr val="FF0000"/>
                </a:solidFill>
              </a:rPr>
              <a:t>PROUD NEPROCHÁZÍ !!!</a:t>
            </a:r>
            <a:endParaRPr lang="cs-CZ" sz="2800" b="1" u="sng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effectLst/>
              </a:rPr>
              <a:t>Zapojení polovodičové diody do elektrického obvodu v </a:t>
            </a:r>
            <a:r>
              <a:rPr lang="cs-CZ" sz="2800" u="sng" dirty="0" smtClean="0">
                <a:solidFill>
                  <a:schemeClr val="accent6">
                    <a:lumMod val="50000"/>
                  </a:schemeClr>
                </a:solidFill>
                <a:effectLst/>
              </a:rPr>
              <a:t>ZÁVĚRNÉM SMĚRU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effectLst/>
              </a:rPr>
              <a:t>:</a:t>
            </a:r>
            <a:endParaRPr lang="cs-CZ" sz="2800" dirty="0">
              <a:solidFill>
                <a:schemeClr val="accent6">
                  <a:lumMod val="50000"/>
                </a:schemeClr>
              </a:solidFill>
              <a:effectLst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57554" y="3714752"/>
            <a:ext cx="3000396" cy="24288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3114668" cy="4948068"/>
          </a:xfrm>
        </p:spPr>
        <p:txBody>
          <a:bodyPr>
            <a:normAutofit fontScale="85000" lnSpcReduction="20000"/>
          </a:bodyPr>
          <a:lstStyle/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70C0"/>
                </a:solidFill>
              </a:rPr>
              <a:t>  znázorňuje graficky závislost elektrického proudu, který diodou prochází, na napětí na diodě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70C0"/>
                </a:solidFill>
              </a:rPr>
              <a:t>  získáme ji změřením hodnot napětí a proudu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u="sng" dirty="0" smtClean="0">
                <a:solidFill>
                  <a:srgbClr val="00B050"/>
                </a:solidFill>
                <a:effectLst/>
              </a:rPr>
              <a:t>Voltampérová charakteristika</a:t>
            </a:r>
            <a:endParaRPr lang="cs-CZ" sz="3600" u="sng" dirty="0">
              <a:solidFill>
                <a:srgbClr val="00B050"/>
              </a:solidFill>
              <a:effectLst/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3926" y="1071546"/>
            <a:ext cx="5295792" cy="52240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u="sng" dirty="0" smtClean="0">
                <a:solidFill>
                  <a:srgbClr val="C00000"/>
                </a:solidFill>
                <a:effectLst/>
              </a:rPr>
              <a:t>Některé typy polovodičových diod</a:t>
            </a:r>
            <a:endParaRPr lang="cs-CZ" sz="3200" u="sng" dirty="0">
              <a:solidFill>
                <a:srgbClr val="C00000"/>
              </a:solidFill>
              <a:effectLst/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71670" y="1142984"/>
            <a:ext cx="4255276" cy="22907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28860" y="3857628"/>
            <a:ext cx="3786214" cy="25225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357430"/>
            <a:ext cx="3757610" cy="3649861"/>
          </a:xfrm>
        </p:spPr>
        <p:txBody>
          <a:bodyPr>
            <a:normAutofit/>
          </a:bodyPr>
          <a:lstStyle/>
          <a:p>
            <a:pPr marL="852678" indent="-742950">
              <a:buAutoNum type="alphaLcParenR"/>
            </a:pPr>
            <a:r>
              <a:rPr lang="cs-CZ" sz="3600" dirty="0" smtClean="0">
                <a:solidFill>
                  <a:srgbClr val="C00000"/>
                </a:solidFill>
              </a:rPr>
              <a:t>železo Fe</a:t>
            </a:r>
          </a:p>
          <a:p>
            <a:pPr marL="852678" indent="-742950">
              <a:buAutoNum type="alphaLcParenR"/>
            </a:pPr>
            <a:r>
              <a:rPr lang="cs-CZ" sz="3600" dirty="0" smtClean="0">
                <a:solidFill>
                  <a:srgbClr val="C00000"/>
                </a:solidFill>
              </a:rPr>
              <a:t>cobalt Co</a:t>
            </a:r>
          </a:p>
          <a:p>
            <a:pPr marL="852678" indent="-742950">
              <a:buAutoNum type="alphaLcParenR"/>
            </a:pPr>
            <a:r>
              <a:rPr lang="cs-CZ" sz="3600" dirty="0" smtClean="0">
                <a:solidFill>
                  <a:srgbClr val="C00000"/>
                </a:solidFill>
              </a:rPr>
              <a:t>křemík Si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25602"/>
          </a:xfrm>
        </p:spPr>
        <p:txBody>
          <a:bodyPr>
            <a:normAutofit/>
          </a:bodyPr>
          <a:lstStyle/>
          <a:p>
            <a:r>
              <a:rPr lang="cs-CZ" sz="2800" u="sng" dirty="0" smtClean="0">
                <a:solidFill>
                  <a:srgbClr val="002060"/>
                </a:solidFill>
                <a:effectLst/>
              </a:rPr>
              <a:t>Vyber správnou odpověď:</a:t>
            </a:r>
            <a:br>
              <a:rPr lang="cs-CZ" sz="2800" u="sng" dirty="0" smtClean="0">
                <a:solidFill>
                  <a:srgbClr val="002060"/>
                </a:solidFill>
                <a:effectLst/>
              </a:rPr>
            </a:br>
            <a:r>
              <a:rPr lang="cs-CZ" sz="2800" u="sng" dirty="0" smtClean="0">
                <a:solidFill>
                  <a:srgbClr val="002060"/>
                </a:solidFill>
                <a:effectLst/>
              </a:rPr>
              <a:t>Jaký je nejpoužívanější polovodivý materiál?</a:t>
            </a:r>
            <a:endParaRPr lang="cs-CZ" sz="2800" u="sng" dirty="0">
              <a:solidFill>
                <a:srgbClr val="002060"/>
              </a:solidFill>
              <a:effectLst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29190" y="3429000"/>
            <a:ext cx="3810000" cy="1238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928934"/>
            <a:ext cx="4900618" cy="3078357"/>
          </a:xfrm>
        </p:spPr>
        <p:txBody>
          <a:bodyPr>
            <a:normAutofit/>
          </a:bodyPr>
          <a:lstStyle/>
          <a:p>
            <a:pPr marL="852678" indent="-742950">
              <a:buAutoNum type="alphaLcParenR"/>
            </a:pPr>
            <a:r>
              <a:rPr lang="cs-CZ" sz="3600" b="1" dirty="0" smtClean="0">
                <a:solidFill>
                  <a:srgbClr val="00B0F0"/>
                </a:solidFill>
              </a:rPr>
              <a:t>polovodič typu N</a:t>
            </a:r>
          </a:p>
          <a:p>
            <a:pPr marL="852678" indent="-742950">
              <a:buAutoNum type="alphaLcParenR"/>
            </a:pPr>
            <a:r>
              <a:rPr lang="cs-CZ" sz="3600" b="1" dirty="0" smtClean="0">
                <a:solidFill>
                  <a:srgbClr val="00B0F0"/>
                </a:solidFill>
              </a:rPr>
              <a:t>polovodič typu P</a:t>
            </a:r>
            <a:endParaRPr lang="cs-CZ" sz="3600" b="1" dirty="0">
              <a:solidFill>
                <a:srgbClr val="00B0F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582858"/>
          </a:xfrm>
        </p:spPr>
        <p:txBody>
          <a:bodyPr>
            <a:normAutofit/>
          </a:bodyPr>
          <a:lstStyle/>
          <a:p>
            <a:r>
              <a:rPr lang="cs-CZ" sz="3200" u="sng" dirty="0" smtClean="0">
                <a:solidFill>
                  <a:srgbClr val="00B050"/>
                </a:solidFill>
                <a:effectLst/>
              </a:rPr>
              <a:t>Vyber správnou odpověď:</a:t>
            </a:r>
            <a:r>
              <a:rPr lang="cs-CZ" sz="3200" dirty="0" smtClean="0">
                <a:solidFill>
                  <a:srgbClr val="00B050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00B050"/>
                </a:solidFill>
                <a:effectLst/>
              </a:rPr>
            </a:br>
            <a:r>
              <a:rPr lang="cs-CZ" sz="3200" dirty="0" smtClean="0">
                <a:solidFill>
                  <a:srgbClr val="00B050"/>
                </a:solidFill>
                <a:effectLst/>
              </a:rPr>
              <a:t>U kterého typu polovodičů je vedení elektrického proudu způsobeno volnými elektrony?</a:t>
            </a:r>
            <a:endParaRPr lang="cs-CZ" sz="3200" dirty="0">
              <a:solidFill>
                <a:srgbClr val="00B050"/>
              </a:solidFill>
              <a:effectLst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86512" y="2928934"/>
            <a:ext cx="1714512" cy="15573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00034" y="2071678"/>
            <a:ext cx="5072098" cy="4143404"/>
          </a:xfrm>
        </p:spPr>
        <p:txBody>
          <a:bodyPr>
            <a:normAutofit/>
          </a:bodyPr>
          <a:lstStyle/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0070C0"/>
                </a:solidFill>
              </a:rPr>
              <a:t>Anodu připojíme k zápornému pólu zdroje.</a:t>
            </a:r>
          </a:p>
          <a:p>
            <a:pPr marL="624078" indent="-514350">
              <a:buAutoNum type="alphaLcParenR"/>
            </a:pPr>
            <a:endParaRPr lang="cs-CZ" sz="2800" b="1" dirty="0" smtClean="0">
              <a:solidFill>
                <a:srgbClr val="0070C0"/>
              </a:solidFill>
            </a:endParaRPr>
          </a:p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0070C0"/>
                </a:solidFill>
              </a:rPr>
              <a:t>Anodu připojíme ke kladnému pólu zdroje.</a:t>
            </a:r>
          </a:p>
          <a:p>
            <a:pPr marL="624078" indent="-514350">
              <a:buAutoNum type="alphaLcParenR"/>
            </a:pPr>
            <a:endParaRPr lang="cs-CZ" sz="2800" b="1" dirty="0" smtClean="0">
              <a:solidFill>
                <a:srgbClr val="0070C0"/>
              </a:solidFill>
            </a:endParaRPr>
          </a:p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0070C0"/>
                </a:solidFill>
              </a:rPr>
              <a:t>Katodu připojíme ke kladnému pólu zdroje.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25602"/>
          </a:xfrm>
        </p:spPr>
        <p:txBody>
          <a:bodyPr>
            <a:normAutofit/>
          </a:bodyPr>
          <a:lstStyle/>
          <a:p>
            <a:r>
              <a:rPr lang="cs-CZ" sz="3200" u="sng" dirty="0" smtClean="0">
                <a:solidFill>
                  <a:schemeClr val="accent2">
                    <a:lumMod val="75000"/>
                  </a:schemeClr>
                </a:solidFill>
                <a:effectLst/>
              </a:rPr>
              <a:t>Vyber správnou odpověď:</a:t>
            </a:r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  <a:effectLst/>
              </a:rPr>
              <a:t/>
            </a:r>
            <a:br>
              <a:rPr lang="cs-CZ" sz="3200" dirty="0" smtClean="0">
                <a:solidFill>
                  <a:schemeClr val="accent2">
                    <a:lumMod val="75000"/>
                  </a:schemeClr>
                </a:solidFill>
                <a:effectLst/>
              </a:rPr>
            </a:br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  <a:effectLst/>
              </a:rPr>
              <a:t>Co znamená, když diodu zapojíme v propustném směru?</a:t>
            </a:r>
            <a:endParaRPr lang="cs-CZ" sz="3200" dirty="0">
              <a:solidFill>
                <a:schemeClr val="accent2">
                  <a:lumMod val="75000"/>
                </a:schemeClr>
              </a:solidFill>
              <a:effectLst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43570" y="2786058"/>
            <a:ext cx="2786082" cy="24288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8" dur="indefinite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3786190"/>
            <a:ext cx="4757742" cy="2221101"/>
          </a:xfrm>
        </p:spPr>
        <p:txBody>
          <a:bodyPr>
            <a:normAutofit/>
          </a:bodyPr>
          <a:lstStyle/>
          <a:p>
            <a:pPr marL="852678" indent="-742950">
              <a:buAutoNum type="alphaLcParenR"/>
            </a:pPr>
            <a:r>
              <a:rPr lang="cs-CZ" sz="3600" b="1" dirty="0" smtClean="0">
                <a:solidFill>
                  <a:srgbClr val="FF00FF"/>
                </a:solidFill>
              </a:rPr>
              <a:t>Ano, prochází.</a:t>
            </a:r>
          </a:p>
          <a:p>
            <a:pPr marL="852678" indent="-742950">
              <a:buAutoNum type="alphaLcParenR"/>
            </a:pPr>
            <a:endParaRPr lang="cs-CZ" sz="3600" b="1" dirty="0" smtClean="0">
              <a:solidFill>
                <a:srgbClr val="FF00FF"/>
              </a:solidFill>
            </a:endParaRPr>
          </a:p>
          <a:p>
            <a:pPr marL="852678" indent="-742950">
              <a:buAutoNum type="alphaLcParenR"/>
            </a:pPr>
            <a:r>
              <a:rPr lang="cs-CZ" sz="3600" b="1" dirty="0" smtClean="0">
                <a:solidFill>
                  <a:srgbClr val="FF00FF"/>
                </a:solidFill>
              </a:rPr>
              <a:t>Ne, neprochází.</a:t>
            </a:r>
            <a:endParaRPr lang="cs-CZ" sz="3600" b="1" dirty="0">
              <a:solidFill>
                <a:srgbClr val="FF00FF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225800"/>
          </a:xfrm>
        </p:spPr>
        <p:txBody>
          <a:bodyPr>
            <a:normAutofit/>
          </a:bodyPr>
          <a:lstStyle/>
          <a:p>
            <a:r>
              <a:rPr lang="cs-CZ" sz="3200" u="sng" dirty="0" smtClean="0">
                <a:solidFill>
                  <a:srgbClr val="7030A0"/>
                </a:solidFill>
                <a:effectLst/>
              </a:rPr>
              <a:t>Vyber správnou odpověď:</a:t>
            </a:r>
            <a:r>
              <a:rPr lang="cs-CZ" sz="3200" dirty="0" smtClean="0">
                <a:solidFill>
                  <a:srgbClr val="7030A0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7030A0"/>
                </a:solidFill>
                <a:effectLst/>
              </a:rPr>
            </a:br>
            <a:r>
              <a:rPr lang="cs-CZ" sz="3200" dirty="0" smtClean="0">
                <a:solidFill>
                  <a:srgbClr val="7030A0"/>
                </a:solidFill>
                <a:effectLst/>
              </a:rPr>
              <a:t>Prochází diodou elektrický proud, pokud je dioda zapojena v závěrném směru, tj. anoda je připojena k zápornému pólu zdroje?</a:t>
            </a:r>
            <a:endParaRPr lang="cs-CZ" sz="3200" dirty="0">
              <a:solidFill>
                <a:srgbClr val="7030A0"/>
              </a:solidFill>
              <a:effectLst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43570" y="3429000"/>
            <a:ext cx="3000396" cy="24288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28596" y="2428868"/>
            <a:ext cx="4214842" cy="3929090"/>
          </a:xfrm>
        </p:spPr>
        <p:txBody>
          <a:bodyPr>
            <a:normAutofit fontScale="92500"/>
          </a:bodyPr>
          <a:lstStyle/>
          <a:p>
            <a:pPr marL="852678" indent="-742950">
              <a:buAutoNum type="alphaLcParenR"/>
            </a:pPr>
            <a:r>
              <a:rPr lang="cs-CZ" sz="3600" b="1" dirty="0" smtClean="0">
                <a:solidFill>
                  <a:srgbClr val="00B050"/>
                </a:solidFill>
              </a:rPr>
              <a:t>tzv. ampérová charakteristika</a:t>
            </a:r>
          </a:p>
          <a:p>
            <a:pPr marL="852678" indent="-742950">
              <a:buAutoNum type="alphaLcParenR"/>
            </a:pPr>
            <a:r>
              <a:rPr lang="cs-CZ" sz="3600" b="1" dirty="0" smtClean="0">
                <a:solidFill>
                  <a:srgbClr val="002060"/>
                </a:solidFill>
              </a:rPr>
              <a:t>tzv. voltová charakteristika</a:t>
            </a:r>
          </a:p>
          <a:p>
            <a:pPr marL="852678" indent="-742950">
              <a:buAutoNum type="alphaLcParenR"/>
            </a:pPr>
            <a:r>
              <a:rPr lang="cs-CZ" sz="3600" b="1" dirty="0" smtClean="0">
                <a:solidFill>
                  <a:srgbClr val="C00000"/>
                </a:solidFill>
              </a:rPr>
              <a:t>tzv. voltampérová charakteristika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154230"/>
          </a:xfrm>
        </p:spPr>
        <p:txBody>
          <a:bodyPr>
            <a:normAutofit/>
          </a:bodyPr>
          <a:lstStyle/>
          <a:p>
            <a:r>
              <a:rPr lang="cs-CZ" sz="3200" u="sng" dirty="0" smtClean="0">
                <a:solidFill>
                  <a:srgbClr val="00B0F0"/>
                </a:solidFill>
                <a:effectLst/>
              </a:rPr>
              <a:t>Vyber správnou odpověď:</a:t>
            </a:r>
            <a:r>
              <a:rPr lang="cs-CZ" sz="3200" dirty="0" smtClean="0">
                <a:solidFill>
                  <a:srgbClr val="00B0F0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00B0F0"/>
                </a:solidFill>
                <a:effectLst/>
              </a:rPr>
            </a:br>
            <a:r>
              <a:rPr lang="cs-CZ" sz="3200" dirty="0" smtClean="0">
                <a:solidFill>
                  <a:srgbClr val="00B0F0"/>
                </a:solidFill>
                <a:effectLst/>
              </a:rPr>
              <a:t>Co nám graficky znázorňuje závislost elektrického proudu, který diodou prochází, na napětí na diodě?</a:t>
            </a:r>
            <a:endParaRPr lang="cs-CZ" sz="3200" dirty="0">
              <a:solidFill>
                <a:srgbClr val="00B0F0"/>
              </a:solidFill>
              <a:effectLst/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37754" y="2786058"/>
            <a:ext cx="3678513" cy="34290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5429288"/>
          </a:xfrm>
        </p:spPr>
        <p:txBody>
          <a:bodyPr>
            <a:normAutofit/>
          </a:bodyPr>
          <a:lstStyle/>
          <a:p>
            <a:r>
              <a:rPr lang="cs-CZ" sz="1400" b="1" dirty="0" smtClean="0">
                <a:solidFill>
                  <a:srgbClr val="0070C0"/>
                </a:solidFill>
              </a:rPr>
              <a:t>doc. RNDr. Růžena  Kolářová, CSc., PaedDr. Jiří Bohuněk, Fyzika pro 9. ročník základní školy, nakladatelství Prometheus, 2008, ISBN 978-80-7196-193-2.</a:t>
            </a:r>
          </a:p>
          <a:p>
            <a:r>
              <a:rPr lang="cs-CZ" sz="1400" b="1" dirty="0" smtClean="0">
                <a:solidFill>
                  <a:srgbClr val="0070C0"/>
                </a:solidFill>
              </a:rPr>
              <a:t>galerie office </a:t>
            </a:r>
            <a:r>
              <a:rPr lang="cs-CZ" sz="1400" b="1" dirty="0" smtClean="0">
                <a:solidFill>
                  <a:srgbClr val="0070C0"/>
                </a:solidFill>
              </a:rPr>
              <a:t>www.office.</a:t>
            </a:r>
            <a:r>
              <a:rPr lang="cs-CZ" sz="1400" b="1" smtClean="0">
                <a:solidFill>
                  <a:srgbClr val="0070C0"/>
                </a:solidFill>
              </a:rPr>
              <a:t>microsoft.com</a:t>
            </a:r>
            <a:endParaRPr lang="cs-CZ" sz="1400" b="1" dirty="0" smtClean="0">
              <a:solidFill>
                <a:srgbClr val="0070C0"/>
              </a:solidFill>
            </a:endParaRPr>
          </a:p>
          <a:p>
            <a:r>
              <a:rPr lang="cs-CZ" sz="1400" b="1" dirty="0" smtClean="0">
                <a:solidFill>
                  <a:srgbClr val="0070C0"/>
                </a:solidFill>
                <a:hlinkClick r:id="rId3"/>
              </a:rPr>
              <a:t>http://www.mtmscientific.com/diomix.jpg</a:t>
            </a:r>
            <a:r>
              <a:rPr lang="cs-CZ" sz="1400" b="1" dirty="0" smtClean="0">
                <a:solidFill>
                  <a:srgbClr val="0070C0"/>
                </a:solidFill>
              </a:rPr>
              <a:t> </a:t>
            </a:r>
            <a:r>
              <a:rPr lang="en-US" sz="1400" b="1" dirty="0" smtClean="0">
                <a:solidFill>
                  <a:srgbClr val="0070C0"/>
                </a:solidFill>
              </a:rPr>
              <a:t>[</a:t>
            </a:r>
            <a:r>
              <a:rPr lang="cs-CZ" sz="1400" b="1" dirty="0" smtClean="0">
                <a:solidFill>
                  <a:srgbClr val="0070C0"/>
                </a:solidFill>
              </a:rPr>
              <a:t>cit. 2011-11-25</a:t>
            </a:r>
            <a:r>
              <a:rPr lang="en-US" sz="1400" b="1" dirty="0" smtClean="0">
                <a:solidFill>
                  <a:srgbClr val="0070C0"/>
                </a:solidFill>
              </a:rPr>
              <a:t>]</a:t>
            </a:r>
            <a:endParaRPr lang="cs-CZ" sz="1400" b="1" dirty="0" smtClean="0">
              <a:solidFill>
                <a:srgbClr val="0070C0"/>
              </a:solidFill>
            </a:endParaRPr>
          </a:p>
          <a:p>
            <a:r>
              <a:rPr lang="cs-CZ" sz="1400" b="1" dirty="0" smtClean="0">
                <a:solidFill>
                  <a:srgbClr val="0070C0"/>
                </a:solidFill>
                <a:hlinkClick r:id="rId4"/>
              </a:rPr>
              <a:t>http://www.cez.cz/edee/content/microsites/elektrina/f/f2-5.jpg</a:t>
            </a:r>
            <a:r>
              <a:rPr lang="cs-CZ" sz="1400" b="1" dirty="0" smtClean="0">
                <a:solidFill>
                  <a:srgbClr val="0070C0"/>
                </a:solidFill>
              </a:rPr>
              <a:t> </a:t>
            </a:r>
            <a:r>
              <a:rPr lang="en-US" sz="1400" b="1" dirty="0" smtClean="0">
                <a:solidFill>
                  <a:srgbClr val="0070C0"/>
                </a:solidFill>
              </a:rPr>
              <a:t>[</a:t>
            </a:r>
            <a:r>
              <a:rPr lang="cs-CZ" sz="1400" b="1" dirty="0" smtClean="0">
                <a:solidFill>
                  <a:srgbClr val="0070C0"/>
                </a:solidFill>
              </a:rPr>
              <a:t>cit. 2011-11-25</a:t>
            </a:r>
            <a:r>
              <a:rPr lang="en-US" sz="1400" b="1" dirty="0" smtClean="0">
                <a:solidFill>
                  <a:srgbClr val="0070C0"/>
                </a:solidFill>
              </a:rPr>
              <a:t>]</a:t>
            </a:r>
            <a:endParaRPr lang="cs-CZ" sz="1400" b="1" dirty="0" smtClean="0">
              <a:solidFill>
                <a:srgbClr val="0070C0"/>
              </a:solidFill>
            </a:endParaRPr>
          </a:p>
          <a:p>
            <a:r>
              <a:rPr lang="cs-CZ" sz="1400" b="1" dirty="0" smtClean="0">
                <a:solidFill>
                  <a:srgbClr val="0070C0"/>
                </a:solidFill>
                <a:hlinkClick r:id="rId5"/>
              </a:rPr>
              <a:t>http://www.cez.cz/edee/content/microsites/solarni/obr/polo4.gif</a:t>
            </a:r>
            <a:r>
              <a:rPr lang="cs-CZ" sz="1400" b="1" dirty="0" smtClean="0">
                <a:solidFill>
                  <a:srgbClr val="0070C0"/>
                </a:solidFill>
              </a:rPr>
              <a:t> </a:t>
            </a:r>
            <a:r>
              <a:rPr lang="en-US" sz="1400" b="1" dirty="0" smtClean="0">
                <a:solidFill>
                  <a:srgbClr val="0070C0"/>
                </a:solidFill>
              </a:rPr>
              <a:t>[</a:t>
            </a:r>
            <a:r>
              <a:rPr lang="cs-CZ" sz="1400" b="1" dirty="0" smtClean="0">
                <a:solidFill>
                  <a:srgbClr val="0070C0"/>
                </a:solidFill>
              </a:rPr>
              <a:t>cit. 2011-11-25</a:t>
            </a:r>
            <a:r>
              <a:rPr lang="en-US" sz="1400" b="1" dirty="0" smtClean="0">
                <a:solidFill>
                  <a:srgbClr val="0070C0"/>
                </a:solidFill>
              </a:rPr>
              <a:t>]</a:t>
            </a:r>
            <a:endParaRPr lang="cs-CZ" sz="1400" b="1" dirty="0" smtClean="0">
              <a:solidFill>
                <a:srgbClr val="0070C0"/>
              </a:solidFill>
            </a:endParaRPr>
          </a:p>
          <a:p>
            <a:r>
              <a:rPr lang="cs-CZ" sz="1400" b="1" dirty="0" smtClean="0">
                <a:solidFill>
                  <a:srgbClr val="0070C0"/>
                </a:solidFill>
                <a:hlinkClick r:id="rId6"/>
              </a:rPr>
              <a:t>http://www.tzb-info.cz/docu/clanky/0038/003822o1.gif</a:t>
            </a:r>
            <a:r>
              <a:rPr lang="cs-CZ" sz="1400" b="1" dirty="0" smtClean="0">
                <a:solidFill>
                  <a:srgbClr val="0070C0"/>
                </a:solidFill>
              </a:rPr>
              <a:t> </a:t>
            </a:r>
            <a:r>
              <a:rPr lang="en-US" sz="1400" b="1" dirty="0" smtClean="0">
                <a:solidFill>
                  <a:srgbClr val="0070C0"/>
                </a:solidFill>
              </a:rPr>
              <a:t>[</a:t>
            </a:r>
            <a:r>
              <a:rPr lang="cs-CZ" sz="1400" b="1" dirty="0" smtClean="0">
                <a:solidFill>
                  <a:srgbClr val="0070C0"/>
                </a:solidFill>
              </a:rPr>
              <a:t>cit. 2011-11-25</a:t>
            </a:r>
            <a:r>
              <a:rPr lang="en-US" sz="1400" b="1" dirty="0" smtClean="0">
                <a:solidFill>
                  <a:srgbClr val="0070C0"/>
                </a:solidFill>
              </a:rPr>
              <a:t>]</a:t>
            </a:r>
            <a:endParaRPr lang="cs-CZ" sz="1400" b="1" dirty="0" smtClean="0">
              <a:solidFill>
                <a:srgbClr val="0070C0"/>
              </a:solidFill>
            </a:endParaRPr>
          </a:p>
          <a:p>
            <a:r>
              <a:rPr lang="cs-CZ" sz="1400" b="1" dirty="0" smtClean="0">
                <a:solidFill>
                  <a:srgbClr val="0070C0"/>
                </a:solidFill>
                <a:hlinkClick r:id="rId7"/>
              </a:rPr>
              <a:t>http://www.markonet.cz/pages/vyuka/principy-pocitacu/09polovodice/dioda.gif</a:t>
            </a:r>
            <a:r>
              <a:rPr lang="cs-CZ" sz="1400" b="1" dirty="0" smtClean="0">
                <a:solidFill>
                  <a:srgbClr val="0070C0"/>
                </a:solidFill>
              </a:rPr>
              <a:t>  </a:t>
            </a:r>
            <a:r>
              <a:rPr lang="en-US" sz="1400" b="1" dirty="0" smtClean="0">
                <a:solidFill>
                  <a:srgbClr val="0070C0"/>
                </a:solidFill>
              </a:rPr>
              <a:t>[</a:t>
            </a:r>
            <a:r>
              <a:rPr lang="cs-CZ" sz="1400" b="1" dirty="0" smtClean="0">
                <a:solidFill>
                  <a:srgbClr val="0070C0"/>
                </a:solidFill>
              </a:rPr>
              <a:t>cit. 2011-11-25</a:t>
            </a:r>
            <a:r>
              <a:rPr lang="en-US" sz="1400" b="1" dirty="0" smtClean="0">
                <a:solidFill>
                  <a:srgbClr val="0070C0"/>
                </a:solidFill>
              </a:rPr>
              <a:t>]</a:t>
            </a:r>
            <a:endParaRPr lang="cs-CZ" sz="1400" b="1" dirty="0" smtClean="0">
              <a:solidFill>
                <a:srgbClr val="0070C0"/>
              </a:solidFill>
            </a:endParaRPr>
          </a:p>
          <a:p>
            <a:r>
              <a:rPr lang="cs-CZ" sz="1400" b="1" dirty="0" smtClean="0">
                <a:solidFill>
                  <a:srgbClr val="0070C0"/>
                </a:solidFill>
                <a:hlinkClick r:id="rId8"/>
              </a:rPr>
              <a:t>http://upload.wikimedia.org/wikipedia/commons/4/46/PropustnySmer.jpg</a:t>
            </a:r>
            <a:r>
              <a:rPr lang="cs-CZ" sz="1400" b="1" dirty="0" smtClean="0">
                <a:solidFill>
                  <a:srgbClr val="0070C0"/>
                </a:solidFill>
              </a:rPr>
              <a:t> </a:t>
            </a:r>
            <a:r>
              <a:rPr lang="en-US" sz="1400" b="1" dirty="0" smtClean="0">
                <a:solidFill>
                  <a:srgbClr val="0070C0"/>
                </a:solidFill>
              </a:rPr>
              <a:t>[</a:t>
            </a:r>
            <a:r>
              <a:rPr lang="cs-CZ" sz="1400" b="1" dirty="0" smtClean="0">
                <a:solidFill>
                  <a:srgbClr val="0070C0"/>
                </a:solidFill>
              </a:rPr>
              <a:t>cit. 2011-11-25</a:t>
            </a:r>
            <a:r>
              <a:rPr lang="en-US" sz="1400" b="1" dirty="0" smtClean="0">
                <a:solidFill>
                  <a:srgbClr val="0070C0"/>
                </a:solidFill>
              </a:rPr>
              <a:t>]</a:t>
            </a:r>
            <a:endParaRPr lang="cs-CZ" sz="1400" b="1" dirty="0" smtClean="0">
              <a:solidFill>
                <a:srgbClr val="0070C0"/>
              </a:solidFill>
            </a:endParaRPr>
          </a:p>
          <a:p>
            <a:r>
              <a:rPr lang="cs-CZ" sz="1400" b="1" dirty="0" smtClean="0">
                <a:solidFill>
                  <a:srgbClr val="0070C0"/>
                </a:solidFill>
                <a:hlinkClick r:id="rId9"/>
              </a:rPr>
              <a:t>http://upload.wikimedia.org/wikipedia/commons/f/f5/ZavernySmer.jpg</a:t>
            </a:r>
            <a:r>
              <a:rPr lang="cs-CZ" sz="1400" b="1" dirty="0" smtClean="0">
                <a:solidFill>
                  <a:srgbClr val="0070C0"/>
                </a:solidFill>
              </a:rPr>
              <a:t> </a:t>
            </a:r>
          </a:p>
          <a:p>
            <a:r>
              <a:rPr lang="en-US" sz="1400" b="1" dirty="0" smtClean="0">
                <a:solidFill>
                  <a:srgbClr val="0070C0"/>
                </a:solidFill>
              </a:rPr>
              <a:t>[</a:t>
            </a:r>
            <a:r>
              <a:rPr lang="cs-CZ" sz="1400" b="1" dirty="0" smtClean="0">
                <a:solidFill>
                  <a:srgbClr val="0070C0"/>
                </a:solidFill>
              </a:rPr>
              <a:t>cit. 2011-11-25</a:t>
            </a:r>
            <a:r>
              <a:rPr lang="en-US" sz="1400" b="1" dirty="0" smtClean="0">
                <a:solidFill>
                  <a:srgbClr val="0070C0"/>
                </a:solidFill>
              </a:rPr>
              <a:t>]</a:t>
            </a:r>
            <a:endParaRPr lang="cs-CZ" sz="1400" b="1" dirty="0" smtClean="0">
              <a:solidFill>
                <a:srgbClr val="0070C0"/>
              </a:solidFill>
            </a:endParaRPr>
          </a:p>
          <a:p>
            <a:r>
              <a:rPr lang="cs-CZ" sz="1400" b="1" dirty="0" smtClean="0">
                <a:solidFill>
                  <a:srgbClr val="0070C0"/>
                </a:solidFill>
                <a:hlinkClick r:id="rId10"/>
              </a:rPr>
              <a:t>http://www.gymcv.cz/vyuka/fyzika/va_char_diody.jpg</a:t>
            </a:r>
            <a:r>
              <a:rPr lang="cs-CZ" sz="1400" b="1" dirty="0" smtClean="0">
                <a:solidFill>
                  <a:srgbClr val="0070C0"/>
                </a:solidFill>
              </a:rPr>
              <a:t> </a:t>
            </a:r>
            <a:r>
              <a:rPr lang="en-US" sz="1400" b="1" dirty="0" smtClean="0">
                <a:solidFill>
                  <a:srgbClr val="0070C0"/>
                </a:solidFill>
              </a:rPr>
              <a:t>[</a:t>
            </a:r>
            <a:r>
              <a:rPr lang="cs-CZ" sz="1400" b="1" dirty="0" smtClean="0">
                <a:solidFill>
                  <a:srgbClr val="0070C0"/>
                </a:solidFill>
              </a:rPr>
              <a:t>cit. 2011-11-25</a:t>
            </a:r>
            <a:r>
              <a:rPr lang="en-US" sz="1400" b="1" dirty="0" smtClean="0">
                <a:solidFill>
                  <a:srgbClr val="0070C0"/>
                </a:solidFill>
              </a:rPr>
              <a:t>]</a:t>
            </a:r>
            <a:endParaRPr lang="cs-CZ" sz="1400" b="1" dirty="0" smtClean="0">
              <a:solidFill>
                <a:srgbClr val="0070C0"/>
              </a:solidFill>
            </a:endParaRPr>
          </a:p>
          <a:p>
            <a:r>
              <a:rPr lang="cs-CZ" sz="1400" b="1" dirty="0" smtClean="0">
                <a:solidFill>
                  <a:srgbClr val="0070C0"/>
                </a:solidFill>
                <a:hlinkClick r:id="rId11"/>
              </a:rPr>
              <a:t>http://elektrika.cz/obr/09_lp_princip_04m.jpg</a:t>
            </a:r>
            <a:r>
              <a:rPr lang="cs-CZ" sz="1400" b="1" dirty="0" smtClean="0">
                <a:solidFill>
                  <a:srgbClr val="0070C0"/>
                </a:solidFill>
              </a:rPr>
              <a:t> </a:t>
            </a:r>
            <a:r>
              <a:rPr lang="en-US" sz="1400" b="1" dirty="0" smtClean="0">
                <a:solidFill>
                  <a:srgbClr val="0070C0"/>
                </a:solidFill>
              </a:rPr>
              <a:t>[</a:t>
            </a:r>
            <a:r>
              <a:rPr lang="cs-CZ" sz="1400" b="1" dirty="0" smtClean="0">
                <a:solidFill>
                  <a:srgbClr val="0070C0"/>
                </a:solidFill>
              </a:rPr>
              <a:t>cit. 2011-11-25</a:t>
            </a:r>
            <a:r>
              <a:rPr lang="en-US" sz="1400" b="1" dirty="0" smtClean="0">
                <a:solidFill>
                  <a:srgbClr val="0070C0"/>
                </a:solidFill>
              </a:rPr>
              <a:t>]</a:t>
            </a:r>
            <a:endParaRPr lang="cs-CZ" sz="1400" b="1" dirty="0" smtClean="0">
              <a:solidFill>
                <a:srgbClr val="0070C0"/>
              </a:solidFill>
            </a:endParaRPr>
          </a:p>
          <a:p>
            <a:r>
              <a:rPr lang="cs-CZ" sz="1400" b="1" dirty="0" smtClean="0">
                <a:solidFill>
                  <a:srgbClr val="0070C0"/>
                </a:solidFill>
                <a:hlinkClick r:id="rId12"/>
              </a:rPr>
              <a:t>http://img.blesk.cz/static/old_abc/imgdb/original/phpdzPXx1.jpg</a:t>
            </a:r>
            <a:r>
              <a:rPr lang="cs-CZ" sz="1400" b="1" dirty="0" smtClean="0">
                <a:solidFill>
                  <a:srgbClr val="0070C0"/>
                </a:solidFill>
              </a:rPr>
              <a:t> </a:t>
            </a:r>
            <a:r>
              <a:rPr lang="en-US" sz="1400" b="1" dirty="0" smtClean="0">
                <a:solidFill>
                  <a:srgbClr val="0070C0"/>
                </a:solidFill>
              </a:rPr>
              <a:t>[</a:t>
            </a:r>
            <a:r>
              <a:rPr lang="cs-CZ" sz="1400" b="1" dirty="0" smtClean="0">
                <a:solidFill>
                  <a:srgbClr val="0070C0"/>
                </a:solidFill>
              </a:rPr>
              <a:t>cit. 2011-11-25</a:t>
            </a:r>
            <a:r>
              <a:rPr lang="en-US" sz="1400" b="1" dirty="0" smtClean="0">
                <a:solidFill>
                  <a:srgbClr val="0070C0"/>
                </a:solidFill>
              </a:rPr>
              <a:t>]</a:t>
            </a:r>
            <a:endParaRPr lang="cs-CZ" sz="1400" b="1" dirty="0" smtClean="0">
              <a:solidFill>
                <a:srgbClr val="0070C0"/>
              </a:solidFill>
            </a:endParaRPr>
          </a:p>
          <a:p>
            <a:r>
              <a:rPr lang="cs-CZ" sz="1400" b="1" dirty="0" smtClean="0">
                <a:solidFill>
                  <a:srgbClr val="0070C0"/>
                </a:solidFill>
                <a:hlinkClick r:id="rId13"/>
              </a:rPr>
              <a:t>http://www.filfilms.cz/elektro/leddioda.jpg</a:t>
            </a:r>
            <a:r>
              <a:rPr lang="cs-CZ" sz="1400" b="1" dirty="0" smtClean="0">
                <a:solidFill>
                  <a:srgbClr val="0070C0"/>
                </a:solidFill>
              </a:rPr>
              <a:t> </a:t>
            </a:r>
            <a:r>
              <a:rPr lang="en-US" sz="1400" b="1" dirty="0" smtClean="0">
                <a:solidFill>
                  <a:srgbClr val="0070C0"/>
                </a:solidFill>
              </a:rPr>
              <a:t>[</a:t>
            </a:r>
            <a:r>
              <a:rPr lang="cs-CZ" sz="1400" b="1" dirty="0" smtClean="0">
                <a:solidFill>
                  <a:srgbClr val="0070C0"/>
                </a:solidFill>
              </a:rPr>
              <a:t>cit. 2011-11-25</a:t>
            </a:r>
            <a:r>
              <a:rPr lang="en-US" sz="1400" b="1" dirty="0" smtClean="0">
                <a:solidFill>
                  <a:srgbClr val="0070C0"/>
                </a:solidFill>
              </a:rPr>
              <a:t>]</a:t>
            </a:r>
            <a:endParaRPr lang="cs-CZ" sz="1400" b="1" dirty="0" smtClean="0">
              <a:solidFill>
                <a:srgbClr val="0070C0"/>
              </a:solidFill>
            </a:endParaRPr>
          </a:p>
          <a:p>
            <a:r>
              <a:rPr lang="cs-CZ" sz="1400" b="1" dirty="0" smtClean="0">
                <a:solidFill>
                  <a:srgbClr val="0070C0"/>
                </a:solidFill>
                <a:hlinkClick r:id="rId14"/>
              </a:rPr>
              <a:t>http://www.seginet.cz/pictures/999300700/2068.jpg</a:t>
            </a:r>
            <a:r>
              <a:rPr lang="cs-CZ" sz="1400" b="1" dirty="0" smtClean="0">
                <a:solidFill>
                  <a:srgbClr val="0070C0"/>
                </a:solidFill>
              </a:rPr>
              <a:t> </a:t>
            </a:r>
            <a:r>
              <a:rPr lang="en-US" sz="1400" b="1" dirty="0" smtClean="0">
                <a:solidFill>
                  <a:srgbClr val="0070C0"/>
                </a:solidFill>
              </a:rPr>
              <a:t>[</a:t>
            </a:r>
            <a:r>
              <a:rPr lang="cs-CZ" sz="1400" b="1" dirty="0" smtClean="0">
                <a:solidFill>
                  <a:srgbClr val="0070C0"/>
                </a:solidFill>
              </a:rPr>
              <a:t>cit. 2011-11-25</a:t>
            </a:r>
            <a:r>
              <a:rPr lang="en-US" sz="1400" b="1" dirty="0" smtClean="0">
                <a:solidFill>
                  <a:srgbClr val="0070C0"/>
                </a:solidFill>
              </a:rPr>
              <a:t>]</a:t>
            </a:r>
            <a:endParaRPr lang="cs-CZ" sz="1400" b="1" dirty="0" smtClean="0">
              <a:solidFill>
                <a:srgbClr val="0070C0"/>
              </a:solidFill>
            </a:endParaRPr>
          </a:p>
          <a:p>
            <a:r>
              <a:rPr lang="cs-CZ" sz="1400" b="1" dirty="0" smtClean="0">
                <a:solidFill>
                  <a:srgbClr val="0070C0"/>
                </a:solidFill>
                <a:hlinkClick r:id="rId15"/>
              </a:rPr>
              <a:t>http://www.dmaster.wz.cz/teorie/polovodice/n.gif</a:t>
            </a:r>
            <a:r>
              <a:rPr lang="cs-CZ" sz="1400" b="1" dirty="0" smtClean="0">
                <a:solidFill>
                  <a:srgbClr val="0070C0"/>
                </a:solidFill>
              </a:rPr>
              <a:t> </a:t>
            </a:r>
            <a:r>
              <a:rPr lang="en-US" sz="1400" b="1" dirty="0" smtClean="0">
                <a:solidFill>
                  <a:srgbClr val="0070C0"/>
                </a:solidFill>
              </a:rPr>
              <a:t>[</a:t>
            </a:r>
            <a:r>
              <a:rPr lang="cs-CZ" sz="1400" b="1" dirty="0" smtClean="0">
                <a:solidFill>
                  <a:srgbClr val="0070C0"/>
                </a:solidFill>
              </a:rPr>
              <a:t>cit. 2011-11-25</a:t>
            </a:r>
            <a:r>
              <a:rPr lang="en-US" sz="1400" b="1" dirty="0" smtClean="0">
                <a:solidFill>
                  <a:srgbClr val="0070C0"/>
                </a:solidFill>
              </a:rPr>
              <a:t>]</a:t>
            </a:r>
            <a:endParaRPr lang="cs-CZ" sz="1400" b="1" dirty="0" smtClean="0">
              <a:solidFill>
                <a:srgbClr val="0070C0"/>
              </a:solidFill>
            </a:endParaRPr>
          </a:p>
          <a:p>
            <a:r>
              <a:rPr lang="cs-CZ" sz="1400" b="1" dirty="0" smtClean="0">
                <a:solidFill>
                  <a:srgbClr val="0070C0"/>
                </a:solidFill>
                <a:hlinkClick r:id="rId16"/>
              </a:rPr>
              <a:t>http://fyzikalniulohy.cz/_upload/00034/graf01_velky.gif</a:t>
            </a:r>
            <a:r>
              <a:rPr lang="cs-CZ" sz="1400" b="1" dirty="0" smtClean="0">
                <a:solidFill>
                  <a:srgbClr val="0070C0"/>
                </a:solidFill>
              </a:rPr>
              <a:t> </a:t>
            </a:r>
            <a:r>
              <a:rPr lang="en-US" sz="1400" b="1" dirty="0" smtClean="0">
                <a:solidFill>
                  <a:srgbClr val="0070C0"/>
                </a:solidFill>
              </a:rPr>
              <a:t>[</a:t>
            </a:r>
            <a:r>
              <a:rPr lang="cs-CZ" sz="1400" b="1" dirty="0" smtClean="0">
                <a:solidFill>
                  <a:srgbClr val="0070C0"/>
                </a:solidFill>
              </a:rPr>
              <a:t>cit. 2011-11-25</a:t>
            </a:r>
            <a:r>
              <a:rPr lang="en-US" sz="1400" b="1" dirty="0" smtClean="0">
                <a:solidFill>
                  <a:srgbClr val="0070C0"/>
                </a:solidFill>
              </a:rPr>
              <a:t>]</a:t>
            </a:r>
            <a:endParaRPr lang="cs-CZ" sz="1400" b="1" dirty="0" smtClean="0">
              <a:solidFill>
                <a:srgbClr val="0070C0"/>
              </a:solidFill>
            </a:endParaRPr>
          </a:p>
          <a:p>
            <a:endParaRPr lang="cs-CZ" sz="1400" b="1" dirty="0" smtClean="0">
              <a:solidFill>
                <a:srgbClr val="0070C0"/>
              </a:solidFill>
            </a:endParaRPr>
          </a:p>
          <a:p>
            <a:endParaRPr lang="cs-CZ" sz="1400" b="1" dirty="0" smtClean="0">
              <a:solidFill>
                <a:srgbClr val="0070C0"/>
              </a:solidFill>
            </a:endParaRPr>
          </a:p>
          <a:p>
            <a:endParaRPr lang="cs-CZ" sz="1400" b="1" dirty="0" smtClean="0">
              <a:solidFill>
                <a:srgbClr val="0070C0"/>
              </a:solidFill>
            </a:endParaRPr>
          </a:p>
          <a:p>
            <a:endParaRPr lang="cs-CZ" sz="1400" b="1" dirty="0" smtClean="0">
              <a:solidFill>
                <a:srgbClr val="0070C0"/>
              </a:solidFill>
            </a:endParaRPr>
          </a:p>
          <a:p>
            <a:endParaRPr lang="cs-CZ" sz="1400" b="1" dirty="0" smtClean="0">
              <a:solidFill>
                <a:srgbClr val="0070C0"/>
              </a:solidFill>
            </a:endParaRPr>
          </a:p>
          <a:p>
            <a:endParaRPr lang="cs-CZ" sz="1600" b="1" dirty="0" smtClean="0">
              <a:solidFill>
                <a:srgbClr val="0070C0"/>
              </a:solidFill>
            </a:endParaRPr>
          </a:p>
          <a:p>
            <a:endParaRPr lang="cs-CZ" sz="1600" b="1" dirty="0" smtClean="0">
              <a:solidFill>
                <a:srgbClr val="0070C0"/>
              </a:solidFill>
            </a:endParaRPr>
          </a:p>
          <a:p>
            <a:endParaRPr lang="cs-CZ" sz="1600" b="1" dirty="0" smtClean="0">
              <a:solidFill>
                <a:srgbClr val="0070C0"/>
              </a:solidFill>
            </a:endParaRPr>
          </a:p>
          <a:p>
            <a:endParaRPr lang="cs-CZ" sz="1600" b="1" dirty="0" smtClean="0">
              <a:solidFill>
                <a:srgbClr val="0070C0"/>
              </a:solidFill>
            </a:endParaRPr>
          </a:p>
          <a:p>
            <a:endParaRPr lang="cs-CZ" sz="1600" b="1" dirty="0" smtClean="0">
              <a:solidFill>
                <a:srgbClr val="0070C0"/>
              </a:solidFill>
            </a:endParaRPr>
          </a:p>
          <a:p>
            <a:endParaRPr lang="cs-CZ" sz="1600" b="1" dirty="0">
              <a:solidFill>
                <a:srgbClr val="00206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00B050"/>
                </a:solidFill>
              </a:rPr>
              <a:t>Použité zdroje:</a:t>
            </a:r>
            <a:endParaRPr lang="cs-CZ" sz="3600" b="1" u="sng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007183"/>
          </a:xfrm>
        </p:spPr>
        <p:txBody>
          <a:bodyPr>
            <a:normAutofit lnSpcReduction="10000"/>
          </a:bodyPr>
          <a:lstStyle/>
          <a:p>
            <a:pPr marL="624078" lvl="0" indent="-514350">
              <a:buAutoNum type="arabicParenR"/>
            </a:pPr>
            <a:r>
              <a:rPr lang="cs-CZ" sz="2400" b="1" dirty="0" smtClean="0">
                <a:solidFill>
                  <a:srgbClr val="00B0F0"/>
                </a:solidFill>
              </a:rPr>
              <a:t>Prezentace slouží k naučení nového učiva.</a:t>
            </a:r>
          </a:p>
          <a:p>
            <a:pPr marL="624078" lvl="0" indent="-514350">
              <a:buAutoNum type="arabicParenR"/>
            </a:pPr>
            <a:r>
              <a:rPr lang="cs-CZ" sz="2400" b="1" dirty="0" smtClean="0">
                <a:solidFill>
                  <a:srgbClr val="00B0F0"/>
                </a:solidFill>
              </a:rPr>
              <a:t>Rozdělení polovodičů na polovodiče typu N a polovodiče typu P. </a:t>
            </a:r>
          </a:p>
          <a:p>
            <a:pPr marL="624078" lvl="0" indent="-514350">
              <a:buAutoNum type="arabicParenR"/>
            </a:pPr>
            <a:r>
              <a:rPr lang="cs-CZ" sz="2400" b="1" dirty="0" smtClean="0">
                <a:solidFill>
                  <a:srgbClr val="00B0F0"/>
                </a:solidFill>
              </a:rPr>
              <a:t>Popis součástky zvané polovodičová dioda. </a:t>
            </a:r>
          </a:p>
          <a:p>
            <a:pPr marL="624078" lvl="0" indent="-514350">
              <a:buAutoNum type="arabicParenR"/>
            </a:pPr>
            <a:r>
              <a:rPr lang="cs-CZ" sz="2400" b="1" dirty="0" smtClean="0">
                <a:solidFill>
                  <a:srgbClr val="00B0F0"/>
                </a:solidFill>
              </a:rPr>
              <a:t>Zapojení polovodičové diody v propustném a závěrném směru a sledování, zda obvodem prochází elektrický proud. </a:t>
            </a:r>
          </a:p>
          <a:p>
            <a:pPr marL="624078" lvl="0" indent="-514350">
              <a:buAutoNum type="arabicParenR"/>
            </a:pPr>
            <a:r>
              <a:rPr lang="cs-CZ" sz="2400" b="1" dirty="0" smtClean="0">
                <a:solidFill>
                  <a:srgbClr val="00B0F0"/>
                </a:solidFill>
              </a:rPr>
              <a:t>Grafické znázornění voltampérové charakteristiky, která znázorňuje závislost elektrického proudu, který diodou prochází, na napětí na diodě.</a:t>
            </a:r>
          </a:p>
          <a:p>
            <a:pPr marL="624078" lvl="0" indent="-514350">
              <a:buAutoNum type="arabicParenR"/>
            </a:pPr>
            <a:r>
              <a:rPr lang="cs-CZ" sz="2400" b="1" dirty="0" smtClean="0">
                <a:solidFill>
                  <a:srgbClr val="00B0F0"/>
                </a:solidFill>
              </a:rPr>
              <a:t>Žák odpoví na otázky.</a:t>
            </a:r>
          </a:p>
          <a:p>
            <a:pPr marL="624078" lvl="0" indent="-514350">
              <a:buAutoNum type="arabicParenR"/>
            </a:pPr>
            <a:r>
              <a:rPr lang="cs-CZ" sz="2400" b="1" dirty="0" smtClean="0">
                <a:solidFill>
                  <a:srgbClr val="00B0F0"/>
                </a:solidFill>
              </a:rPr>
              <a:t>Žák vybere </a:t>
            </a:r>
            <a:r>
              <a:rPr lang="cs-CZ" sz="2400" b="1" smtClean="0">
                <a:solidFill>
                  <a:srgbClr val="00B0F0"/>
                </a:solidFill>
              </a:rPr>
              <a:t>správnou odpověď.</a:t>
            </a:r>
            <a:endParaRPr lang="cs-CZ" sz="2400" b="1" dirty="0" smtClean="0">
              <a:solidFill>
                <a:srgbClr val="00B0F0"/>
              </a:solidFill>
            </a:endParaRPr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2060"/>
                </a:solidFill>
                <a:effectLst/>
              </a:rPr>
              <a:t>Metodika prezentace:</a:t>
            </a:r>
            <a:endParaRPr lang="cs-CZ" sz="3600" dirty="0">
              <a:solidFill>
                <a:srgbClr val="002060"/>
              </a:solidFill>
              <a:effectLst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260</TotalTime>
  <Words>727</Words>
  <Application>Microsoft Office PowerPoint</Application>
  <PresentationFormat>Předvádění na obrazovce (4:3)</PresentationFormat>
  <Paragraphs>122</Paragraphs>
  <Slides>18</Slides>
  <Notes>16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Shluk</vt:lpstr>
      <vt:lpstr>Snímek 1</vt:lpstr>
      <vt:lpstr>Vlastnosti polovodičů</vt:lpstr>
      <vt:lpstr>Nahrazení některých atomů křemíku:</vt:lpstr>
      <vt:lpstr>Polovodič typu N:</vt:lpstr>
      <vt:lpstr>Polovodič typu P:</vt:lpstr>
      <vt:lpstr>Polovodič typu P:</vt:lpstr>
      <vt:lpstr>Polovodičová dioda</vt:lpstr>
      <vt:lpstr>Zapojení polovodičové diody do elektrického obvodu v PROPUSTNÉM SMĚRU:</vt:lpstr>
      <vt:lpstr>Zapojení polovodičové diody do elektrického obvodu v ZÁVĚRNÉM SMĚRU:</vt:lpstr>
      <vt:lpstr>Voltampérová charakteristika</vt:lpstr>
      <vt:lpstr>Některé typy polovodičových diod</vt:lpstr>
      <vt:lpstr>Vyber správnou odpověď: Jaký je nejpoužívanější polovodivý materiál?</vt:lpstr>
      <vt:lpstr>Vyber správnou odpověď: U kterého typu polovodičů je vedení elektrického proudu způsobeno volnými elektrony?</vt:lpstr>
      <vt:lpstr>Vyber správnou odpověď: Co znamená, když diodu zapojíme v propustném směru?</vt:lpstr>
      <vt:lpstr>Vyber správnou odpověď: Prochází diodou elektrický proud, pokud je dioda zapojena v závěrném směru, tj. anoda je připojena k zápornému pólu zdroje?</vt:lpstr>
      <vt:lpstr>Vyber správnou odpověď: Co nám graficky znázorňuje závislost elektrického proudu, který diodou prochází, na napětí na diodě?</vt:lpstr>
      <vt:lpstr>Použité zdroje:</vt:lpstr>
      <vt:lpstr>Metodika prezentace: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šárka</cp:lastModifiedBy>
  <cp:revision>35</cp:revision>
  <dcterms:created xsi:type="dcterms:W3CDTF">2011-11-23T15:16:32Z</dcterms:created>
  <dcterms:modified xsi:type="dcterms:W3CDTF">2013-06-08T12:16:50Z</dcterms:modified>
</cp:coreProperties>
</file>