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4337DAB-974E-475B-B1E5-325A44DF0C6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zor.cz/foto/produkty/zasuvka-bez_seda.jpg" TargetMode="External"/><Relationship Id="rId2" Type="http://schemas.openxmlformats.org/officeDocument/2006/relationships/hyperlink" Target="http://elektrika.cz/obr/obo_070814_6v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-safetyshop.eu/uploads/images_products/763.jpg" TargetMode="External"/><Relationship Id="rId4" Type="http://schemas.openxmlformats.org/officeDocument/2006/relationships/hyperlink" Target="http://www.vysavace-domacnost.cz/images/vysavace/zelmer/DSC08914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4941168"/>
            <a:ext cx="7421478" cy="1202476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Žáci si zopakují  pravidla bezpečného zacházení s elektrickými spotřebiči, se kterými se již setkali. Doplnění dalších pravidel, protože jejich neznalost a nedbalost při dodržování jsou nejčastější příčinou smrtelných úrazů elektrickým proudem.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27584" y="4293096"/>
            <a:ext cx="7587028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Elektrické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spotřebiče v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domácnosti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1340768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VY_32_INOVACE_FY.9.A_14_elektricke_spotrebice_v_domacnosti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641778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5829312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 spotřebiče, ve kterých se elektrická energie přeměňuje: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na energii světelnou</a:t>
            </a:r>
            <a:r>
              <a:rPr lang="cs-CZ" sz="2800" b="1" dirty="0" smtClean="0">
                <a:solidFill>
                  <a:srgbClr val="C00000"/>
                </a:solidFill>
              </a:rPr>
              <a:t>: žárovky, zářivky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na energii vnitřní</a:t>
            </a:r>
            <a:r>
              <a:rPr lang="cs-CZ" sz="2800" b="1" dirty="0" smtClean="0">
                <a:solidFill>
                  <a:srgbClr val="C00000"/>
                </a:solidFill>
              </a:rPr>
              <a:t>: teplomet, varná konvice, vařič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na energii pohybovou</a:t>
            </a:r>
            <a:r>
              <a:rPr lang="cs-CZ" sz="2800" b="1" dirty="0" smtClean="0">
                <a:solidFill>
                  <a:srgbClr val="C00000"/>
                </a:solidFill>
              </a:rPr>
              <a:t>: vysavač, mixér, holící strojek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kombinované</a:t>
            </a:r>
            <a:r>
              <a:rPr lang="cs-CZ" sz="2800" b="1" dirty="0" smtClean="0">
                <a:solidFill>
                  <a:srgbClr val="C00000"/>
                </a:solidFill>
              </a:rPr>
              <a:t>: vysoušeč vlasů</a:t>
            </a:r>
          </a:p>
          <a:p>
            <a:pPr marL="624078" indent="-514350">
              <a:buAutoNum type="arabicParenR"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Elektrické spotřebiče v domácnosti: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KTIJ0HEZ\MP900430994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1285860"/>
            <a:ext cx="619416" cy="928670"/>
          </a:xfrm>
          <a:prstGeom prst="rect">
            <a:avLst/>
          </a:prstGeom>
          <a:noFill/>
        </p:spPr>
      </p:pic>
      <p:pic>
        <p:nvPicPr>
          <p:cNvPr id="1027" name="Picture 3" descr="C:\Documents and Settings\radek\Local Settings\Temporary Internet Files\Content.IE5\2TM785QB\MC90021493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1643050"/>
            <a:ext cx="1305410" cy="1352033"/>
          </a:xfrm>
          <a:prstGeom prst="rect">
            <a:avLst/>
          </a:prstGeom>
          <a:noFill/>
        </p:spPr>
      </p:pic>
      <p:pic>
        <p:nvPicPr>
          <p:cNvPr id="1028" name="Picture 4" descr="C:\Documents and Settings\radek\Local Settings\Temporary Internet Files\Content.IE5\WHQ7CXMN\MC9002509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30974" y="2714620"/>
            <a:ext cx="1558400" cy="2038019"/>
          </a:xfrm>
          <a:prstGeom prst="rect">
            <a:avLst/>
          </a:prstGeom>
          <a:noFill/>
        </p:spPr>
      </p:pic>
      <p:pic>
        <p:nvPicPr>
          <p:cNvPr id="1031" name="Picture 7" descr="C:\Documents and Settings\radek\Local Settings\Temporary Internet Files\Content.IE5\496NW9QJ\MC9002504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5000636"/>
            <a:ext cx="1643074" cy="1663097"/>
          </a:xfrm>
          <a:prstGeom prst="rect">
            <a:avLst/>
          </a:prstGeom>
          <a:noFill/>
        </p:spPr>
      </p:pic>
      <p:pic>
        <p:nvPicPr>
          <p:cNvPr id="1032" name="Picture 8" descr="C:\Documents and Settings\radek\Local Settings\Temporary Internet Files\Content.IE5\KTIJ0HEZ\MC9002340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5286388"/>
            <a:ext cx="1382003" cy="1298750"/>
          </a:xfrm>
          <a:prstGeom prst="rect">
            <a:avLst/>
          </a:prstGeom>
          <a:noFill/>
        </p:spPr>
      </p:pic>
      <p:pic>
        <p:nvPicPr>
          <p:cNvPr id="1034" name="Picture 10" descr="C:\Documents and Settings\radek\Local Settings\Temporary Internet Files\Content.IE5\WHQ7CXMN\MC9002522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3643314"/>
            <a:ext cx="623792" cy="1127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757742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el. energie se přivádí ke spotřebiteli zpravidla dvěma vodiči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jeden vodič je vodivě spojen se zemí, je uzemněn a nazývá se </a:t>
            </a:r>
            <a:r>
              <a:rPr lang="cs-CZ" sz="2800" b="1" u="sng" dirty="0" smtClean="0">
                <a:solidFill>
                  <a:srgbClr val="002060"/>
                </a:solidFill>
              </a:rPr>
              <a:t>nulovací vodič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druhý vodič se nazývá </a:t>
            </a:r>
            <a:r>
              <a:rPr lang="cs-CZ" sz="2800" b="1" u="sng" dirty="0" smtClean="0">
                <a:solidFill>
                  <a:srgbClr val="002060"/>
                </a:solidFill>
              </a:rPr>
              <a:t>fázový vodič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mezi nimi je napětí 230 V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Nulovací a fázový vodič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1357298"/>
            <a:ext cx="3593012" cy="3486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400816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vedení, kterým se el. energie přivádí do domácnosti, je zakončeno zásuvkou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zásuvka může být jednoduchá nebo dvojitá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při pohledu na zásuvku vidíte, že v horní části je vodivý kolík a pod ním dvě zdířky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na kolíku nesmí být vzhledem </a:t>
            </a:r>
            <a:r>
              <a:rPr lang="cs-CZ" sz="2800" b="1" dirty="0" smtClean="0">
                <a:solidFill>
                  <a:srgbClr val="0070C0"/>
                </a:solidFill>
              </a:rPr>
              <a:t>             k </a:t>
            </a:r>
            <a:r>
              <a:rPr lang="cs-CZ" sz="2800" b="1" dirty="0" smtClean="0">
                <a:solidFill>
                  <a:srgbClr val="0070C0"/>
                </a:solidFill>
              </a:rPr>
              <a:t>zemi žádné napětí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Zásuvka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14290"/>
            <a:ext cx="2281264" cy="2125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 descr="C:\Documents and Settings\radek\Local Settings\Temporary Internet Files\Content.IE5\2TM785QB\MC900384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714884"/>
            <a:ext cx="1820570" cy="15937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kolík je spojen s ochranným nulovacím vodičem (barva izolace je kombinací žluté a zelené)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pravá zdířka s pracovním nulovacím vodičem (barva izolace modrá)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levá zdířka s fázovým vodičem (barva izolace hnědá nebo černá)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do zásuvky zasunujeme zástrčku neboli vidlici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na její dva kolíky a zdířku jsou připojeny vodiče, které mají odpovídající barevnou izolaci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  <a:effectLst/>
              </a:rPr>
              <a:t>Zásuvka zapojená podle nových předpisů</a:t>
            </a:r>
            <a:endParaRPr lang="cs-CZ" sz="3200" dirty="0">
              <a:solidFill>
                <a:srgbClr val="00B0F0"/>
              </a:solidFill>
              <a:effectLst/>
            </a:endParaRPr>
          </a:p>
        </p:txBody>
      </p:sp>
      <p:pic>
        <p:nvPicPr>
          <p:cNvPr id="4099" name="Picture 3" descr="C:\Documents and Settings\radek\Local Settings\Temporary Internet Files\Content.IE5\WHQ7CXMN\MC9003606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60336" y="0"/>
            <a:ext cx="1883664" cy="15325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  vycházíme z údajů, které najdeme na štítku spotřebiče a v návodu k jeho používání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  spotřebiče připojujeme jen na napětí, které je vyznačeno na štítku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Pravidla, která je nutná dodržovat při práci s elektrickými spotřebiči: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214686"/>
            <a:ext cx="3714776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3929066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Štítek na elektrickém vysavači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7829576" cy="337643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 </a:t>
            </a:r>
            <a:r>
              <a:rPr lang="cs-CZ" sz="2400" b="1" dirty="0" smtClean="0">
                <a:solidFill>
                  <a:srgbClr val="00B050"/>
                </a:solidFill>
              </a:rPr>
              <a:t>u všech spotřebičů zkontrolujeme přívodní šňůru (prodřená nebo popraskaná)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  pokud je spotřebič opatřen vypínačem, připojujeme ho k el. síti vždy nezapojený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  na přívodní šňůry nepokládáme horké předměty ani těžké předměty, které mají ostré hrany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  při vytahování přívodní šňůry ze zásuvky ji VŽDY DRŽÍME ZA ZÁSTRČKU, NIKOLI ZA ŠŇŮRU!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Pravidla, která je nutná dodržovat při práci s elektrickými spotřebiči:</a:t>
            </a:r>
            <a:endParaRPr lang="cs-CZ" sz="3200" dirty="0"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4789180"/>
            <a:ext cx="3714760" cy="1783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571604" y="5143512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ezpečnostní krytka do zásuvky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543692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  některé spotřebiče mají většinou zesílenou, tzv. dvojitou izolaci (např. mixér nebo holící strojek)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  dvojitá izolace je na štítku spotřebiče znázorněna pomocí dvou soustředných čtverečků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  kryt z izolantu však nevyhovuje </a:t>
            </a:r>
            <a:r>
              <a:rPr lang="cs-CZ" sz="2400" b="1" dirty="0" smtClean="0">
                <a:solidFill>
                  <a:srgbClr val="002060"/>
                </a:solidFill>
              </a:rPr>
              <a:t>                 u </a:t>
            </a:r>
            <a:r>
              <a:rPr lang="cs-CZ" sz="2400" b="1" dirty="0" smtClean="0">
                <a:solidFill>
                  <a:srgbClr val="002060"/>
                </a:solidFill>
              </a:rPr>
              <a:t>všech spotřebičů, např. u žehličky (žehlící plocha je kovová) nebo </a:t>
            </a:r>
            <a:r>
              <a:rPr lang="cs-CZ" sz="2400" b="1" dirty="0" smtClean="0">
                <a:solidFill>
                  <a:srgbClr val="002060"/>
                </a:solidFill>
              </a:rPr>
              <a:t>                          u </a:t>
            </a:r>
            <a:r>
              <a:rPr lang="cs-CZ" sz="2400" b="1" dirty="0" smtClean="0">
                <a:solidFill>
                  <a:srgbClr val="002060"/>
                </a:solidFill>
              </a:rPr>
              <a:t>pračky…k připojení na síť se musí používat trojpramenná šňůra, která zajistí spojení těchto částí s ochranným nulovacím vodičem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Pravidla, která je nutná dodržovat při práci s elektrickými spotřebiči:</a:t>
            </a:r>
            <a:endParaRPr lang="cs-CZ" sz="3200" dirty="0">
              <a:effectLst/>
            </a:endParaRPr>
          </a:p>
        </p:txBody>
      </p:sp>
      <p:pic>
        <p:nvPicPr>
          <p:cNvPr id="7171" name="Picture 3" descr="C:\Documents and Settings\radek\Local Settings\Temporary Internet Files\Content.IE5\WHQ7CXMN\MC9003707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3562350"/>
            <a:ext cx="1571636" cy="2550877"/>
          </a:xfrm>
          <a:prstGeom prst="rect">
            <a:avLst/>
          </a:prstGeom>
          <a:noFill/>
        </p:spPr>
      </p:pic>
      <p:pic>
        <p:nvPicPr>
          <p:cNvPr id="7174" name="Picture 6" descr="C:\Documents and Settings\radek\Local Settings\Temporary Internet Files\Content.IE5\KTIJ0HEZ\MC9003202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5643578"/>
            <a:ext cx="1827886" cy="996696"/>
          </a:xfrm>
          <a:prstGeom prst="rect">
            <a:avLst/>
          </a:prstGeom>
          <a:noFill/>
        </p:spPr>
      </p:pic>
      <p:pic>
        <p:nvPicPr>
          <p:cNvPr id="7175" name="Picture 7" descr="C:\Documents and Settings\radek\Local Settings\Temporary Internet Files\Content.IE5\WHQ7CXMN\MC9003409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1000108"/>
            <a:ext cx="1632204" cy="18059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7030A0"/>
                </a:solidFill>
              </a:rPr>
              <a:t>Proč se nesmí hasit vodou požár vzniklý zkratem elektrického vedení?</a:t>
            </a:r>
          </a:p>
          <a:p>
            <a:pPr marL="624078" indent="-514350">
              <a:buAutoNum type="arabicParenR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7030A0"/>
                </a:solidFill>
              </a:rPr>
              <a:t>Proč je nebezpečné používat vysoušeč vlasů ve vaně, i když je kryt vysoušeče </a:t>
            </a:r>
            <a:r>
              <a:rPr lang="cs-CZ" sz="2800" b="1" dirty="0" smtClean="0">
                <a:solidFill>
                  <a:srgbClr val="7030A0"/>
                </a:solidFill>
              </a:rPr>
              <a:t>             z </a:t>
            </a:r>
            <a:r>
              <a:rPr lang="cs-CZ" sz="2800" b="1" dirty="0" smtClean="0">
                <a:solidFill>
                  <a:srgbClr val="7030A0"/>
                </a:solidFill>
              </a:rPr>
              <a:t>plastu (izolantu)?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Odpovězte na otázky: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8194" name="Picture 2" descr="C:\Documents and Settings\radek\Local Settings\Temporary Internet Files\Content.IE5\KTIJ0HEZ\MC900286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429132"/>
            <a:ext cx="1852574" cy="1438351"/>
          </a:xfrm>
          <a:prstGeom prst="rect">
            <a:avLst/>
          </a:prstGeom>
          <a:noFill/>
        </p:spPr>
      </p:pic>
      <p:pic>
        <p:nvPicPr>
          <p:cNvPr id="8197" name="Picture 5" descr="C:\Documents and Settings\radek\Local Settings\Temporary Internet Files\Content.IE5\WHQ7CXMN\MC9002376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4857760"/>
            <a:ext cx="1388816" cy="13572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143504" y="5072074"/>
            <a:ext cx="9286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n</a:t>
            </a:r>
            <a:r>
              <a:rPr lang="cs-CZ" sz="3200" b="1" dirty="0" smtClean="0">
                <a:solidFill>
                  <a:srgbClr val="002060"/>
                </a:solidFill>
              </a:rPr>
              <a:t>e</a:t>
            </a:r>
          </a:p>
          <a:p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4358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3) Zdůvodni nebezpečí, které může ohrozit člověka, jestliže se při zapojování přístroje do zásuvky druhou rukou opírá o ústřední topení nebo kohoutek vodovodu?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4) Proč nemá být v koupelně nebo prádelně vypínač?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9219" name="Picture 3" descr="C:\Documents and Settings\radek\Local Settings\Temporary Internet Files\Content.IE5\KTIJ0HEZ\MC900332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143380"/>
            <a:ext cx="1802282" cy="1766621"/>
          </a:xfrm>
          <a:prstGeom prst="rect">
            <a:avLst/>
          </a:prstGeom>
          <a:noFill/>
        </p:spPr>
      </p:pic>
      <p:pic>
        <p:nvPicPr>
          <p:cNvPr id="9220" name="Picture 4" descr="C:\Documents and Settings\radek\Local Settings\Temporary Internet Files\Content.IE5\2TM785QB\MC9003329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4214818"/>
            <a:ext cx="1804111" cy="1757477"/>
          </a:xfrm>
          <a:prstGeom prst="rect">
            <a:avLst/>
          </a:prstGeom>
          <a:noFill/>
        </p:spPr>
      </p:pic>
      <p:pic>
        <p:nvPicPr>
          <p:cNvPr id="9222" name="Picture 6" descr="C:\Documents and Settings\radek\Local Settings\Temporary Internet Files\Content.IE5\WHQ7CXMN\MC9003610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4214818"/>
            <a:ext cx="1805940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5) Proč musí mít ponorný vařič trojpramennou šňůru?</a:t>
            </a: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6) Vysvětli, jaké nebezpečí hrozí člověku, který seká mokrou trávu elektrickou sekačkou.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45" name="Picture 5" descr="C:\Documents and Settings\radek\Local Settings\Temporary Internet Files\Content.IE5\496NW9QJ\MC900287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4214818"/>
            <a:ext cx="2261857" cy="2151707"/>
          </a:xfrm>
          <a:prstGeom prst="rect">
            <a:avLst/>
          </a:prstGeom>
          <a:noFill/>
        </p:spPr>
      </p:pic>
      <p:pic>
        <p:nvPicPr>
          <p:cNvPr id="10246" name="Picture 6" descr="C:\Documents and Settings\radek\Local Settings\Temporary Internet Files\Content.IE5\2TM785QB\MC900199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071546"/>
            <a:ext cx="993460" cy="1949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en-US" sz="1400" b="1" dirty="0" smtClean="0">
                <a:solidFill>
                  <a:srgbClr val="0070C0"/>
                </a:solidFill>
                <a:hlinkClick r:id="rId2"/>
              </a:rPr>
              <a:t>http://elektrika.cz/obr/obo_070814_6v.jpg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hlinkClick r:id="rId3"/>
              </a:rPr>
              <a:t>http://www.obzor.cz/foto/produkty/zasuvka-bez_seda.jpg</a:t>
            </a:r>
            <a:r>
              <a:rPr lang="cs-CZ" sz="1400" dirty="0" smtClean="0"/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http://www.vysavace-domacnost.cz/images/vysavace/zelmer/DSC08914.JPG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5"/>
              </a:rPr>
              <a:t>http://www.e-safetyshop.eu/uploads/images_products/763.jpg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vyjmenují spotřebiče v domácnosti a vysvětlí o jakou přeměnu elektrické energie se jedná.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Vysvětlení přívodu elektrické energie ke spotřebiteli pomocí vodičů (uzemněný a fázový vodič).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se seznámí se zásuvkou zapojenou podle nových předpisů.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diskutují o nebezpečí, které jim hrozí při neodborném zacházení se spotřebiči.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Vysvětlení zapsaných údajů na štítku elektrického spotřebiče.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Příklady zajištění bezpečnosti při používání spotřebičů.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odpovídají na praktické otázky.</a:t>
            </a:r>
          </a:p>
          <a:p>
            <a:pPr marL="624078" indent="-514350">
              <a:buAutoNum type="arabicParenR"/>
            </a:pPr>
            <a:endParaRPr lang="cs-CZ" b="1" dirty="0" smtClean="0">
              <a:solidFill>
                <a:srgbClr val="00B050"/>
              </a:solidFill>
            </a:endParaRPr>
          </a:p>
          <a:p>
            <a:pPr marL="624078" indent="-514350">
              <a:buAutoNum type="arabicParenR"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170</TotalTime>
  <Words>717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Elektrické spotřebiče v domácnosti:</vt:lpstr>
      <vt:lpstr>Nulovací a fázový vodič</vt:lpstr>
      <vt:lpstr>Zásuvka</vt:lpstr>
      <vt:lpstr>Zásuvka zapojená podle nových předpisů</vt:lpstr>
      <vt:lpstr>Pravidla, která je nutná dodržovat při práci s elektrickými spotřebiči:</vt:lpstr>
      <vt:lpstr>Pravidla, která je nutná dodržovat při práci s elektrickými spotřebiči:</vt:lpstr>
      <vt:lpstr>Pravidla, která je nutná dodržovat při práci s elektrickými spotřebiči:</vt:lpstr>
      <vt:lpstr>Odpovězte na otázky:</vt:lpstr>
      <vt:lpstr>Snímek 10</vt:lpstr>
      <vt:lpstr>Snímek 11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27</cp:revision>
  <dcterms:created xsi:type="dcterms:W3CDTF">2011-12-07T16:36:05Z</dcterms:created>
  <dcterms:modified xsi:type="dcterms:W3CDTF">2013-06-08T12:19:04Z</dcterms:modified>
</cp:coreProperties>
</file>