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5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EB52EE-5B1B-4CDE-968C-B8270C41970A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04F021-EA30-4CEC-93CF-70039BEF046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04F021-EA30-4CEC-93CF-70039BEF046A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04F021-EA30-4CEC-93CF-70039BEF046A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04F021-EA30-4CEC-93CF-70039BEF046A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04F021-EA30-4CEC-93CF-70039BEF046A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04F021-EA30-4CEC-93CF-70039BEF046A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04F021-EA30-4CEC-93CF-70039BEF046A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04F021-EA30-4CEC-93CF-70039BEF046A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04F021-EA30-4CEC-93CF-70039BEF046A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BF7B84C-FEF3-4BD1-B6D9-BFB0BEE52F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BF7B84C-FEF3-4BD1-B6D9-BFB0BEE52F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BF7B84C-FEF3-4BD1-B6D9-BFB0BEE52FFD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pomed.cz/wp-content/uploads/2010/09/fig-3-02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akumulacky.net/kamna2.jpg" TargetMode="External"/><Relationship Id="rId4" Type="http://schemas.openxmlformats.org/officeDocument/2006/relationships/hyperlink" Target="http://www.infoenergie.cz/web/galerie/obrazky/1157617352-v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395536" y="4941168"/>
            <a:ext cx="8208912" cy="120247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Shrnutí nejdůležitějších bezpečnostních předpisů a zásad, které je nutno dodržovat, aby se předešlo možnému úrazu elektrickým proudem. Žáci se seznámí s první pomocí při úrazu elektrickým proudem.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55576" y="4293096"/>
            <a:ext cx="7587028" cy="571504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Ochrana před úrazem elektrickým proudem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1800" y="1340768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VY_32_INOVACE_FY.9.A_15_ochrana_pred_urazem_elektrickym_proudem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5486" y="713216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4766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normy uvádějí jako bezpečné </a:t>
            </a:r>
            <a:r>
              <a:rPr lang="cs-CZ" sz="2800" b="1" dirty="0" smtClean="0">
                <a:solidFill>
                  <a:srgbClr val="002060"/>
                </a:solidFill>
              </a:rPr>
              <a:t>stejnosměrné napětí nejvýše 25 V</a:t>
            </a:r>
            <a:r>
              <a:rPr lang="cs-CZ" sz="2800" b="1" dirty="0" smtClean="0">
                <a:solidFill>
                  <a:srgbClr val="00B0F0"/>
                </a:solidFill>
              </a:rPr>
              <a:t>, </a:t>
            </a:r>
            <a:r>
              <a:rPr lang="cs-CZ" sz="2800" b="1" dirty="0" smtClean="0">
                <a:solidFill>
                  <a:srgbClr val="002060"/>
                </a:solidFill>
              </a:rPr>
              <a:t>střídavé nejvýše 12 V</a:t>
            </a:r>
            <a:r>
              <a:rPr lang="cs-CZ" sz="2800" b="1" dirty="0" smtClean="0">
                <a:solidFill>
                  <a:srgbClr val="00B0F0"/>
                </a:solidFill>
              </a:rPr>
              <a:t>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tato hodnota odpovídá vlhkému prostředí, kde je nebezpečí úrazu větší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za bezpečný proud pro člověka se v normách uvádí </a:t>
            </a:r>
            <a:r>
              <a:rPr lang="cs-CZ" sz="2800" b="1" dirty="0" smtClean="0">
                <a:solidFill>
                  <a:srgbClr val="002060"/>
                </a:solidFill>
              </a:rPr>
              <a:t>25 mA u stejnosměrného, 10 mA u střídavého proudu,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je to proud, který by při průchodu lidským tělem neměl znamenat ztuhnutí svalů na rukou, křeče, poranění, popálení, poškození některých orgánů, popř. smrt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effectLst/>
              </a:rPr>
              <a:t>Bezpečné napětí, bezpečný proud:</a:t>
            </a:r>
            <a:endParaRPr lang="cs-CZ" sz="2800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500174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7030A0"/>
                </a:solidFill>
              </a:rPr>
              <a:t>Doma používáme el. spotřebiče na střídavé napětí 230 V (některé spotřebiče, např. akumulační kamna nebo el. sporák jsou na 400 V)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7030A0"/>
                </a:solidFill>
              </a:rPr>
              <a:t>To jsou napětí životu nebezpečná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Spotřebiče v domácnosti: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KTIJ0HEZ\MC90034900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4143380"/>
            <a:ext cx="1766621" cy="1818742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71736" y="4572008"/>
            <a:ext cx="2476499" cy="1846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Nedotýkáme se odkrytých el. zařízení, vnitřních částí zásuvek, patic zásuvek, svorek motorů apod., nikdy nestrkáme drobné předměty do el. zásuvky.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Nedotýkáme se mokrou rukou el. zařízení ani vypínačů nebo el. šňůry připojené k zásuvce.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Jsme-li ve vodě (např. ve vaně) nebo na mokré podlaze nebo na vlhkém povrchu země, zásadně nepoužíváme jakýkoliv el. spotřebič ani se nedotýkáme vypínačů.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Bezpečnostní předpisy a zásady: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4643446"/>
            <a:ext cx="2595564" cy="195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714480" y="5357826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zranění el. proudem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El. spotřebič zásadně přemisťujeme odpojený od zásuvky.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El. spotřebič zapojujeme do zásuvky vypnutý.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Nikdy nepoužíváme spotřebič se šňůrou, která má poškozenou izolaci.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Vyměňujeme-li vadnou žárovku ve svítidle, vždy nejprve svítidlo odpojíme ze zásuvky.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Vyřadíme z provozu el. zařízení, které probíjí na kostru, přehřívá se, je cítit  po spálenině.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Bezpečnostní předpisy a zásady: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3078" name="Picture 6" descr="C:\Documents and Settings\radek\Local Settings\Temporary Internet Files\Content.IE5\2TM785QB\MC9003606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929198"/>
            <a:ext cx="1883664" cy="1532534"/>
          </a:xfrm>
          <a:prstGeom prst="rect">
            <a:avLst/>
          </a:prstGeom>
          <a:noFill/>
        </p:spPr>
      </p:pic>
      <p:pic>
        <p:nvPicPr>
          <p:cNvPr id="3080" name="Picture 8" descr="C:\Documents and Settings\radek\Local Settings\Temporary Internet Files\Content.IE5\496NW9QJ\MC9002335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5000636"/>
            <a:ext cx="1660289" cy="17019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6758006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</a:rPr>
              <a:t>Vadné el. spotřebiče svěříme do opravy odborníkům, nezasahujeme do opravy přístroje.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</a:rPr>
              <a:t>Dbáme nápisů a značek na el. rozvodech nebo dalších el. zařízeních.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</a:rPr>
              <a:t>Nehrajeme si v blízkosti el. vedení, nelezeme na sloupy nebo stožáry el. vedení, ani v jejich blízkosti nepouštíme draky.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</a:rPr>
              <a:t>Za mimořádných okolností, např. po vichřici, může být porušeno el. vedení. Nesmíme se dotýkat drátů spadlých na zem ani se k nim přibližovat.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Bezpečnostní předpisy a zásady: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pic>
        <p:nvPicPr>
          <p:cNvPr id="4103" name="Picture 7" descr="C:\Documents and Settings\radek\Local Settings\Temporary Internet Files\Content.IE5\KTIJ0HEZ\MC9002526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2214554"/>
            <a:ext cx="1755648" cy="1415491"/>
          </a:xfrm>
          <a:prstGeom prst="rect">
            <a:avLst/>
          </a:prstGeom>
          <a:noFill/>
        </p:spPr>
      </p:pic>
      <p:pic>
        <p:nvPicPr>
          <p:cNvPr id="4105" name="Picture 9" descr="C:\Documents and Settings\radek\Local Settings\Temporary Internet Files\Content.IE5\2TM785QB\MP90039013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15206" y="4071942"/>
            <a:ext cx="1661258" cy="23288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4864307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Nejprve přerušíme el. proud vypnutím hlavního vypínače, jističe, vytažením ze zásuvky apod.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Nejde-li přerušit el. obvod, odsuneme vedení nevodivou tyčí.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Zasaženého vytáhneme z nebezpečného místa.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Nedotýkáme se holou rukou těla postiženého, vlhkých částí jeho oděvu ani kovových předmětů spojených s tělem postiženého.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Jde-li o úraz vysokým napětím, je riziko ohrožení pro zachránce velké, a proto by první pomoc měl provádět jen odborník.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Po vyproštění raněného z dosahu proudu zkontrolujeme tep a dech, a je-li třeba, ihned zahájíme masáž srdce a umělé dýchání. Zavoláme záchrannou službu.</a:t>
            </a:r>
          </a:p>
          <a:p>
            <a:pPr>
              <a:buNone/>
            </a:pP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První pomoc při úrazu el. proudem: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9520" y="5429264"/>
            <a:ext cx="1505586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400" b="1" dirty="0" smtClean="0">
                <a:solidFill>
                  <a:srgbClr val="0070C0"/>
                </a:solidFill>
              </a:rPr>
              <a:t>galerie office </a:t>
            </a:r>
            <a:r>
              <a:rPr lang="cs-CZ" sz="1400" b="1" dirty="0" smtClean="0">
                <a:solidFill>
                  <a:srgbClr val="0070C0"/>
                </a:solidFill>
              </a:rPr>
              <a:t> www.office.</a:t>
            </a:r>
            <a:r>
              <a:rPr lang="cs-CZ" sz="1400" b="1" smtClean="0">
                <a:solidFill>
                  <a:srgbClr val="0070C0"/>
                </a:solidFill>
              </a:rPr>
              <a:t>microsoft.com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3"/>
              </a:rPr>
              <a:t>http://www.epomed.cz/wp-content/uploads/2010/09/fig-3-02.jpg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2011-12-14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4"/>
              </a:rPr>
              <a:t>http://www.infoenergie.cz/web/galerie/obrazky/1157617352-v.jpg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2011-12-14</a:t>
            </a:r>
            <a:r>
              <a:rPr lang="en-US" sz="1400" b="1" dirty="0" smtClean="0">
                <a:solidFill>
                  <a:srgbClr val="0070C0"/>
                </a:solidFill>
              </a:rPr>
              <a:t>] </a:t>
            </a:r>
            <a:r>
              <a:rPr lang="en-US" sz="1400" b="1" dirty="0" smtClean="0">
                <a:solidFill>
                  <a:srgbClr val="0070C0"/>
                </a:solidFill>
                <a:hlinkClick r:id="rId5"/>
              </a:rPr>
              <a:t>http://www.akumulacky.net/kamna2.jpg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2011-12-14</a:t>
            </a:r>
            <a:r>
              <a:rPr lang="en-US" sz="1400" b="1" dirty="0" smtClean="0">
                <a:solidFill>
                  <a:srgbClr val="0070C0"/>
                </a:solidFill>
              </a:rPr>
              <a:t>] 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endParaRPr lang="cs-CZ" sz="1400" b="1" dirty="0" smtClean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Žáci se seznámí s normou uvádějící nebezpečné napětí a nebezpečný proud.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Žáci vyjmenují některé spotřebiče používané v domácnosti a řeknou na jaké napětí jsou připojeny.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Žáci diskutují o bezpečnostních předpisech a zásadách, které je nutno dodržovat, abychom předešli možnému úrazu el. proudem.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Žáci vysvětlují postup první pomoci při úrazu el. proudem. </a:t>
            </a:r>
          </a:p>
          <a:p>
            <a:pPr marL="566928" indent="-457200">
              <a:buAutoNum type="arabicParenR"/>
            </a:pP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70C0"/>
                </a:solidFill>
              </a:rPr>
              <a:t>Metodika prezentace: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94</TotalTime>
  <Words>648</Words>
  <Application>Microsoft Office PowerPoint</Application>
  <PresentationFormat>Předvádění na obrazovce (4:3)</PresentationFormat>
  <Paragraphs>55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Bezpečné napětí, bezpečný proud:</vt:lpstr>
      <vt:lpstr>Spotřebiče v domácnosti:</vt:lpstr>
      <vt:lpstr>Bezpečnostní předpisy a zásady:</vt:lpstr>
      <vt:lpstr>Bezpečnostní předpisy a zásady:</vt:lpstr>
      <vt:lpstr>Bezpečnostní předpisy a zásady:</vt:lpstr>
      <vt:lpstr>První pomoc při úrazu el. proudem: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17</cp:revision>
  <dcterms:created xsi:type="dcterms:W3CDTF">2011-12-13T15:05:07Z</dcterms:created>
  <dcterms:modified xsi:type="dcterms:W3CDTF">2013-06-08T12:21:47Z</dcterms:modified>
</cp:coreProperties>
</file>