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57" r:id="rId16"/>
    <p:sldId id="258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33"/>
    <a:srgbClr val="FF66FF"/>
    <a:srgbClr val="000099"/>
    <a:srgbClr val="00CC00"/>
    <a:srgbClr val="800080"/>
    <a:srgbClr val="0066FF"/>
    <a:srgbClr val="00FF00"/>
    <a:srgbClr val="FF3300"/>
    <a:srgbClr val="D60093"/>
    <a:srgbClr val="33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4734B4-6604-4FD1-8587-12101826A44C}" type="datetimeFigureOut">
              <a:rPr lang="cs-CZ" smtClean="0"/>
              <a:pPr/>
              <a:t>8.6.2013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CD0441-9CC4-4385-9BC7-D9B52795AC0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CD0441-9CC4-4385-9BC7-D9B52795AC03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62A96AC-CD2A-487E-AD39-0B3CC688F0C5}" type="datetimeFigureOut">
              <a:rPr lang="cs-CZ" smtClean="0"/>
              <a:pPr/>
              <a:t>8.6.2013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4AC6278-9146-40DB-8350-76D3E938E0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62A96AC-CD2A-487E-AD39-0B3CC688F0C5}" type="datetimeFigureOut">
              <a:rPr lang="cs-CZ" smtClean="0"/>
              <a:pPr/>
              <a:t>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4AC6278-9146-40DB-8350-76D3E938E0A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62A96AC-CD2A-487E-AD39-0B3CC688F0C5}" type="datetimeFigureOut">
              <a:rPr lang="cs-CZ" smtClean="0"/>
              <a:pPr/>
              <a:t>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4AC6278-9146-40DB-8350-76D3E938E0A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62A96AC-CD2A-487E-AD39-0B3CC688F0C5}" type="datetimeFigureOut">
              <a:rPr lang="cs-CZ" smtClean="0"/>
              <a:pPr/>
              <a:t>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4AC6278-9146-40DB-8350-76D3E938E0A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62A96AC-CD2A-487E-AD39-0B3CC688F0C5}" type="datetimeFigureOut">
              <a:rPr lang="cs-CZ" smtClean="0"/>
              <a:pPr/>
              <a:t>8.6.2013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4AC6278-9146-40DB-8350-76D3E938E0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62A96AC-CD2A-487E-AD39-0B3CC688F0C5}" type="datetimeFigureOut">
              <a:rPr lang="cs-CZ" smtClean="0"/>
              <a:pPr/>
              <a:t>8.6.2013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4AC6278-9146-40DB-8350-76D3E938E0A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62A96AC-CD2A-487E-AD39-0B3CC688F0C5}" type="datetimeFigureOut">
              <a:rPr lang="cs-CZ" smtClean="0"/>
              <a:pPr/>
              <a:t>8.6.2013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4AC6278-9146-40DB-8350-76D3E938E0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A62A96AC-CD2A-487E-AD39-0B3CC688F0C5}" type="datetimeFigureOut">
              <a:rPr lang="cs-CZ" smtClean="0"/>
              <a:pPr/>
              <a:t>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4AC6278-9146-40DB-8350-76D3E938E0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62A96AC-CD2A-487E-AD39-0B3CC688F0C5}" type="datetimeFigureOut">
              <a:rPr lang="cs-CZ" smtClean="0"/>
              <a:pPr/>
              <a:t>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4AC6278-9146-40DB-8350-76D3E938E0A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62A96AC-CD2A-487E-AD39-0B3CC688F0C5}" type="datetimeFigureOut">
              <a:rPr lang="cs-CZ" smtClean="0"/>
              <a:pPr/>
              <a:t>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4AC6278-9146-40DB-8350-76D3E938E0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62A96AC-CD2A-487E-AD39-0B3CC688F0C5}" type="datetimeFigureOut">
              <a:rPr lang="cs-CZ" smtClean="0"/>
              <a:pPr/>
              <a:t>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4AC6278-9146-40DB-8350-76D3E938E0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A62A96AC-CD2A-487E-AD39-0B3CC688F0C5}" type="datetimeFigureOut">
              <a:rPr lang="cs-CZ" smtClean="0"/>
              <a:pPr/>
              <a:t>8.6.2013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4AC6278-9146-40DB-8350-76D3E938E0A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ocni-lekar.info/wp-content/uploads/2011/08/Kontaktn%C3%AD-%C4%8Do%C4%8Dky.png" TargetMode="External"/><Relationship Id="rId13" Type="http://schemas.openxmlformats.org/officeDocument/2006/relationships/hyperlink" Target="http://posec.astro.cz/image/teorie/OP_I_soubory/image008.gif" TargetMode="External"/><Relationship Id="rId3" Type="http://schemas.openxmlformats.org/officeDocument/2006/relationships/hyperlink" Target="http://www.islandsoft.cz/img/fyz_spojka_rozptylka.png" TargetMode="External"/><Relationship Id="rId7" Type="http://schemas.openxmlformats.org/officeDocument/2006/relationships/hyperlink" Target="http://www.mojeoci.cz/images/pic-dalekozrakost.jpg" TargetMode="External"/><Relationship Id="rId12" Type="http://schemas.openxmlformats.org/officeDocument/2006/relationships/hyperlink" Target="http://kutil-florenc.cz/media/1/image/zbozi/lupy-%2060-80.jpg" TargetMode="External"/><Relationship Id="rId2" Type="http://schemas.openxmlformats.org/officeDocument/2006/relationships/hyperlink" Target="http://upload.wikimedia.org/wikipedia/commons/f/f1/Lens_types.pn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dalekohledy.webpark.cz/dalekohledy-logo.jpg" TargetMode="External"/><Relationship Id="rId11" Type="http://schemas.openxmlformats.org/officeDocument/2006/relationships/hyperlink" Target="http://www.edalekohledy.cz/Fotografie/Zbozi/250px/8x56%20novy.jpg" TargetMode="External"/><Relationship Id="rId5" Type="http://schemas.openxmlformats.org/officeDocument/2006/relationships/hyperlink" Target="http://fyzika.smoula.net/data/images/paprsky.jpg" TargetMode="External"/><Relationship Id="rId10" Type="http://schemas.openxmlformats.org/officeDocument/2006/relationships/hyperlink" Target="http://www.exa.cz/wss_images/_thumbs/~200_mikroskopy_mikroskop-bresser-bioscience-40x-1000x.jpg" TargetMode="External"/><Relationship Id="rId4" Type="http://schemas.openxmlformats.org/officeDocument/2006/relationships/hyperlink" Target="http://www.islandsoft.cz/img/cocky.png" TargetMode="External"/><Relationship Id="rId9" Type="http://schemas.openxmlformats.org/officeDocument/2006/relationships/hyperlink" Target="http://s.topkontakt.cz/images/img_product/200/00627/00627539_foto_200_5770ef6e78.gif" TargetMode="External"/><Relationship Id="rId14" Type="http://schemas.openxmlformats.org/officeDocument/2006/relationships/hyperlink" Target="http://images.wikia.com/stav-ova/cs/images/b/b7/Rozptylky.png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1"/>
          <p:cNvSpPr txBox="1">
            <a:spLocks/>
          </p:cNvSpPr>
          <p:nvPr/>
        </p:nvSpPr>
        <p:spPr>
          <a:xfrm>
            <a:off x="568220" y="5301208"/>
            <a:ext cx="7421478" cy="699560"/>
          </a:xfrm>
          <a:prstGeom prst="rect">
            <a:avLst/>
          </a:prstGeom>
        </p:spPr>
        <p:txBody>
          <a:bodyPr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60" marR="0" lvl="0" indent="-256032" algn="just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Anotace: </a:t>
            </a:r>
            <a:r>
              <a:rPr lang="cs-CZ" sz="1600" b="1" noProof="0" dirty="0" smtClean="0">
                <a:solidFill>
                  <a:srgbClr val="00B0F0"/>
                </a:solidFill>
              </a:rPr>
              <a:t>Materiál je určen pro žáky 9. ročníku. Žáci navazují na učivo probrané v 7. ročníku  a učivo prohlubují. </a:t>
            </a:r>
            <a:endParaRPr kumimoji="0" lang="cs-CZ" sz="16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683568" y="4437112"/>
            <a:ext cx="7587028" cy="500066"/>
          </a:xfrm>
          <a:prstGeom prst="rect">
            <a:avLst/>
          </a:prstGeo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4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Čočky </a:t>
            </a:r>
            <a:endParaRPr kumimoji="0" lang="cs-CZ" sz="24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627784" y="1628800"/>
            <a:ext cx="589040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002060"/>
                </a:solidFill>
              </a:rPr>
              <a:t>Název školy: </a:t>
            </a:r>
            <a:r>
              <a:rPr lang="cs-CZ" b="1" dirty="0" smtClean="0">
                <a:solidFill>
                  <a:srgbClr val="002060"/>
                </a:solidFill>
              </a:rPr>
              <a:t>ZŠ Štětí, Ostrovní 300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Autor: </a:t>
            </a:r>
            <a:r>
              <a:rPr lang="cs-CZ" b="1" dirty="0" smtClean="0">
                <a:solidFill>
                  <a:srgbClr val="002060"/>
                </a:solidFill>
              </a:rPr>
              <a:t>Francová Alena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Vzdělávací oblast: Člověk a příroda_Fyzika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Datum: 01/2012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Název materiálu: </a:t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b="1" dirty="0" smtClean="0">
                <a:solidFill>
                  <a:srgbClr val="002060"/>
                </a:solidFill>
              </a:rPr>
              <a:t>VY_32_INOVACE_FY.9.A_18_cocky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Číslo operačního programu: </a:t>
            </a:r>
            <a:r>
              <a:rPr lang="cs-CZ" b="1" dirty="0" smtClean="0">
                <a:solidFill>
                  <a:srgbClr val="002060"/>
                </a:solidFill>
              </a:rPr>
              <a:t>CZ.1.07/1.4.00/21.1693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Název projektu: </a:t>
            </a:r>
            <a:r>
              <a:rPr lang="cs-CZ" b="1" dirty="0" smtClean="0">
                <a:solidFill>
                  <a:srgbClr val="002060"/>
                </a:solidFill>
              </a:rPr>
              <a:t>PRIMA ŠKOLA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7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857232"/>
            <a:ext cx="1811936" cy="1728192"/>
          </a:xfrm>
          <a:prstGeom prst="rect">
            <a:avLst/>
          </a:prstGeom>
          <a:noFill/>
        </p:spPr>
      </p:pic>
      <p:pic>
        <p:nvPicPr>
          <p:cNvPr id="8" name="Obrázek 7" descr="OPVK_hor_zakladni_logolink_RGB_cz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620688"/>
            <a:ext cx="4187315" cy="863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CC00CC"/>
                </a:solidFill>
              </a:rPr>
              <a:t>jsou to průsvitná tělesa, zpravidla vybroušená ze skla, 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CC00CC"/>
                </a:solidFill>
              </a:rPr>
              <a:t>lomem se mění směr procházejících paprsků,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CC00CC"/>
                </a:solidFill>
              </a:rPr>
              <a:t>ve starém Egyptě se čočky vybrušovaly </a:t>
            </a:r>
            <a:r>
              <a:rPr lang="cs-CZ" sz="2800" b="1" dirty="0" smtClean="0">
                <a:solidFill>
                  <a:srgbClr val="CC00CC"/>
                </a:solidFill>
              </a:rPr>
              <a:t>                 z </a:t>
            </a:r>
            <a:r>
              <a:rPr lang="cs-CZ" sz="2800" b="1" dirty="0" smtClean="0">
                <a:solidFill>
                  <a:srgbClr val="CC00CC"/>
                </a:solidFill>
              </a:rPr>
              <a:t>křišťálu a využívaly se ke „zvětšování písma“ i k zapalování posvátných ohňů,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CC00CC"/>
                </a:solidFill>
              </a:rPr>
              <a:t>dnes použití v lupě, mikroskopu, dalekohledu, fotoaparátu, v brýlích atd.</a:t>
            </a:r>
          </a:p>
          <a:p>
            <a:pPr>
              <a:buNone/>
            </a:pPr>
            <a:endParaRPr lang="cs-CZ" sz="3200" b="1" dirty="0">
              <a:solidFill>
                <a:srgbClr val="CC00CC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7030A0"/>
                </a:solidFill>
                <a:effectLst/>
              </a:rPr>
              <a:t>Čočky:</a:t>
            </a:r>
            <a:endParaRPr lang="cs-CZ" sz="3600" dirty="0">
              <a:solidFill>
                <a:srgbClr val="7030A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8"/>
            <a:ext cx="3328982" cy="4525963"/>
          </a:xfrm>
        </p:spPr>
        <p:txBody>
          <a:bodyPr>
            <a:normAutofit/>
          </a:bodyPr>
          <a:lstStyle/>
          <a:p>
            <a:pPr marL="624078" indent="-514350">
              <a:buNone/>
            </a:pPr>
            <a:r>
              <a:rPr lang="cs-CZ" sz="2800" dirty="0" smtClean="0">
                <a:solidFill>
                  <a:srgbClr val="3333FF"/>
                </a:solidFill>
              </a:rPr>
              <a:t>A) </a:t>
            </a:r>
            <a:r>
              <a:rPr lang="cs-CZ" sz="2800" u="sng" dirty="0" smtClean="0">
                <a:solidFill>
                  <a:srgbClr val="3333FF"/>
                </a:solidFill>
              </a:rPr>
              <a:t>Spojky:</a:t>
            </a:r>
          </a:p>
          <a:p>
            <a:pPr marL="624078" indent="-514350">
              <a:buNone/>
            </a:pPr>
            <a:r>
              <a:rPr lang="cs-CZ" sz="2800" dirty="0" smtClean="0">
                <a:solidFill>
                  <a:srgbClr val="3333FF"/>
                </a:solidFill>
              </a:rPr>
              <a:t>1) Dvojvypuklá</a:t>
            </a:r>
          </a:p>
          <a:p>
            <a:pPr marL="624078" indent="-514350">
              <a:buNone/>
            </a:pPr>
            <a:r>
              <a:rPr lang="cs-CZ" sz="2800" dirty="0" smtClean="0">
                <a:solidFill>
                  <a:srgbClr val="3333FF"/>
                </a:solidFill>
              </a:rPr>
              <a:t>2) Ploskovypuklá</a:t>
            </a:r>
          </a:p>
          <a:p>
            <a:pPr marL="624078" indent="-514350">
              <a:buNone/>
            </a:pPr>
            <a:r>
              <a:rPr lang="cs-CZ" sz="2800" dirty="0" smtClean="0">
                <a:solidFill>
                  <a:srgbClr val="3333FF"/>
                </a:solidFill>
              </a:rPr>
              <a:t>3) Dutovypuklá</a:t>
            </a:r>
          </a:p>
          <a:p>
            <a:pPr marL="624078" indent="-514350">
              <a:buNone/>
            </a:pPr>
            <a:endParaRPr lang="cs-CZ" sz="2800" dirty="0" smtClean="0">
              <a:solidFill>
                <a:srgbClr val="3333FF"/>
              </a:solidFill>
            </a:endParaRPr>
          </a:p>
          <a:p>
            <a:pPr marL="624078" indent="-514350">
              <a:buNone/>
            </a:pPr>
            <a:r>
              <a:rPr lang="cs-CZ" sz="2800" dirty="0" smtClean="0">
                <a:solidFill>
                  <a:srgbClr val="3333FF"/>
                </a:solidFill>
              </a:rPr>
              <a:t>B) </a:t>
            </a:r>
            <a:r>
              <a:rPr lang="cs-CZ" sz="2800" u="sng" dirty="0" smtClean="0">
                <a:solidFill>
                  <a:srgbClr val="3333FF"/>
                </a:solidFill>
              </a:rPr>
              <a:t>Rozptylky:</a:t>
            </a:r>
          </a:p>
          <a:p>
            <a:pPr marL="624078" indent="-514350">
              <a:buNone/>
            </a:pPr>
            <a:r>
              <a:rPr lang="cs-CZ" sz="2800" dirty="0" smtClean="0">
                <a:solidFill>
                  <a:srgbClr val="3333FF"/>
                </a:solidFill>
              </a:rPr>
              <a:t>4) Dvojdutá</a:t>
            </a:r>
          </a:p>
          <a:p>
            <a:pPr marL="624078" indent="-514350">
              <a:buNone/>
            </a:pPr>
            <a:r>
              <a:rPr lang="cs-CZ" sz="2800" dirty="0" smtClean="0">
                <a:solidFill>
                  <a:srgbClr val="3333FF"/>
                </a:solidFill>
              </a:rPr>
              <a:t>5) Ploskodutá</a:t>
            </a:r>
          </a:p>
          <a:p>
            <a:pPr marL="624078" indent="-514350">
              <a:buNone/>
            </a:pPr>
            <a:r>
              <a:rPr lang="cs-CZ" sz="2800" dirty="0" smtClean="0">
                <a:solidFill>
                  <a:srgbClr val="3333FF"/>
                </a:solidFill>
              </a:rPr>
              <a:t>6) Vypuklodutá</a:t>
            </a:r>
          </a:p>
          <a:p>
            <a:pPr marL="624078" indent="-514350">
              <a:buAutoNum type="arabicParenR"/>
            </a:pPr>
            <a:endParaRPr lang="cs-CZ" sz="2800" dirty="0">
              <a:solidFill>
                <a:srgbClr val="3333FF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FF3300"/>
                </a:solidFill>
                <a:effectLst/>
              </a:rPr>
              <a:t>Základní typy čoček:</a:t>
            </a:r>
            <a:endParaRPr lang="cs-CZ" sz="3600" dirty="0">
              <a:solidFill>
                <a:srgbClr val="FF3300"/>
              </a:solidFill>
              <a:effectLst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91373" y="2794262"/>
            <a:ext cx="5095470" cy="22492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571744"/>
            <a:ext cx="8229600" cy="3435547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cs-CZ" sz="2400" b="1" dirty="0" smtClean="0">
                <a:solidFill>
                  <a:srgbClr val="3366FF"/>
                </a:solidFill>
              </a:rPr>
              <a:t>snažíme se paprsky zachytit na papír umístěný za lupou,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>
                <a:solidFill>
                  <a:srgbClr val="3366FF"/>
                </a:solidFill>
              </a:rPr>
              <a:t>lupa mění rovnoběžné paprsky na sbíhavé,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>
                <a:solidFill>
                  <a:srgbClr val="3366FF"/>
                </a:solidFill>
              </a:rPr>
              <a:t>v určité vzdálenosti pozorujeme na papíru jen svítící bod, který se nazývá OHNISKO (F)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>
                <a:solidFill>
                  <a:srgbClr val="3366FF"/>
                </a:solidFill>
              </a:rPr>
              <a:t>vzdálenost ohniska od středu čočky je OHNISKOVÁ VZDÁLENOST a značí se f,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>
                <a:solidFill>
                  <a:srgbClr val="3366FF"/>
                </a:solidFill>
              </a:rPr>
              <a:t>Čočky, které mění svazek paprsků na SBÍHAVÝ, se nazývají SPOJKY</a:t>
            </a:r>
          </a:p>
          <a:p>
            <a:pPr>
              <a:buNone/>
            </a:pPr>
            <a:endParaRPr lang="cs-CZ" sz="2800" b="1" dirty="0">
              <a:solidFill>
                <a:srgbClr val="3366FF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11354"/>
          </a:xfrm>
        </p:spPr>
        <p:txBody>
          <a:bodyPr>
            <a:normAutofit/>
          </a:bodyPr>
          <a:lstStyle/>
          <a:p>
            <a:pPr algn="ctr"/>
            <a:r>
              <a:rPr lang="cs-CZ" sz="3200" dirty="0" smtClean="0">
                <a:solidFill>
                  <a:srgbClr val="D60093"/>
                </a:solidFill>
                <a:effectLst/>
              </a:rPr>
              <a:t>Necháme-li projít sluneční paprsky, které jsou při dopadu na Zem téměř rovnoběžné, lupou:</a:t>
            </a:r>
            <a:endParaRPr lang="cs-CZ" sz="3200" dirty="0">
              <a:solidFill>
                <a:srgbClr val="D60093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00FF"/>
                </a:solidFill>
              </a:rPr>
              <a:t>mění rovnoběžný svazek paprsků na rozbíhavý,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00FF"/>
                </a:solidFill>
              </a:rPr>
              <a:t>za rozptylkou zachytíme na papíru světelný kruh, který se při vzdalování papíru od čočky zvětšuje, 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00FF"/>
                </a:solidFill>
              </a:rPr>
              <a:t>paprsky vycházející po lomu z rozptylky mají směr, jakoby vycházely z jednoho bodu před čočkou, tento bod se nazývá obrazové OHNISKO</a:t>
            </a:r>
            <a:endParaRPr lang="cs-CZ" sz="2800" b="1" dirty="0">
              <a:solidFill>
                <a:srgbClr val="0000FF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FFCC00"/>
                </a:solidFill>
                <a:effectLst/>
              </a:rPr>
              <a:t>Rozptylky:</a:t>
            </a:r>
            <a:endParaRPr lang="cs-CZ" sz="3600" dirty="0">
              <a:solidFill>
                <a:srgbClr val="FFCC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1857388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CC00CC"/>
                </a:solidFill>
                <a:effectLst/>
              </a:rPr>
              <a:t>Lom svazku světelných paprsků </a:t>
            </a:r>
            <a:r>
              <a:rPr lang="cs-CZ" sz="3600" dirty="0" smtClean="0">
                <a:solidFill>
                  <a:srgbClr val="CC00CC"/>
                </a:solidFill>
                <a:effectLst/>
              </a:rPr>
              <a:t>             u </a:t>
            </a:r>
            <a:r>
              <a:rPr lang="cs-CZ" sz="3600" dirty="0" smtClean="0">
                <a:solidFill>
                  <a:srgbClr val="CC00CC"/>
                </a:solidFill>
                <a:effectLst/>
              </a:rPr>
              <a:t>spojky a rozptylky:</a:t>
            </a:r>
            <a:endParaRPr lang="cs-CZ" sz="3600" dirty="0">
              <a:solidFill>
                <a:srgbClr val="CC00CC"/>
              </a:solidFill>
              <a:effectLst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2428868"/>
            <a:ext cx="6583504" cy="3216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400" b="1" dirty="0" smtClean="0">
                <a:solidFill>
                  <a:srgbClr val="008000"/>
                </a:solidFill>
              </a:rPr>
              <a:t>svíčku dáme nejprve daleko od čočky, např. 20 cm,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>
                <a:solidFill>
                  <a:srgbClr val="008000"/>
                </a:solidFill>
              </a:rPr>
              <a:t>posunujeme stínítko (např. čtvrtku papíru), až se vytvoří ostrý obraz,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>
                <a:solidFill>
                  <a:srgbClr val="FF3300"/>
                </a:solidFill>
              </a:rPr>
              <a:t>1) </a:t>
            </a:r>
            <a:r>
              <a:rPr lang="cs-CZ" sz="2400" b="1" u="sng" dirty="0" smtClean="0">
                <a:solidFill>
                  <a:srgbClr val="FF3300"/>
                </a:solidFill>
              </a:rPr>
              <a:t>vzdálenost svíčky je větší než 2f: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>
                <a:solidFill>
                  <a:srgbClr val="FF3300"/>
                </a:solidFill>
              </a:rPr>
              <a:t>obraz je PŘEVRÁCENÝ, ZMENŠENÝ A SKUTEČNÝ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>
                <a:solidFill>
                  <a:srgbClr val="3366FF"/>
                </a:solidFill>
              </a:rPr>
              <a:t>2) </a:t>
            </a:r>
            <a:r>
              <a:rPr lang="cs-CZ" sz="2400" b="1" u="sng" dirty="0" smtClean="0">
                <a:solidFill>
                  <a:srgbClr val="3366FF"/>
                </a:solidFill>
              </a:rPr>
              <a:t>vzdálenost svíčky větší než f a menší než 2f: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>
                <a:solidFill>
                  <a:srgbClr val="3366FF"/>
                </a:solidFill>
              </a:rPr>
              <a:t>obraz je PŘEVRÁCENÝ, ZVĚTŠENÝ A SKUTEČNÝ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>
                <a:solidFill>
                  <a:srgbClr val="D60093"/>
                </a:solidFill>
              </a:rPr>
              <a:t>3) </a:t>
            </a:r>
            <a:r>
              <a:rPr lang="cs-CZ" sz="2400" b="1" u="sng" dirty="0" smtClean="0">
                <a:solidFill>
                  <a:srgbClr val="D60093"/>
                </a:solidFill>
              </a:rPr>
              <a:t>vzdálenost svíčky je menší než f: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>
                <a:solidFill>
                  <a:srgbClr val="D60093"/>
                </a:solidFill>
              </a:rPr>
              <a:t>obraz je ZDÁNLIVÝ, ZVĚTŠENÝ A PŘÍMÝ</a:t>
            </a:r>
          </a:p>
          <a:p>
            <a:pPr>
              <a:buFont typeface="Wingdings" pitchFamily="2" charset="2"/>
              <a:buChar char="q"/>
            </a:pPr>
            <a:endParaRPr lang="cs-CZ" sz="2800" b="1" dirty="0">
              <a:solidFill>
                <a:srgbClr val="008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CC00"/>
                </a:solidFill>
                <a:effectLst/>
              </a:rPr>
              <a:t>Jaké obrazy vytváří SPOJKA?</a:t>
            </a:r>
            <a:endParaRPr lang="cs-CZ" sz="3200" dirty="0">
              <a:solidFill>
                <a:srgbClr val="00CC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FF00"/>
                </a:solidFill>
              </a:rPr>
              <a:t>umístíme svíčku do různých vzdáleností od čočky a zkoušejme zachytit obraz na stínítku,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FF00"/>
                </a:solidFill>
              </a:rPr>
              <a:t>zjistíme, že v žádné vzdálenosti od čočky se nám nepodaří zachytit ostrý obraz,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FF00"/>
                </a:solidFill>
              </a:rPr>
              <a:t>na stínítku je jen rozmazaná světelná stopa rozbíhavých paprsků,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FF00"/>
                </a:solidFill>
              </a:rPr>
              <a:t>když necháme tento svazek dopadat do našeho oka, je obraz vytvořený rozptylkou </a:t>
            </a:r>
            <a:r>
              <a:rPr lang="cs-CZ" sz="2800" b="1" dirty="0" smtClean="0">
                <a:solidFill>
                  <a:srgbClr val="800080"/>
                </a:solidFill>
              </a:rPr>
              <a:t>vždy PŘÍMÝ A ZMENŠENÝ, JE ZDÁNLIVÝ </a:t>
            </a:r>
            <a:r>
              <a:rPr lang="cs-CZ" sz="2800" b="1" dirty="0" smtClean="0">
                <a:solidFill>
                  <a:srgbClr val="00FF00"/>
                </a:solidFill>
              </a:rPr>
              <a:t>(protože nelze zachytit na stínítku)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800080"/>
                </a:solidFill>
                <a:effectLst/>
              </a:rPr>
              <a:t>Jaké obrazy vytváří ROZPTYLKA?</a:t>
            </a:r>
            <a:endParaRPr lang="cs-CZ" sz="3600" dirty="0">
              <a:solidFill>
                <a:srgbClr val="80008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73333" y="214290"/>
            <a:ext cx="5899129" cy="5960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5214942" y="5715016"/>
            <a:ext cx="142876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0066FF"/>
                </a:solidFill>
                <a:effectLst/>
              </a:rPr>
              <a:t>Lom paprsků u spojky a rozptylky:</a:t>
            </a:r>
            <a:endParaRPr lang="cs-CZ" sz="2800" dirty="0">
              <a:solidFill>
                <a:srgbClr val="0066FF"/>
              </a:solidFill>
              <a:effectLst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929058" y="2500306"/>
            <a:ext cx="21431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072198" y="2500306"/>
            <a:ext cx="42862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929058" y="4214818"/>
            <a:ext cx="57150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929322" y="4286256"/>
            <a:ext cx="35719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929058" y="6072206"/>
            <a:ext cx="35719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857884" y="6072206"/>
            <a:ext cx="57150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571868" y="2571744"/>
            <a:ext cx="64294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643570" y="2500306"/>
            <a:ext cx="57150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428992" y="4357694"/>
            <a:ext cx="57150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1071546"/>
            <a:ext cx="4618744" cy="5575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1" name="TextovéPole 20"/>
          <p:cNvSpPr txBox="1"/>
          <p:nvPr/>
        </p:nvSpPr>
        <p:spPr>
          <a:xfrm>
            <a:off x="571472" y="1571612"/>
            <a:ext cx="27146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800080"/>
                </a:solidFill>
              </a:rPr>
              <a:t>a,c,e SPOJKA</a:t>
            </a:r>
          </a:p>
          <a:p>
            <a:r>
              <a:rPr lang="cs-CZ" sz="2400" b="1" dirty="0" smtClean="0">
                <a:solidFill>
                  <a:srgbClr val="800080"/>
                </a:solidFill>
              </a:rPr>
              <a:t>b,d,f ROZPTYLKA</a:t>
            </a:r>
            <a:endParaRPr lang="cs-CZ" sz="2400" b="1" dirty="0">
              <a:solidFill>
                <a:srgbClr val="80008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3400420" cy="1143000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FF66FF"/>
                </a:solidFill>
                <a:effectLst/>
              </a:rPr>
              <a:t>Použití čoček:</a:t>
            </a:r>
            <a:endParaRPr lang="cs-CZ" sz="3600" dirty="0">
              <a:solidFill>
                <a:srgbClr val="FF66FF"/>
              </a:solidFill>
              <a:effectLst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0430" y="4714884"/>
            <a:ext cx="5072097" cy="179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4000504"/>
            <a:ext cx="1847850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2857496"/>
            <a:ext cx="22860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1571612"/>
            <a:ext cx="1905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15140" y="785794"/>
            <a:ext cx="1905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57422" y="1643050"/>
            <a:ext cx="1428760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14810" y="571480"/>
            <a:ext cx="2235741" cy="18145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9"/>
            <a:ext cx="8229600" cy="1804796"/>
          </a:xfrm>
        </p:spPr>
        <p:txBody>
          <a:bodyPr>
            <a:normAutofit lnSpcReduction="10000"/>
          </a:bodyPr>
          <a:lstStyle/>
          <a:p>
            <a:pPr marL="624078" indent="-514350">
              <a:buAutoNum type="arabicParenR"/>
            </a:pPr>
            <a:r>
              <a:rPr lang="cs-CZ" sz="2800" b="1" dirty="0" smtClean="0">
                <a:solidFill>
                  <a:srgbClr val="00CC00"/>
                </a:solidFill>
              </a:rPr>
              <a:t>Jak poznáš hmatem, zda je skleněná čočka spojka nebo rozptylka? </a:t>
            </a:r>
          </a:p>
          <a:p>
            <a:pPr marL="624078" indent="-514350">
              <a:buAutoNum type="arabicParenR"/>
            </a:pPr>
            <a:r>
              <a:rPr lang="cs-CZ" sz="2800" b="1" dirty="0" smtClean="0">
                <a:solidFill>
                  <a:srgbClr val="00CC00"/>
                </a:solidFill>
              </a:rPr>
              <a:t>Jaký obraz svíčky můžeš vytvořit pomocí spojky? Na čem závisí jeho vlastnosti?</a:t>
            </a:r>
            <a:endParaRPr lang="cs-CZ" sz="2800" b="1" dirty="0">
              <a:solidFill>
                <a:srgbClr val="00CC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0" dirty="0" smtClean="0">
                <a:solidFill>
                  <a:srgbClr val="990033"/>
                </a:solidFill>
              </a:rPr>
              <a:t>Otázky a úkoly:</a:t>
            </a:r>
            <a:endParaRPr lang="cs-CZ" sz="3600" b="0" dirty="0">
              <a:solidFill>
                <a:srgbClr val="990033"/>
              </a:solidFill>
            </a:endParaRP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4744" y="3786190"/>
            <a:ext cx="4759058" cy="2928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00034" y="2143116"/>
            <a:ext cx="7472386" cy="1785950"/>
          </a:xfrm>
        </p:spPr>
        <p:txBody>
          <a:bodyPr>
            <a:normAutofit/>
          </a:bodyPr>
          <a:lstStyle/>
          <a:p>
            <a:pPr marL="624078" indent="-514350">
              <a:buAutoNum type="alphaLcParenR"/>
            </a:pPr>
            <a:r>
              <a:rPr lang="cs-CZ" sz="3200" b="1" dirty="0" smtClean="0">
                <a:solidFill>
                  <a:srgbClr val="C00000"/>
                </a:solidFill>
              </a:rPr>
              <a:t>skutečný, zmenšený, přímý</a:t>
            </a:r>
          </a:p>
          <a:p>
            <a:pPr marL="624078" indent="-514350">
              <a:buAutoNum type="alphaLcParenR"/>
            </a:pPr>
            <a:r>
              <a:rPr lang="cs-CZ" sz="3200" b="1" dirty="0" smtClean="0">
                <a:solidFill>
                  <a:srgbClr val="C00000"/>
                </a:solidFill>
              </a:rPr>
              <a:t>zdánlivý, zmenšený, přímý</a:t>
            </a:r>
          </a:p>
          <a:p>
            <a:pPr marL="624078" indent="-514350">
              <a:buAutoNum type="alphaLcParenR"/>
            </a:pPr>
            <a:r>
              <a:rPr lang="cs-CZ" sz="3200" b="1" dirty="0" smtClean="0">
                <a:solidFill>
                  <a:srgbClr val="C00000"/>
                </a:solidFill>
              </a:rPr>
              <a:t>zdánlivý, zmenšený, převrácený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25602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0099"/>
                </a:solidFill>
                <a:effectLst/>
              </a:rPr>
              <a:t>Vyber správnou odpověď:</a:t>
            </a:r>
            <a:br>
              <a:rPr lang="cs-CZ" sz="3200" dirty="0" smtClean="0">
                <a:solidFill>
                  <a:srgbClr val="000099"/>
                </a:solidFill>
                <a:effectLst/>
              </a:rPr>
            </a:br>
            <a:r>
              <a:rPr lang="cs-CZ" sz="3200" dirty="0" smtClean="0">
                <a:solidFill>
                  <a:srgbClr val="000099"/>
                </a:solidFill>
                <a:effectLst/>
              </a:rPr>
              <a:t>3) Jaký obraz svíčky můžeš vytvořit pomocí rozptylky? </a:t>
            </a:r>
            <a:endParaRPr lang="cs-CZ" sz="3200" dirty="0">
              <a:solidFill>
                <a:srgbClr val="000099"/>
              </a:solidFill>
              <a:effectLst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9058" y="4143380"/>
            <a:ext cx="4243776" cy="25098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857496"/>
            <a:ext cx="8229600" cy="3149795"/>
          </a:xfrm>
        </p:spPr>
        <p:txBody>
          <a:bodyPr>
            <a:normAutofit/>
          </a:bodyPr>
          <a:lstStyle/>
          <a:p>
            <a:pPr marL="624078" indent="-514350">
              <a:buAutoNum type="alphaLcParenR"/>
            </a:pPr>
            <a:r>
              <a:rPr lang="cs-CZ" sz="2800" b="1" dirty="0" smtClean="0">
                <a:solidFill>
                  <a:srgbClr val="990033"/>
                </a:solidFill>
              </a:rPr>
              <a:t>Zachytíme ho na stínítku, obraz je skutečný.</a:t>
            </a:r>
          </a:p>
          <a:p>
            <a:pPr marL="624078" indent="-514350">
              <a:buAutoNum type="alphaLcParenR"/>
            </a:pPr>
            <a:r>
              <a:rPr lang="cs-CZ" sz="2800" b="1" dirty="0" smtClean="0">
                <a:solidFill>
                  <a:srgbClr val="990033"/>
                </a:solidFill>
              </a:rPr>
              <a:t>Nezachytíme ho na stínítku, ale můžeme ho pozorovat přes čočku, obraz je zdánlivý.</a:t>
            </a:r>
          </a:p>
          <a:p>
            <a:pPr marL="624078" indent="-514350">
              <a:buNone/>
            </a:pPr>
            <a:endParaRPr lang="cs-CZ" sz="2800" b="1" dirty="0">
              <a:solidFill>
                <a:srgbClr val="990033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68478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FF66FF"/>
                </a:solidFill>
                <a:effectLst/>
              </a:rPr>
              <a:t>Vyber správnou odpověď:</a:t>
            </a:r>
            <a:br>
              <a:rPr lang="cs-CZ" sz="3200" dirty="0" smtClean="0">
                <a:solidFill>
                  <a:srgbClr val="FF66FF"/>
                </a:solidFill>
                <a:effectLst/>
              </a:rPr>
            </a:br>
            <a:r>
              <a:rPr lang="cs-CZ" sz="3200" dirty="0" smtClean="0">
                <a:solidFill>
                  <a:srgbClr val="FF66FF"/>
                </a:solidFill>
                <a:effectLst/>
              </a:rPr>
              <a:t>4) Lze zachytit obraz vytvořený pomocí rozptylky na stínítku?</a:t>
            </a:r>
            <a:endParaRPr lang="cs-CZ" sz="3200" dirty="0">
              <a:solidFill>
                <a:srgbClr val="FF66FF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2" dur="indefinite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imes New Roma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200" b="1" dirty="0" smtClean="0">
                <a:solidFill>
                  <a:srgbClr val="0070C0"/>
                </a:solidFill>
              </a:rPr>
              <a:t>doc. RNDr. Růžena  Kolářová, CSc., PaedDr. Jiří Bohuněk, Fyzika pro 9. ročník základní školy, nakladatelství Prometheus, 2008, ISBN 978-80-7196-193-2.</a:t>
            </a:r>
          </a:p>
          <a:p>
            <a:r>
              <a:rPr lang="cs-CZ" sz="1200" b="1" dirty="0" smtClean="0">
                <a:solidFill>
                  <a:srgbClr val="0070C0"/>
                </a:solidFill>
              </a:rPr>
              <a:t>galerie office </a:t>
            </a:r>
          </a:p>
          <a:p>
            <a:pPr>
              <a:buNone/>
            </a:pPr>
            <a:r>
              <a:rPr lang="en-US" sz="1200" dirty="0" smtClean="0">
                <a:solidFill>
                  <a:srgbClr val="0070C0"/>
                </a:solidFill>
                <a:hlinkClick r:id="rId2"/>
              </a:rPr>
              <a:t>http://upload.wikimedia.org/wikipedia/commons/f/f1/Lens_types.png</a:t>
            </a:r>
            <a:r>
              <a:rPr lang="cs-CZ" sz="1200" dirty="0" smtClean="0">
                <a:solidFill>
                  <a:srgbClr val="0070C0"/>
                </a:solidFill>
              </a:rPr>
              <a:t> </a:t>
            </a:r>
            <a:r>
              <a:rPr lang="en-US" sz="1200" dirty="0" smtClean="0">
                <a:solidFill>
                  <a:srgbClr val="0070C0"/>
                </a:solidFill>
              </a:rPr>
              <a:t>[</a:t>
            </a:r>
            <a:r>
              <a:rPr lang="cs-CZ" sz="1200" dirty="0" smtClean="0">
                <a:solidFill>
                  <a:srgbClr val="0070C0"/>
                </a:solidFill>
              </a:rPr>
              <a:t>cit. 2012-01-06</a:t>
            </a:r>
            <a:r>
              <a:rPr lang="en-US" sz="1200" dirty="0" smtClean="0">
                <a:solidFill>
                  <a:srgbClr val="0070C0"/>
                </a:solidFill>
              </a:rPr>
              <a:t>]</a:t>
            </a:r>
            <a:endParaRPr lang="cs-CZ" sz="1200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en-US" sz="1200" dirty="0" smtClean="0">
                <a:solidFill>
                  <a:srgbClr val="0070C0"/>
                </a:solidFill>
                <a:hlinkClick r:id="rId3"/>
              </a:rPr>
              <a:t>http://www.islandsoft.cz/img/fyz_spojka_rozptylka.png</a:t>
            </a:r>
            <a:r>
              <a:rPr lang="cs-CZ" sz="1200" dirty="0" smtClean="0">
                <a:solidFill>
                  <a:srgbClr val="0070C0"/>
                </a:solidFill>
              </a:rPr>
              <a:t> </a:t>
            </a:r>
            <a:r>
              <a:rPr lang="en-US" sz="1200" dirty="0" smtClean="0">
                <a:solidFill>
                  <a:srgbClr val="0070C0"/>
                </a:solidFill>
              </a:rPr>
              <a:t>[</a:t>
            </a:r>
            <a:r>
              <a:rPr lang="cs-CZ" sz="1200" dirty="0" smtClean="0">
                <a:solidFill>
                  <a:srgbClr val="0070C0"/>
                </a:solidFill>
              </a:rPr>
              <a:t>cit. 2012-01-06</a:t>
            </a:r>
            <a:r>
              <a:rPr lang="en-US" sz="1200" dirty="0" smtClean="0">
                <a:solidFill>
                  <a:srgbClr val="0070C0"/>
                </a:solidFill>
              </a:rPr>
              <a:t>]</a:t>
            </a:r>
            <a:endParaRPr lang="cs-CZ" sz="1200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en-US" sz="1200" dirty="0" smtClean="0">
                <a:solidFill>
                  <a:srgbClr val="0070C0"/>
                </a:solidFill>
                <a:hlinkClick r:id="rId4"/>
              </a:rPr>
              <a:t>http://www.islandsoft.cz/img/cocky.png</a:t>
            </a:r>
            <a:r>
              <a:rPr lang="cs-CZ" sz="1200" dirty="0" smtClean="0">
                <a:solidFill>
                  <a:srgbClr val="0070C0"/>
                </a:solidFill>
              </a:rPr>
              <a:t> </a:t>
            </a:r>
            <a:r>
              <a:rPr lang="en-US" sz="1200" dirty="0" smtClean="0">
                <a:solidFill>
                  <a:srgbClr val="0070C0"/>
                </a:solidFill>
              </a:rPr>
              <a:t>[</a:t>
            </a:r>
            <a:r>
              <a:rPr lang="cs-CZ" sz="1200" dirty="0" smtClean="0">
                <a:solidFill>
                  <a:srgbClr val="0070C0"/>
                </a:solidFill>
              </a:rPr>
              <a:t>cit. 2012-01-06</a:t>
            </a:r>
            <a:r>
              <a:rPr lang="en-US" sz="1200" dirty="0" smtClean="0">
                <a:solidFill>
                  <a:srgbClr val="0070C0"/>
                </a:solidFill>
              </a:rPr>
              <a:t>]</a:t>
            </a:r>
            <a:endParaRPr lang="cs-CZ" sz="1200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en-US" sz="1200" dirty="0" smtClean="0">
                <a:solidFill>
                  <a:srgbClr val="0070C0"/>
                </a:solidFill>
                <a:hlinkClick r:id="rId5"/>
              </a:rPr>
              <a:t>http://fyzika.smoula.net/data/images/paprsky.jpg</a:t>
            </a:r>
            <a:r>
              <a:rPr lang="cs-CZ" sz="1200" dirty="0" smtClean="0">
                <a:solidFill>
                  <a:srgbClr val="0070C0"/>
                </a:solidFill>
              </a:rPr>
              <a:t> </a:t>
            </a:r>
            <a:r>
              <a:rPr lang="en-US" sz="1200" dirty="0" smtClean="0">
                <a:solidFill>
                  <a:srgbClr val="0070C0"/>
                </a:solidFill>
              </a:rPr>
              <a:t>[</a:t>
            </a:r>
            <a:r>
              <a:rPr lang="cs-CZ" sz="1200" dirty="0" smtClean="0">
                <a:solidFill>
                  <a:srgbClr val="0070C0"/>
                </a:solidFill>
              </a:rPr>
              <a:t>cit. 2012-01-06</a:t>
            </a:r>
            <a:r>
              <a:rPr lang="en-US" sz="1200" dirty="0" smtClean="0">
                <a:solidFill>
                  <a:srgbClr val="0070C0"/>
                </a:solidFill>
              </a:rPr>
              <a:t>]</a:t>
            </a:r>
            <a:endParaRPr lang="cs-CZ" sz="1200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1200" dirty="0" smtClean="0">
                <a:solidFill>
                  <a:srgbClr val="0070C0"/>
                </a:solidFill>
                <a:hlinkClick r:id="rId6"/>
              </a:rPr>
              <a:t>http://dalekohledy.</a:t>
            </a:r>
            <a:r>
              <a:rPr lang="cs-CZ" sz="1200" dirty="0" err="1" smtClean="0">
                <a:solidFill>
                  <a:srgbClr val="0070C0"/>
                </a:solidFill>
                <a:hlinkClick r:id="rId6"/>
              </a:rPr>
              <a:t>webpark.cz</a:t>
            </a:r>
            <a:r>
              <a:rPr lang="cs-CZ" sz="1200" dirty="0" smtClean="0">
                <a:solidFill>
                  <a:srgbClr val="0070C0"/>
                </a:solidFill>
                <a:hlinkClick r:id="rId6"/>
              </a:rPr>
              <a:t>/dalekohledy-logo.jpg</a:t>
            </a:r>
            <a:r>
              <a:rPr lang="cs-CZ" sz="1200" dirty="0" smtClean="0">
                <a:solidFill>
                  <a:srgbClr val="0070C0"/>
                </a:solidFill>
              </a:rPr>
              <a:t> </a:t>
            </a:r>
            <a:r>
              <a:rPr lang="en-US" sz="1200" dirty="0" smtClean="0">
                <a:solidFill>
                  <a:srgbClr val="0070C0"/>
                </a:solidFill>
              </a:rPr>
              <a:t>[</a:t>
            </a:r>
            <a:r>
              <a:rPr lang="cs-CZ" sz="1200" dirty="0" smtClean="0">
                <a:solidFill>
                  <a:srgbClr val="0070C0"/>
                </a:solidFill>
              </a:rPr>
              <a:t>cit. 2012-01-06</a:t>
            </a:r>
            <a:r>
              <a:rPr lang="en-US" sz="1200" dirty="0" smtClean="0">
                <a:solidFill>
                  <a:srgbClr val="0070C0"/>
                </a:solidFill>
              </a:rPr>
              <a:t>]</a:t>
            </a:r>
            <a:endParaRPr lang="cs-CZ" sz="1200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1200" dirty="0" smtClean="0">
                <a:solidFill>
                  <a:srgbClr val="0070C0"/>
                </a:solidFill>
                <a:hlinkClick r:id="rId7"/>
              </a:rPr>
              <a:t>http://www.</a:t>
            </a:r>
            <a:r>
              <a:rPr lang="cs-CZ" sz="1200" dirty="0" err="1" smtClean="0">
                <a:solidFill>
                  <a:srgbClr val="0070C0"/>
                </a:solidFill>
                <a:hlinkClick r:id="rId7"/>
              </a:rPr>
              <a:t>mojeoci.cz</a:t>
            </a:r>
            <a:r>
              <a:rPr lang="cs-CZ" sz="1200" dirty="0" smtClean="0">
                <a:solidFill>
                  <a:srgbClr val="0070C0"/>
                </a:solidFill>
                <a:hlinkClick r:id="rId7"/>
              </a:rPr>
              <a:t>/images/pic-dalekozrakost.jpg</a:t>
            </a:r>
            <a:r>
              <a:rPr lang="cs-CZ" sz="1200" dirty="0" smtClean="0">
                <a:solidFill>
                  <a:srgbClr val="0070C0"/>
                </a:solidFill>
              </a:rPr>
              <a:t> </a:t>
            </a:r>
            <a:r>
              <a:rPr lang="en-US" sz="1200" dirty="0" smtClean="0">
                <a:solidFill>
                  <a:srgbClr val="0070C0"/>
                </a:solidFill>
              </a:rPr>
              <a:t>[</a:t>
            </a:r>
            <a:r>
              <a:rPr lang="cs-CZ" sz="1200" dirty="0" smtClean="0">
                <a:solidFill>
                  <a:srgbClr val="0070C0"/>
                </a:solidFill>
              </a:rPr>
              <a:t>cit. 2012-01-06</a:t>
            </a:r>
            <a:r>
              <a:rPr lang="en-US" sz="1200" dirty="0" smtClean="0">
                <a:solidFill>
                  <a:srgbClr val="0070C0"/>
                </a:solidFill>
              </a:rPr>
              <a:t>]</a:t>
            </a:r>
            <a:endParaRPr lang="cs-CZ" sz="1200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1200" dirty="0" smtClean="0">
                <a:solidFill>
                  <a:srgbClr val="0070C0"/>
                </a:solidFill>
                <a:hlinkClick r:id="rId8"/>
              </a:rPr>
              <a:t>http://ocni-lekar.info/wp-content/uploads/2011/08/Kontaktn%C3%AD-%C4%8Do%C4%8Dky.png</a:t>
            </a:r>
            <a:r>
              <a:rPr lang="cs-CZ" sz="1200" dirty="0" smtClean="0">
                <a:solidFill>
                  <a:srgbClr val="0070C0"/>
                </a:solidFill>
              </a:rPr>
              <a:t> </a:t>
            </a:r>
            <a:r>
              <a:rPr lang="en-US" sz="1200" dirty="0" smtClean="0">
                <a:solidFill>
                  <a:srgbClr val="0070C0"/>
                </a:solidFill>
              </a:rPr>
              <a:t>[</a:t>
            </a:r>
            <a:r>
              <a:rPr lang="cs-CZ" sz="1200" dirty="0" smtClean="0">
                <a:solidFill>
                  <a:srgbClr val="0070C0"/>
                </a:solidFill>
              </a:rPr>
              <a:t>cit. 2012-01-06</a:t>
            </a:r>
            <a:r>
              <a:rPr lang="en-US" sz="1200" dirty="0" smtClean="0">
                <a:solidFill>
                  <a:srgbClr val="0070C0"/>
                </a:solidFill>
              </a:rPr>
              <a:t>]</a:t>
            </a:r>
            <a:endParaRPr lang="cs-CZ" sz="1200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en-US" sz="1200" dirty="0" smtClean="0">
                <a:solidFill>
                  <a:srgbClr val="0070C0"/>
                </a:solidFill>
                <a:hlinkClick r:id="rId9"/>
              </a:rPr>
              <a:t>http://s.topkontakt.cz/images/img_product/200/00627/00627539_foto_200_5770ef6e78.gif</a:t>
            </a:r>
            <a:r>
              <a:rPr lang="cs-CZ" sz="1200" dirty="0" smtClean="0">
                <a:solidFill>
                  <a:srgbClr val="0070C0"/>
                </a:solidFill>
              </a:rPr>
              <a:t> </a:t>
            </a:r>
            <a:r>
              <a:rPr lang="en-US" sz="1200" dirty="0" smtClean="0">
                <a:solidFill>
                  <a:srgbClr val="0070C0"/>
                </a:solidFill>
              </a:rPr>
              <a:t>[</a:t>
            </a:r>
            <a:r>
              <a:rPr lang="cs-CZ" sz="1200" dirty="0" smtClean="0">
                <a:solidFill>
                  <a:srgbClr val="0070C0"/>
                </a:solidFill>
              </a:rPr>
              <a:t>cit. 2012-01-06</a:t>
            </a:r>
            <a:r>
              <a:rPr lang="en-US" sz="1200" dirty="0" smtClean="0">
                <a:solidFill>
                  <a:srgbClr val="0070C0"/>
                </a:solidFill>
              </a:rPr>
              <a:t>]</a:t>
            </a:r>
            <a:endParaRPr lang="cs-CZ" sz="1200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1200" dirty="0" smtClean="0">
                <a:solidFill>
                  <a:srgbClr val="0070C0"/>
                </a:solidFill>
                <a:hlinkClick r:id="rId10"/>
              </a:rPr>
              <a:t>http://www.</a:t>
            </a:r>
            <a:r>
              <a:rPr lang="cs-CZ" sz="1200" dirty="0" err="1" smtClean="0">
                <a:solidFill>
                  <a:srgbClr val="0070C0"/>
                </a:solidFill>
                <a:hlinkClick r:id="rId10"/>
              </a:rPr>
              <a:t>exa.cz</a:t>
            </a:r>
            <a:r>
              <a:rPr lang="cs-CZ" sz="1200" dirty="0" smtClean="0">
                <a:solidFill>
                  <a:srgbClr val="0070C0"/>
                </a:solidFill>
                <a:hlinkClick r:id="rId10"/>
              </a:rPr>
              <a:t>/</a:t>
            </a:r>
            <a:r>
              <a:rPr lang="cs-CZ" sz="1200" dirty="0" err="1" smtClean="0">
                <a:solidFill>
                  <a:srgbClr val="0070C0"/>
                </a:solidFill>
                <a:hlinkClick r:id="rId10"/>
              </a:rPr>
              <a:t>wss</a:t>
            </a:r>
            <a:r>
              <a:rPr lang="cs-CZ" sz="1200" dirty="0" smtClean="0">
                <a:solidFill>
                  <a:srgbClr val="0070C0"/>
                </a:solidFill>
                <a:hlinkClick r:id="rId10"/>
              </a:rPr>
              <a:t>_images/_</a:t>
            </a:r>
            <a:r>
              <a:rPr lang="cs-CZ" sz="1200" dirty="0" err="1" smtClean="0">
                <a:solidFill>
                  <a:srgbClr val="0070C0"/>
                </a:solidFill>
                <a:hlinkClick r:id="rId10"/>
              </a:rPr>
              <a:t>thumbs</a:t>
            </a:r>
            <a:r>
              <a:rPr lang="cs-CZ" sz="1200" dirty="0" smtClean="0">
                <a:solidFill>
                  <a:srgbClr val="0070C0"/>
                </a:solidFill>
                <a:hlinkClick r:id="rId10"/>
              </a:rPr>
              <a:t>/~200_mikroskopy_mikroskop-</a:t>
            </a:r>
            <a:r>
              <a:rPr lang="cs-CZ" sz="1200" dirty="0" err="1" smtClean="0">
                <a:solidFill>
                  <a:srgbClr val="0070C0"/>
                </a:solidFill>
                <a:hlinkClick r:id="rId10"/>
              </a:rPr>
              <a:t>bresser</a:t>
            </a:r>
            <a:r>
              <a:rPr lang="cs-CZ" sz="1200" dirty="0" smtClean="0">
                <a:solidFill>
                  <a:srgbClr val="0070C0"/>
                </a:solidFill>
                <a:hlinkClick r:id="rId10"/>
              </a:rPr>
              <a:t>-</a:t>
            </a:r>
            <a:r>
              <a:rPr lang="cs-CZ" sz="1200" dirty="0" err="1" smtClean="0">
                <a:solidFill>
                  <a:srgbClr val="0070C0"/>
                </a:solidFill>
                <a:hlinkClick r:id="rId10"/>
              </a:rPr>
              <a:t>bioscience</a:t>
            </a:r>
            <a:r>
              <a:rPr lang="cs-CZ" sz="1200" dirty="0" smtClean="0">
                <a:solidFill>
                  <a:srgbClr val="0070C0"/>
                </a:solidFill>
                <a:hlinkClick r:id="rId10"/>
              </a:rPr>
              <a:t>-40x-1000x.jpg</a:t>
            </a:r>
            <a:r>
              <a:rPr lang="cs-CZ" sz="1200" dirty="0" smtClean="0">
                <a:solidFill>
                  <a:srgbClr val="0070C0"/>
                </a:solidFill>
              </a:rPr>
              <a:t> </a:t>
            </a:r>
            <a:r>
              <a:rPr lang="en-US" sz="1200" dirty="0" smtClean="0">
                <a:solidFill>
                  <a:srgbClr val="0070C0"/>
                </a:solidFill>
              </a:rPr>
              <a:t>[</a:t>
            </a:r>
            <a:r>
              <a:rPr lang="cs-CZ" sz="1200" dirty="0" smtClean="0">
                <a:solidFill>
                  <a:srgbClr val="0070C0"/>
                </a:solidFill>
              </a:rPr>
              <a:t>cit. 2012-01-06</a:t>
            </a:r>
            <a:r>
              <a:rPr lang="en-US" sz="1200" dirty="0" smtClean="0">
                <a:solidFill>
                  <a:srgbClr val="0070C0"/>
                </a:solidFill>
              </a:rPr>
              <a:t>]</a:t>
            </a:r>
            <a:endParaRPr lang="cs-CZ" sz="1200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1200" dirty="0" smtClean="0">
                <a:solidFill>
                  <a:srgbClr val="0070C0"/>
                </a:solidFill>
                <a:hlinkClick r:id="rId11"/>
              </a:rPr>
              <a:t>http://www.</a:t>
            </a:r>
            <a:r>
              <a:rPr lang="cs-CZ" sz="1200" dirty="0" err="1" smtClean="0">
                <a:solidFill>
                  <a:srgbClr val="0070C0"/>
                </a:solidFill>
                <a:hlinkClick r:id="rId11"/>
              </a:rPr>
              <a:t>edalekohledy.cz</a:t>
            </a:r>
            <a:r>
              <a:rPr lang="cs-CZ" sz="1200" dirty="0" smtClean="0">
                <a:solidFill>
                  <a:srgbClr val="0070C0"/>
                </a:solidFill>
                <a:hlinkClick r:id="rId11"/>
              </a:rPr>
              <a:t>/Fotografie/</a:t>
            </a:r>
            <a:r>
              <a:rPr lang="cs-CZ" sz="1200" dirty="0" err="1" smtClean="0">
                <a:solidFill>
                  <a:srgbClr val="0070C0"/>
                </a:solidFill>
                <a:hlinkClick r:id="rId11"/>
              </a:rPr>
              <a:t>Zbozi</a:t>
            </a:r>
            <a:r>
              <a:rPr lang="cs-CZ" sz="1200" dirty="0" smtClean="0">
                <a:solidFill>
                  <a:srgbClr val="0070C0"/>
                </a:solidFill>
                <a:hlinkClick r:id="rId11"/>
              </a:rPr>
              <a:t>/250px/8x56%20novy.jpg</a:t>
            </a:r>
            <a:r>
              <a:rPr lang="cs-CZ" sz="1200" dirty="0" smtClean="0">
                <a:solidFill>
                  <a:srgbClr val="0070C0"/>
                </a:solidFill>
              </a:rPr>
              <a:t> </a:t>
            </a:r>
            <a:r>
              <a:rPr lang="en-US" sz="1200" dirty="0" smtClean="0">
                <a:solidFill>
                  <a:srgbClr val="0070C0"/>
                </a:solidFill>
              </a:rPr>
              <a:t>[</a:t>
            </a:r>
            <a:r>
              <a:rPr lang="cs-CZ" sz="1200" dirty="0" smtClean="0">
                <a:solidFill>
                  <a:srgbClr val="0070C0"/>
                </a:solidFill>
              </a:rPr>
              <a:t>cit. 2012-01-06</a:t>
            </a:r>
            <a:r>
              <a:rPr lang="en-US" sz="1200" dirty="0" smtClean="0">
                <a:solidFill>
                  <a:srgbClr val="0070C0"/>
                </a:solidFill>
              </a:rPr>
              <a:t>]</a:t>
            </a:r>
            <a:endParaRPr lang="cs-CZ" sz="1200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1200" dirty="0" smtClean="0">
                <a:hlinkClick r:id="rId12"/>
              </a:rPr>
              <a:t>http://kutil-</a:t>
            </a:r>
            <a:r>
              <a:rPr lang="cs-CZ" sz="1200" dirty="0" err="1" smtClean="0">
                <a:hlinkClick r:id="rId12"/>
              </a:rPr>
              <a:t>florenc.cz</a:t>
            </a:r>
            <a:r>
              <a:rPr lang="cs-CZ" sz="1200" dirty="0" smtClean="0">
                <a:hlinkClick r:id="rId12"/>
              </a:rPr>
              <a:t>/media/1/image/</a:t>
            </a:r>
            <a:r>
              <a:rPr lang="cs-CZ" sz="1200" dirty="0" err="1" smtClean="0">
                <a:hlinkClick r:id="rId12"/>
              </a:rPr>
              <a:t>zbozi</a:t>
            </a:r>
            <a:r>
              <a:rPr lang="cs-CZ" sz="1200" dirty="0" smtClean="0">
                <a:hlinkClick r:id="rId12"/>
              </a:rPr>
              <a:t>/lupy-%2060-80.jpg</a:t>
            </a:r>
            <a:r>
              <a:rPr lang="cs-CZ" sz="1200" dirty="0" smtClean="0"/>
              <a:t> </a:t>
            </a:r>
            <a:r>
              <a:rPr lang="en-US" sz="1200" dirty="0" smtClean="0">
                <a:solidFill>
                  <a:srgbClr val="0070C0"/>
                </a:solidFill>
              </a:rPr>
              <a:t>[</a:t>
            </a:r>
            <a:r>
              <a:rPr lang="cs-CZ" sz="1200" dirty="0" smtClean="0">
                <a:solidFill>
                  <a:srgbClr val="0070C0"/>
                </a:solidFill>
              </a:rPr>
              <a:t>cit. 2012-01-06</a:t>
            </a:r>
            <a:r>
              <a:rPr lang="en-US" sz="1200" dirty="0" smtClean="0">
                <a:solidFill>
                  <a:srgbClr val="0070C0"/>
                </a:solidFill>
              </a:rPr>
              <a:t>]</a:t>
            </a:r>
            <a:endParaRPr lang="cs-CZ" sz="1200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en-US" sz="1200" dirty="0" smtClean="0">
                <a:solidFill>
                  <a:srgbClr val="0070C0"/>
                </a:solidFill>
                <a:hlinkClick r:id="rId13"/>
              </a:rPr>
              <a:t>http://posec.astro.cz/image/teorie/OP_I_soubory/image008.gif</a:t>
            </a:r>
            <a:r>
              <a:rPr lang="cs-CZ" sz="1200" dirty="0" smtClean="0">
                <a:solidFill>
                  <a:srgbClr val="0070C0"/>
                </a:solidFill>
              </a:rPr>
              <a:t> </a:t>
            </a:r>
            <a:r>
              <a:rPr lang="en-US" sz="1200" dirty="0" smtClean="0">
                <a:solidFill>
                  <a:srgbClr val="0070C0"/>
                </a:solidFill>
              </a:rPr>
              <a:t>[</a:t>
            </a:r>
            <a:r>
              <a:rPr lang="cs-CZ" sz="1200" dirty="0" smtClean="0">
                <a:solidFill>
                  <a:srgbClr val="0070C0"/>
                </a:solidFill>
              </a:rPr>
              <a:t>cit. 2012-01-06</a:t>
            </a:r>
            <a:r>
              <a:rPr lang="en-US" sz="1200" dirty="0" smtClean="0">
                <a:solidFill>
                  <a:srgbClr val="0070C0"/>
                </a:solidFill>
              </a:rPr>
              <a:t>]</a:t>
            </a:r>
            <a:endParaRPr lang="cs-CZ" sz="1200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1200" dirty="0" smtClean="0">
                <a:hlinkClick r:id="rId14"/>
              </a:rPr>
              <a:t>http://images.wikia.com/stav-ova/cs/images/b/b7/Rozptylky.png</a:t>
            </a:r>
            <a:r>
              <a:rPr lang="cs-CZ" sz="1200" dirty="0" smtClean="0"/>
              <a:t> </a:t>
            </a:r>
            <a:r>
              <a:rPr lang="en-US" sz="1200" dirty="0" smtClean="0">
                <a:solidFill>
                  <a:srgbClr val="0070C0"/>
                </a:solidFill>
              </a:rPr>
              <a:t>[</a:t>
            </a:r>
            <a:r>
              <a:rPr lang="cs-CZ" sz="1200" dirty="0" smtClean="0">
                <a:solidFill>
                  <a:srgbClr val="0070C0"/>
                </a:solidFill>
              </a:rPr>
              <a:t>cit. 2012-01-06</a:t>
            </a:r>
            <a:r>
              <a:rPr lang="en-US" sz="1200" dirty="0" smtClean="0">
                <a:solidFill>
                  <a:srgbClr val="0070C0"/>
                </a:solidFill>
              </a:rPr>
              <a:t>]</a:t>
            </a:r>
            <a:endParaRPr lang="cs-CZ" sz="1200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cs-CZ" sz="12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00B050"/>
                </a:solidFill>
              </a:rPr>
              <a:t>Použité zdroje</a:t>
            </a:r>
            <a:r>
              <a:rPr lang="cs-CZ" sz="3600" dirty="0" smtClean="0">
                <a:solidFill>
                  <a:srgbClr val="00B050"/>
                </a:solidFill>
              </a:rPr>
              <a:t>:</a:t>
            </a:r>
            <a:endParaRPr lang="cs-CZ" sz="36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66928" indent="-457200">
              <a:buAutoNum type="arabicParenR"/>
            </a:pPr>
            <a:r>
              <a:rPr lang="cs-CZ" sz="2000" b="1" dirty="0" smtClean="0">
                <a:solidFill>
                  <a:srgbClr val="002060"/>
                </a:solidFill>
              </a:rPr>
              <a:t>Žák rozdělí čočky na spojky a rozptylky, rozliší spojnou a rozptylnou čočku.</a:t>
            </a:r>
          </a:p>
          <a:p>
            <a:pPr marL="566928" indent="-457200">
              <a:buAutoNum type="arabicParenR"/>
            </a:pPr>
            <a:r>
              <a:rPr lang="cs-CZ" sz="2000" b="1" dirty="0" smtClean="0">
                <a:solidFill>
                  <a:srgbClr val="002060"/>
                </a:solidFill>
              </a:rPr>
              <a:t>Žák umí určit ohniska a ohniskovou vzdálenost na optické ose a zná rozdíl v předmětovém a obrazovém ohnisku.</a:t>
            </a:r>
          </a:p>
          <a:p>
            <a:pPr marL="566928" indent="-457200">
              <a:buAutoNum type="arabicParenR"/>
            </a:pPr>
            <a:r>
              <a:rPr lang="cs-CZ" sz="2000" b="1" dirty="0" smtClean="0">
                <a:solidFill>
                  <a:srgbClr val="002060"/>
                </a:solidFill>
              </a:rPr>
              <a:t>Žák vyjmenuje základní typy spojek a rozptylek a umí je nakreslit.</a:t>
            </a:r>
          </a:p>
          <a:p>
            <a:pPr marL="566928" indent="-457200">
              <a:buAutoNum type="arabicParenR"/>
            </a:pPr>
            <a:r>
              <a:rPr lang="cs-CZ" sz="2000" b="1" dirty="0" smtClean="0">
                <a:solidFill>
                  <a:srgbClr val="002060"/>
                </a:solidFill>
              </a:rPr>
              <a:t>Žák ví, jak se láme svazek světelných paprsků spojkou a rozptylkou.</a:t>
            </a:r>
          </a:p>
          <a:p>
            <a:pPr marL="566928" indent="-457200">
              <a:buAutoNum type="arabicParenR"/>
            </a:pPr>
            <a:r>
              <a:rPr lang="cs-CZ" sz="2000" b="1" dirty="0" smtClean="0">
                <a:solidFill>
                  <a:srgbClr val="002060"/>
                </a:solidFill>
              </a:rPr>
              <a:t>Žák popíše, jaké obrazy vytváří spojka a na čem obraz závisí.</a:t>
            </a:r>
          </a:p>
          <a:p>
            <a:pPr marL="566928" indent="-457200">
              <a:buAutoNum type="arabicParenR"/>
            </a:pPr>
            <a:r>
              <a:rPr lang="cs-CZ" sz="2000" b="1" dirty="0" smtClean="0">
                <a:solidFill>
                  <a:srgbClr val="002060"/>
                </a:solidFill>
              </a:rPr>
              <a:t>Žák popíše, jaký obraz vytváří rozptylka.</a:t>
            </a:r>
          </a:p>
          <a:p>
            <a:pPr marL="566928" indent="-457200">
              <a:buAutoNum type="arabicParenR"/>
            </a:pPr>
            <a:r>
              <a:rPr lang="cs-CZ" sz="2000" b="1" dirty="0" smtClean="0">
                <a:solidFill>
                  <a:srgbClr val="002060"/>
                </a:solidFill>
              </a:rPr>
              <a:t>Žák zná použití čoček.</a:t>
            </a:r>
          </a:p>
          <a:p>
            <a:pPr marL="566928" indent="-457200">
              <a:buAutoNum type="arabicParenR"/>
            </a:pPr>
            <a:r>
              <a:rPr lang="cs-CZ" sz="2000" b="1" dirty="0" smtClean="0">
                <a:solidFill>
                  <a:srgbClr val="002060"/>
                </a:solidFill>
              </a:rPr>
              <a:t>Žák odpovídá a řeší </a:t>
            </a:r>
            <a:r>
              <a:rPr lang="cs-CZ" sz="2000" b="1" smtClean="0">
                <a:solidFill>
                  <a:srgbClr val="002060"/>
                </a:solidFill>
              </a:rPr>
              <a:t>souhrnné úlohy.</a:t>
            </a:r>
            <a:endParaRPr lang="cs-CZ" sz="2000" b="1" dirty="0">
              <a:solidFill>
                <a:srgbClr val="00206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0070C0"/>
                </a:solidFill>
              </a:rPr>
              <a:t>Metodika prezentace:</a:t>
            </a:r>
            <a:endParaRPr lang="cs-CZ" sz="36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226</TotalTime>
  <Words>739</Words>
  <Application>Microsoft Office PowerPoint</Application>
  <PresentationFormat>Předvádění na obrazovce (4:3)</PresentationFormat>
  <Paragraphs>86</Paragraphs>
  <Slides>16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Shluk</vt:lpstr>
      <vt:lpstr>Snímek 1</vt:lpstr>
      <vt:lpstr>Čočky:</vt:lpstr>
      <vt:lpstr>Základní typy čoček:</vt:lpstr>
      <vt:lpstr>Necháme-li projít sluneční paprsky, které jsou při dopadu na Zem téměř rovnoběžné, lupou:</vt:lpstr>
      <vt:lpstr>Rozptylky:</vt:lpstr>
      <vt:lpstr>Lom svazku světelných paprsků              u spojky a rozptylky:</vt:lpstr>
      <vt:lpstr>Jaké obrazy vytváří SPOJKA?</vt:lpstr>
      <vt:lpstr>Jaké obrazy vytváří ROZPTYLKA?</vt:lpstr>
      <vt:lpstr>Snímek 9</vt:lpstr>
      <vt:lpstr>Lom paprsků u spojky a rozptylky:</vt:lpstr>
      <vt:lpstr>Použití čoček:</vt:lpstr>
      <vt:lpstr>Otázky a úkoly:</vt:lpstr>
      <vt:lpstr>Vyber správnou odpověď: 3) Jaký obraz svíčky můžeš vytvořit pomocí rozptylky? </vt:lpstr>
      <vt:lpstr>Vyber správnou odpověď: 4) Lze zachytit obraz vytvořený pomocí rozptylky na stínítku?</vt:lpstr>
      <vt:lpstr>Použité zdroje:</vt:lpstr>
      <vt:lpstr>Metodika prezentace:</vt:lpstr>
    </vt:vector>
  </TitlesOfParts>
  <Company>Franc-omitky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Radlena</dc:creator>
  <cp:lastModifiedBy>Dum</cp:lastModifiedBy>
  <cp:revision>32</cp:revision>
  <dcterms:created xsi:type="dcterms:W3CDTF">2012-01-01T14:17:14Z</dcterms:created>
  <dcterms:modified xsi:type="dcterms:W3CDTF">2013-06-08T12:25:48Z</dcterms:modified>
</cp:coreProperties>
</file>