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57" r:id="rId22"/>
    <p:sldId id="258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286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810348-3344-473A-A8A5-E85199B7188F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92F1F9-3D56-4734-917B-9B9BEFA4A1C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20</a:t>
            </a:fld>
            <a:endParaRPr lang="cs-CZ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21</a:t>
            </a:fld>
            <a:endParaRPr lang="cs-CZ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2F1F9-3D56-4734-917B-9B9BEFA4A1C6}" type="slidenum">
              <a:rPr lang="cs-CZ" smtClean="0"/>
              <a:t>22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43640A3-BA3B-483B-80B0-55BDCC257981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43640A3-BA3B-483B-80B0-55BDCC257981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43640A3-BA3B-483B-80B0-55BDCC257981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mek.kosmo.cz/pil_lety/mezinar/iss/moduly/sm/smartm.jpg" TargetMode="External"/><Relationship Id="rId3" Type="http://schemas.openxmlformats.org/officeDocument/2006/relationships/hyperlink" Target="http://upload.wikimedia.org/wikipedia/commons/e/e8/LEDs.jpg" TargetMode="External"/><Relationship Id="rId7" Type="http://schemas.openxmlformats.org/officeDocument/2006/relationships/hyperlink" Target="http://www.perfektshop.cz/domain/autoskloperfekt/files/aaaobrazky/hracky/solar-zel.jpg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veko.cz/images/normal/image33.jpg" TargetMode="External"/><Relationship Id="rId11" Type="http://schemas.openxmlformats.org/officeDocument/2006/relationships/hyperlink" Target="http://www.cez.cz/edee/content/microsites/solarni/univ/titul.jpg" TargetMode="External"/><Relationship Id="rId5" Type="http://schemas.openxmlformats.org/officeDocument/2006/relationships/hyperlink" Target="http://upload.wikimedia.org/wikipedia/commons/9/95/ZnackaFotodiody1.jpg" TargetMode="External"/><Relationship Id="rId10" Type="http://schemas.openxmlformats.org/officeDocument/2006/relationships/hyperlink" Target="http://img.ihned.cz/attachment.php/790/15594790/yOzdh3RoEmnxvCpuI6WJPUrwS1Te2BVi/toyota_solar_prius__900x600_.jpg" TargetMode="External"/><Relationship Id="rId4" Type="http://schemas.openxmlformats.org/officeDocument/2006/relationships/hyperlink" Target="http://www.trieste.cz/uploads/thumbnails/thumbnail-411288-led-1238403242.jpg" TargetMode="External"/><Relationship Id="rId9" Type="http://schemas.openxmlformats.org/officeDocument/2006/relationships/hyperlink" Target="http://ua.all.biz/img/ua/catalog/959192.jpeg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642910" y="5214950"/>
            <a:ext cx="7421478" cy="928694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ročníku. </a:t>
            </a:r>
            <a:r>
              <a:rPr lang="cs-CZ" sz="1600" b="1" dirty="0" smtClean="0">
                <a:solidFill>
                  <a:srgbClr val="00B0F0"/>
                </a:solidFill>
              </a:rPr>
              <a:t>Slouží k naučení nového učiva.  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827584" y="4437112"/>
            <a:ext cx="7587028" cy="571504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Další součástky s jedním přechodem PN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43808" y="1412776"/>
            <a:ext cx="58904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12/2011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VY_32_INOVACE_FY.9.A_13_soucastky_s_jednim_prechodem_PN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5486" y="570340"/>
            <a:ext cx="1811936" cy="1728192"/>
          </a:xfrm>
          <a:prstGeom prst="rect">
            <a:avLst/>
          </a:prstGeom>
          <a:noFill/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0466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571612"/>
            <a:ext cx="5857916" cy="4525963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>
                <a:solidFill>
                  <a:srgbClr val="00B0F0"/>
                </a:solidFill>
              </a:rPr>
              <a:t> </a:t>
            </a:r>
            <a:r>
              <a:rPr lang="cs-CZ" sz="2800" b="1" dirty="0" smtClean="0">
                <a:solidFill>
                  <a:srgbClr val="00B0F0"/>
                </a:solidFill>
              </a:rPr>
              <a:t> dioda, která svítí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>
                <a:solidFill>
                  <a:srgbClr val="00B0F0"/>
                </a:solidFill>
              </a:rPr>
              <a:t> </a:t>
            </a:r>
            <a:r>
              <a:rPr lang="cs-CZ" sz="2800" b="1" dirty="0" smtClean="0">
                <a:solidFill>
                  <a:srgbClr val="00B0F0"/>
                </a:solidFill>
              </a:rPr>
              <a:t> bývají různých velikostí, svítí různě intenzivně a různě barevně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>
                <a:solidFill>
                  <a:srgbClr val="00B0F0"/>
                </a:solidFill>
              </a:rPr>
              <a:t> </a:t>
            </a:r>
            <a:r>
              <a:rPr lang="cs-CZ" sz="2800" b="1" dirty="0" smtClean="0">
                <a:solidFill>
                  <a:srgbClr val="00B0F0"/>
                </a:solidFill>
              </a:rPr>
              <a:t> ledka svítí pouze tehdy, je-li jako dioda zapojena v propustném směru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>
                <a:solidFill>
                  <a:srgbClr val="00B0F0"/>
                </a:solidFill>
              </a:rPr>
              <a:t> </a:t>
            </a:r>
            <a:r>
              <a:rPr lang="cs-CZ" sz="2800" b="1" dirty="0" smtClean="0">
                <a:solidFill>
                  <a:srgbClr val="00B0F0"/>
                </a:solidFill>
              </a:rPr>
              <a:t> ledky se vyrábějí z různých polovodivých materiálů (podle použitého materiálu se řídí barva)</a:t>
            </a:r>
          </a:p>
          <a:p>
            <a:pPr>
              <a:buNone/>
            </a:pP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Světelná dioda=ledka (svítivka)</a:t>
            </a:r>
            <a:endParaRPr lang="cs-CZ" sz="3600" b="1" dirty="0">
              <a:solidFill>
                <a:srgbClr val="C0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1500174"/>
            <a:ext cx="2294316" cy="473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Různé typy ledek: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285860"/>
            <a:ext cx="4074006" cy="2715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500174"/>
            <a:ext cx="31242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5" y="4114800"/>
            <a:ext cx="3643338" cy="2552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00000"/>
                </a:solidFill>
              </a:rPr>
              <a:t>  další součástka s jedním přechodem PN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00000"/>
                </a:solidFill>
              </a:rPr>
              <a:t>  osvětlíme-li fotodiodu, ukáže voltmetr napětí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00000"/>
                </a:solidFill>
              </a:rPr>
              <a:t>  fotodioda se při osvětlení stává zdrojem napětí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00000"/>
                </a:solidFill>
              </a:rPr>
              <a:t>  zvětšíme-li osvětlení, napětí se zvětší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00000"/>
                </a:solidFill>
              </a:rPr>
              <a:t>  maximální napětí, které vzniká na jedné fotodiodě, je asi 0,5 V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00000"/>
                </a:solidFill>
              </a:rPr>
              <a:t>  přímé přeměny energie světla na energii elektrickou se využívá ve slunečních článcích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7030A0"/>
                </a:solidFill>
                <a:effectLst/>
              </a:rPr>
              <a:t>Fotodiody (sluneční články)</a:t>
            </a:r>
            <a:endParaRPr lang="cs-CZ" sz="3600" dirty="0">
              <a:solidFill>
                <a:srgbClr val="7030A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effectLst/>
              </a:rPr>
              <a:t>Fotodiody (sluneční články)</a:t>
            </a:r>
            <a:endParaRPr lang="cs-CZ" sz="3600" dirty="0">
              <a:solidFill>
                <a:srgbClr val="0070C0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1428736"/>
            <a:ext cx="2186000" cy="981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6072198" y="2643182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značka fotodiody 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4500570"/>
            <a:ext cx="3667124" cy="2062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3"/>
                </a:solidFill>
              </a:rPr>
              <a:t>  vzniká spojením slunečních článků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3"/>
                </a:solidFill>
              </a:rPr>
              <a:t>  k získání </a:t>
            </a:r>
            <a:r>
              <a:rPr lang="cs-CZ" sz="2800" b="1" u="sng" dirty="0" smtClean="0">
                <a:solidFill>
                  <a:srgbClr val="C00000"/>
                </a:solidFill>
              </a:rPr>
              <a:t>většího napětí </a:t>
            </a:r>
            <a:r>
              <a:rPr lang="cs-CZ" sz="2800" b="1" dirty="0" smtClean="0">
                <a:solidFill>
                  <a:schemeClr val="accent3"/>
                </a:solidFill>
              </a:rPr>
              <a:t>se články spojují za sebou (sériové zapojení)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3"/>
                </a:solidFill>
              </a:rPr>
              <a:t>  ke </a:t>
            </a:r>
            <a:r>
              <a:rPr lang="cs-CZ" sz="2800" b="1" u="sng" dirty="0" smtClean="0">
                <a:solidFill>
                  <a:srgbClr val="C00000"/>
                </a:solidFill>
              </a:rPr>
              <a:t>zvětšení proudu </a:t>
            </a:r>
            <a:r>
              <a:rPr lang="cs-CZ" sz="2800" b="1" dirty="0" smtClean="0">
                <a:solidFill>
                  <a:schemeClr val="accent3"/>
                </a:solidFill>
              </a:rPr>
              <a:t>se články spojují vedle sebe (paralelní zapojení)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3"/>
                </a:solidFill>
              </a:rPr>
              <a:t>  mohou se spojovat </a:t>
            </a:r>
            <a:r>
              <a:rPr lang="cs-CZ" sz="2800" b="1" u="sng" dirty="0" smtClean="0">
                <a:solidFill>
                  <a:srgbClr val="C00000"/>
                </a:solidFill>
              </a:rPr>
              <a:t>i kombinovaně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3"/>
                </a:solidFill>
              </a:rPr>
              <a:t>  slouží jako zdroje stejnosměrného napětí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3"/>
                </a:solidFill>
              </a:rPr>
              <a:t>  </a:t>
            </a:r>
            <a:r>
              <a:rPr lang="cs-CZ" sz="2800" b="1" u="sng" dirty="0" smtClean="0">
                <a:solidFill>
                  <a:srgbClr val="C00000"/>
                </a:solidFill>
              </a:rPr>
              <a:t>patří mezi alternativní zdroje elektrické energie, které přeměňují energii světelnou přímo na energii elektrickou</a:t>
            </a:r>
            <a:endParaRPr lang="cs-CZ" sz="2800" b="1" u="sng" dirty="0">
              <a:solidFill>
                <a:srgbClr val="C0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>Sluneční baterie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Sluneční baterie v praktickém životě: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537150"/>
            <a:ext cx="3143272" cy="2221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1428736"/>
            <a:ext cx="3048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</a:rPr>
              <a:t>  slouží k ohřívání vody sluneční energií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</a:rPr>
              <a:t>  pokud vznikne pára, může se použít k pohonu turboalternátoru a vyrábět elektrickou energii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</a:rPr>
              <a:t>  elektrická energie zde nevzniká přímou přeměnou sluneční energie na energii elektrickou (jako u sluneční baterie), ale turboalternátor se pohání vzniklou párou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  <a:effectLst/>
              </a:rPr>
              <a:t>Sluneční kolektory</a:t>
            </a:r>
            <a:endParaRPr lang="cs-CZ" sz="3600" dirty="0">
              <a:solidFill>
                <a:srgbClr val="00B0F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  <a:effectLst/>
              </a:rPr>
              <a:t>Sluneční kolektory</a:t>
            </a:r>
            <a:endParaRPr lang="cs-CZ" sz="3600" dirty="0">
              <a:effectLst/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357298"/>
            <a:ext cx="3643338" cy="2732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2143116"/>
            <a:ext cx="3071834" cy="2049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4357694"/>
            <a:ext cx="3024196" cy="2260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  vlastností polovodičů využívá současná vyspělá elektronika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  elektronika nás obklopuje na každém kroku (např. televizory, videa, radiopřijímače, přehrávače kompaktních desek, mikrovlnná trouba, počítače, kalkulačky, měřící přístroje, moderní automobily, signální zařízení v metru, na železnici, v diagnostických zařízeních v lékařství atd.)</a:t>
            </a:r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>Použití polovodičů</a:t>
            </a:r>
            <a:endParaRPr lang="cs-CZ" sz="3600" dirty="0">
              <a:solidFill>
                <a:schemeClr val="accent6">
                  <a:lumMod val="5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2586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>Otázky:</a:t>
            </a:r>
            <a:br>
              <a:rPr lang="cs-CZ" sz="3600" dirty="0" smtClean="0">
                <a:solidFill>
                  <a:schemeClr val="accent2">
                    <a:lumMod val="50000"/>
                  </a:schemeClr>
                </a:solidFill>
                <a:effectLst/>
              </a:rPr>
            </a:b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>1) Vyjmenuj některé polovodičové součástky.</a:t>
            </a:r>
            <a:endParaRPr lang="cs-CZ" sz="3600" dirty="0"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42910" y="2428868"/>
            <a:ext cx="8043890" cy="35784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B0F0"/>
                </a:solidFill>
              </a:rPr>
              <a:t>např.  termistor, fotorezistor, dioda, ledka, fotodioda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effectLst/>
              </a:rPr>
              <a:t>Odpověď na otázku č. 1: </a:t>
            </a:r>
            <a:r>
              <a:rPr lang="cs-CZ" sz="3600" dirty="0" smtClean="0">
                <a:solidFill>
                  <a:srgbClr val="C00000"/>
                </a:solidFill>
                <a:effectLst/>
                <a:latin typeface="Arial"/>
                <a:cs typeface="Arial"/>
              </a:rPr>
              <a:t>☺☺☺</a:t>
            </a:r>
            <a:endParaRPr lang="cs-CZ" sz="3600" dirty="0"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85720" y="2071678"/>
            <a:ext cx="6500858" cy="3864175"/>
          </a:xfrm>
        </p:spPr>
        <p:txBody>
          <a:bodyPr/>
          <a:lstStyle/>
          <a:p>
            <a:pPr marL="624078" indent="-514350">
              <a:buAutoNum type="alphaUcParenR"/>
            </a:pPr>
            <a:r>
              <a:rPr lang="cs-CZ" b="1" dirty="0" smtClean="0">
                <a:solidFill>
                  <a:srgbClr val="002060"/>
                </a:solidFill>
              </a:rPr>
              <a:t>Barva se řídí velikostí elektrického napětí.</a:t>
            </a:r>
          </a:p>
          <a:p>
            <a:pPr marL="624078" indent="-514350">
              <a:buAutoNum type="alphaUcParenR"/>
            </a:pPr>
            <a:endParaRPr lang="cs-CZ" b="1" dirty="0" smtClean="0">
              <a:solidFill>
                <a:srgbClr val="002060"/>
              </a:solidFill>
            </a:endParaRPr>
          </a:p>
          <a:p>
            <a:pPr marL="624078" indent="-514350">
              <a:buAutoNum type="alphaUcParenR"/>
            </a:pPr>
            <a:r>
              <a:rPr lang="cs-CZ" b="1" dirty="0" smtClean="0">
                <a:solidFill>
                  <a:srgbClr val="002060"/>
                </a:solidFill>
              </a:rPr>
              <a:t>Barva se řídí volbou použitého materiálu.</a:t>
            </a:r>
          </a:p>
          <a:p>
            <a:pPr marL="624078" indent="-514350">
              <a:buAutoNum type="alphaUcParenR"/>
            </a:pPr>
            <a:endParaRPr lang="cs-CZ" b="1" dirty="0" smtClean="0">
              <a:solidFill>
                <a:srgbClr val="002060"/>
              </a:solidFill>
            </a:endParaRPr>
          </a:p>
          <a:p>
            <a:pPr marL="624078" indent="-514350">
              <a:buAutoNum type="alphaUcParenR"/>
            </a:pPr>
            <a:r>
              <a:rPr lang="cs-CZ" b="1" dirty="0" smtClean="0">
                <a:solidFill>
                  <a:srgbClr val="002060"/>
                </a:solidFill>
              </a:rPr>
              <a:t>Barva se řídí velikostí elektrického proudu.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92882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Vyber správnou odpověď:</a:t>
            </a:r>
            <a:br>
              <a:rPr lang="cs-CZ" sz="3600" dirty="0" smtClean="0">
                <a:solidFill>
                  <a:srgbClr val="00B050"/>
                </a:solidFill>
                <a:effectLst/>
              </a:rPr>
            </a:br>
            <a:r>
              <a:rPr lang="cs-CZ" sz="3600" dirty="0" smtClean="0">
                <a:solidFill>
                  <a:srgbClr val="00B050"/>
                </a:solidFill>
                <a:effectLst/>
              </a:rPr>
              <a:t>2) Na čem závisí barva ledky?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2786058"/>
            <a:ext cx="2573382" cy="1715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3857628"/>
            <a:ext cx="7829576" cy="2149663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70C0"/>
                </a:solidFill>
              </a:rPr>
              <a:t>Ledka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70C0"/>
                </a:solidFill>
              </a:rPr>
              <a:t>Termistor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70C0"/>
                </a:solidFill>
              </a:rPr>
              <a:t>Fotodioda</a:t>
            </a:r>
          </a:p>
          <a:p>
            <a:pPr marL="624078" indent="-514350">
              <a:buAutoNum type="alphaLcParenR"/>
            </a:pP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6867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effectLst/>
              </a:rPr>
              <a:t>Vyber správnou odpověď:</a:t>
            </a:r>
            <a:br>
              <a:rPr lang="cs-CZ" sz="3600" dirty="0" smtClean="0">
                <a:solidFill>
                  <a:srgbClr val="C00000"/>
                </a:solidFill>
                <a:effectLst/>
              </a:rPr>
            </a:br>
            <a:r>
              <a:rPr lang="cs-CZ" sz="3600" dirty="0" smtClean="0">
                <a:solidFill>
                  <a:srgbClr val="C00000"/>
                </a:solidFill>
                <a:effectLst/>
              </a:rPr>
              <a:t>3) Poznej schematickou značku:</a:t>
            </a:r>
            <a:endParaRPr lang="cs-CZ" sz="3600" dirty="0">
              <a:solidFill>
                <a:srgbClr val="C00000"/>
              </a:solidFill>
              <a:effectLst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2571744"/>
            <a:ext cx="2186000" cy="981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071546"/>
            <a:ext cx="8229600" cy="314327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effectLst/>
              </a:rPr>
              <a:t>4) Jak vzniká sluneční baterie?</a:t>
            </a:r>
            <a:endParaRPr lang="cs-CZ" sz="3600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857364"/>
            <a:ext cx="8258204" cy="41499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B0F0"/>
                </a:solidFill>
              </a:rPr>
              <a:t>Sluneční baterie vzniká spojením slunečních článků.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effectLst/>
              </a:rPr>
              <a:t>Odpověď na otázku č. 4:   </a:t>
            </a:r>
            <a:r>
              <a:rPr lang="cs-CZ" sz="3600" dirty="0" smtClean="0">
                <a:solidFill>
                  <a:srgbClr val="C00000"/>
                </a:solidFill>
                <a:effectLst/>
                <a:latin typeface="Arial"/>
                <a:cs typeface="Arial"/>
              </a:rPr>
              <a:t>☺☺☺</a:t>
            </a:r>
            <a:endParaRPr lang="cs-CZ" sz="3600" dirty="0"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435547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70C0"/>
                </a:solidFill>
              </a:rPr>
              <a:t>Články se spojují vedle sebe.</a:t>
            </a:r>
          </a:p>
          <a:p>
            <a:pPr marL="624078" indent="-514350">
              <a:buAutoNum type="alphaLcParenR"/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70C0"/>
                </a:solidFill>
              </a:rPr>
              <a:t>Články se spojují za sebou.</a:t>
            </a:r>
          </a:p>
          <a:p>
            <a:pPr marL="624078" indent="-514350">
              <a:buAutoNum type="alphaLcParenR"/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70C0"/>
                </a:solidFill>
              </a:rPr>
              <a:t>Nezáleží na zapojení článků.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854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7030A0"/>
                </a:solidFill>
                <a:effectLst/>
              </a:rPr>
              <a:t>Vyber správnou odpověď:</a:t>
            </a:r>
            <a:br>
              <a:rPr lang="cs-CZ" sz="3600" dirty="0" smtClean="0">
                <a:solidFill>
                  <a:srgbClr val="7030A0"/>
                </a:solidFill>
                <a:effectLst/>
              </a:rPr>
            </a:br>
            <a:r>
              <a:rPr lang="cs-CZ" sz="3600" dirty="0" smtClean="0">
                <a:solidFill>
                  <a:srgbClr val="7030A0"/>
                </a:solidFill>
                <a:effectLst/>
              </a:rPr>
              <a:t>5) Jak se zapojí články k získání většího napětí?</a:t>
            </a:r>
            <a:endParaRPr lang="cs-CZ" sz="3600" dirty="0">
              <a:solidFill>
                <a:srgbClr val="7030A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471490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>6) Pokus se najít význam sluneční baterie na hřbetu velblouda.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2357430"/>
            <a:ext cx="8229600" cy="35784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B0F0"/>
                </a:solidFill>
              </a:rPr>
              <a:t>Získaným napětím ze sluneční baterie na hřbetu velblouda se napájí chladnička využívaná při převozu léků v poušti.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effectLst/>
              </a:rPr>
              <a:t>Odpověď na otázku č. 6:  </a:t>
            </a:r>
            <a:r>
              <a:rPr lang="cs-CZ" sz="3600" dirty="0" smtClean="0">
                <a:solidFill>
                  <a:srgbClr val="FF0000"/>
                </a:solidFill>
                <a:effectLst/>
                <a:latin typeface="Arial"/>
                <a:cs typeface="Arial"/>
              </a:rPr>
              <a:t>☺☺☺</a:t>
            </a:r>
            <a:endParaRPr lang="cs-CZ" sz="3600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429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>7) K čemu slouží sluneční kolektory?</a:t>
            </a:r>
            <a:endParaRPr lang="cs-CZ" sz="3600" dirty="0"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3429000"/>
            <a:ext cx="3643338" cy="2732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b="1" dirty="0" smtClean="0">
                <a:solidFill>
                  <a:srgbClr val="0070C0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r>
              <a:rPr lang="cs-CZ" sz="1200" b="1" dirty="0" smtClean="0">
                <a:solidFill>
                  <a:srgbClr val="0070C0"/>
                </a:solidFill>
              </a:rPr>
              <a:t>galerie office </a:t>
            </a:r>
            <a:r>
              <a:rPr lang="cs-CZ" sz="1200" b="1" dirty="0" smtClean="0">
                <a:solidFill>
                  <a:srgbClr val="0070C0"/>
                </a:solidFill>
              </a:rPr>
              <a:t> www.office.</a:t>
            </a:r>
            <a:r>
              <a:rPr lang="cs-CZ" sz="1200" b="1" smtClean="0">
                <a:solidFill>
                  <a:srgbClr val="0070C0"/>
                </a:solidFill>
              </a:rPr>
              <a:t>microsoft.com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b="1" dirty="0" smtClean="0">
                <a:solidFill>
                  <a:srgbClr val="0070C0"/>
                </a:solidFill>
              </a:rPr>
              <a:t>http://nd03.jxs.cz/386/876/f7d2c7d2fe_61126909_o2.png 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b="1" dirty="0" smtClean="0">
                <a:solidFill>
                  <a:srgbClr val="0070C0"/>
                </a:solidFill>
                <a:hlinkClick r:id="rId3"/>
              </a:rPr>
              <a:t>http://upload.wikimedia.org/wikipedia/commons/e/e8/LEDs.jpg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dirty="0" smtClean="0">
                <a:hlinkClick r:id="rId4"/>
              </a:rPr>
              <a:t>http://www.trieste.cz/uploads/thumbnails/thumbnail-411288-led-1238403242.jpg</a:t>
            </a:r>
            <a:r>
              <a:rPr lang="cs-CZ" sz="1200" dirty="0" smtClean="0"/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dirty="0" smtClean="0">
                <a:hlinkClick r:id="rId5"/>
              </a:rPr>
              <a:t>http://upload.wikimedia.org/wikipedia/commons/9/95/ZnackaFotodiody1.jpg</a:t>
            </a:r>
            <a:r>
              <a:rPr lang="cs-CZ" sz="1200" dirty="0" smtClean="0"/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dirty="0" smtClean="0">
                <a:hlinkClick r:id="rId6"/>
              </a:rPr>
              <a:t>http://www.sveko.cz/images/normal/image33.jpg</a:t>
            </a:r>
            <a:r>
              <a:rPr lang="cs-CZ" sz="1200" dirty="0" smtClean="0"/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b="1" dirty="0" smtClean="0">
                <a:solidFill>
                  <a:srgbClr val="0070C0"/>
                </a:solidFill>
                <a:hlinkClick r:id="rId7"/>
              </a:rPr>
              <a:t>http://www.perfektshop.cz/domain/autoskloperfekt/files/aaaobrazky/hracky/solar-zel.jpg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b="1" dirty="0" smtClean="0">
                <a:solidFill>
                  <a:srgbClr val="0070C0"/>
                </a:solidFill>
                <a:hlinkClick r:id="rId8"/>
              </a:rPr>
              <a:t>http://mek.kosmo.cz/pil_lety/mezinar/iss/moduly/sm/smartm.jpg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b="1" dirty="0" smtClean="0">
                <a:solidFill>
                  <a:srgbClr val="0070C0"/>
                </a:solidFill>
                <a:hlinkClick r:id="rId9"/>
              </a:rPr>
              <a:t>http://ua.all.biz/img/ua/catalog/959192.jpeg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b="1" dirty="0" smtClean="0">
                <a:solidFill>
                  <a:srgbClr val="0070C0"/>
                </a:solidFill>
                <a:hlinkClick r:id="rId10"/>
              </a:rPr>
              <a:t>http://img.ihned.cz/attachment.php/790/15594790/yOzdh3RoEmnxvCpuI6WJPUrwS1Te2BVi/toyota_solar_prius__900x600_.jpg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b="1" dirty="0" smtClean="0">
                <a:solidFill>
                  <a:srgbClr val="0070C0"/>
                </a:solidFill>
                <a:hlinkClick r:id="rId11"/>
              </a:rPr>
              <a:t>http://www.cez.cz/edee/content/microsites/solarni/univ/titul.jpg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endParaRPr lang="cs-CZ" sz="1200" b="1" dirty="0" smtClean="0">
              <a:solidFill>
                <a:srgbClr val="0070C0"/>
              </a:solidFill>
            </a:endParaRPr>
          </a:p>
          <a:p>
            <a:endParaRPr lang="cs-CZ" sz="1400" b="1" dirty="0" smtClean="0">
              <a:solidFill>
                <a:srgbClr val="0070C0"/>
              </a:solidFill>
            </a:endParaRPr>
          </a:p>
          <a:p>
            <a:endParaRPr lang="cs-CZ" sz="1400" b="1" dirty="0" smtClean="0">
              <a:solidFill>
                <a:srgbClr val="0070C0"/>
              </a:solidFill>
            </a:endParaRPr>
          </a:p>
          <a:p>
            <a:endParaRPr lang="cs-CZ" sz="1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u="sng" dirty="0" smtClean="0">
                <a:solidFill>
                  <a:srgbClr val="00B050"/>
                </a:solidFill>
              </a:rPr>
              <a:t>Použité zdroje:</a:t>
            </a:r>
            <a:endParaRPr lang="cs-CZ" sz="3600" b="1" u="sng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864307"/>
          </a:xfrm>
        </p:spPr>
        <p:txBody>
          <a:bodyPr>
            <a:normAutofit lnSpcReduction="10000"/>
          </a:bodyPr>
          <a:lstStyle/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Zavedení další polovodičové součástky zvané ledka (svítivka), vysvětlení jejích vlastností, ukázka schematické značky a různých typů ledek.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Žáci jsou seznámeni s fotodiodou, důraz je kladen na vlastnost fotodiody, která se při osvětlení stává zdrojem napětí.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Vysvětlení přímé přeměny energie světla na energii elektrickou, využití slunečních článků a slunečních baterií.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Žáci se setkají s pojmem alternativní zdroje elektrické energie.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Ukázky instalace slunečních baterií v praktickém životě.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Žáci by měli znát rozdíl mezi sluneční baterií a kolektorem.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Shrnutí využití polovodičových součástek.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Na závěr žáci odpovídají na připravené otázky, které jsou shrnutím vysvětleného učiva.</a:t>
            </a:r>
          </a:p>
          <a:p>
            <a:pPr marL="624078" indent="-514350">
              <a:buAutoNum type="arabicParenR"/>
            </a:pPr>
            <a:endParaRPr lang="cs-CZ" sz="2000" b="1" dirty="0" smtClean="0">
              <a:solidFill>
                <a:srgbClr val="00B050"/>
              </a:solidFill>
            </a:endParaRPr>
          </a:p>
          <a:p>
            <a:pPr marL="624078" indent="-514350">
              <a:buAutoNum type="arabicParenR"/>
            </a:pP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002060"/>
                </a:solidFill>
              </a:rPr>
              <a:t>Metodika prezentace:</a:t>
            </a:r>
            <a:endParaRPr lang="cs-CZ" sz="3600" b="1" u="sng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137</TotalTime>
  <Words>721</Words>
  <Application>Microsoft Office PowerPoint</Application>
  <PresentationFormat>Předvádění na obrazovce (4:3)</PresentationFormat>
  <Paragraphs>109</Paragraphs>
  <Slides>22</Slides>
  <Notes>22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Shluk</vt:lpstr>
      <vt:lpstr>Snímek 1</vt:lpstr>
      <vt:lpstr>Světelná dioda=ledka (svítivka)</vt:lpstr>
      <vt:lpstr>Různé typy ledek:</vt:lpstr>
      <vt:lpstr>Fotodiody (sluneční články)</vt:lpstr>
      <vt:lpstr>Fotodiody (sluneční články)</vt:lpstr>
      <vt:lpstr>Sluneční baterie</vt:lpstr>
      <vt:lpstr>Sluneční baterie v praktickém životě:</vt:lpstr>
      <vt:lpstr>Sluneční kolektory</vt:lpstr>
      <vt:lpstr>Sluneční kolektory</vt:lpstr>
      <vt:lpstr>Použití polovodičů</vt:lpstr>
      <vt:lpstr>Otázky: 1) Vyjmenuj některé polovodičové součástky.</vt:lpstr>
      <vt:lpstr>Odpověď na otázku č. 1: ☺☺☺</vt:lpstr>
      <vt:lpstr>Vyber správnou odpověď: 2) Na čem závisí barva ledky?</vt:lpstr>
      <vt:lpstr>Vyber správnou odpověď: 3) Poznej schematickou značku:</vt:lpstr>
      <vt:lpstr>4) Jak vzniká sluneční baterie?</vt:lpstr>
      <vt:lpstr>Odpověď na otázku č. 4:   ☺☺☺</vt:lpstr>
      <vt:lpstr>Vyber správnou odpověď: 5) Jak se zapojí články k získání většího napětí?</vt:lpstr>
      <vt:lpstr>6) Pokus se najít význam sluneční baterie na hřbetu velblouda.</vt:lpstr>
      <vt:lpstr>Odpověď na otázku č. 6:  ☺☺☺</vt:lpstr>
      <vt:lpstr>7) K čemu slouží sluneční kolektory?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šárka</cp:lastModifiedBy>
  <cp:revision>28</cp:revision>
  <dcterms:created xsi:type="dcterms:W3CDTF">2011-12-02T18:24:09Z</dcterms:created>
  <dcterms:modified xsi:type="dcterms:W3CDTF">2013-06-08T12:28:06Z</dcterms:modified>
</cp:coreProperties>
</file>