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60" r:id="rId4"/>
    <p:sldId id="263" r:id="rId5"/>
    <p:sldId id="261" r:id="rId6"/>
    <p:sldId id="262" r:id="rId7"/>
    <p:sldId id="264" r:id="rId8"/>
    <p:sldId id="265" r:id="rId9"/>
    <p:sldId id="266" r:id="rId10"/>
    <p:sldId id="267" r:id="rId11"/>
    <p:sldId id="268" r:id="rId12"/>
    <p:sldId id="270" r:id="rId13"/>
    <p:sldId id="271" r:id="rId14"/>
    <p:sldId id="272" r:id="rId15"/>
    <p:sldId id="269" r:id="rId16"/>
    <p:sldId id="276" r:id="rId17"/>
    <p:sldId id="277" r:id="rId18"/>
    <p:sldId id="278" r:id="rId19"/>
    <p:sldId id="279" r:id="rId20"/>
    <p:sldId id="273" r:id="rId21"/>
    <p:sldId id="274" r:id="rId22"/>
    <p:sldId id="275" r:id="rId23"/>
    <p:sldId id="280" r:id="rId24"/>
    <p:sldId id="281" r:id="rId25"/>
    <p:sldId id="257" r:id="rId26"/>
    <p:sldId id="258" r:id="rId2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660033"/>
    <a:srgbClr val="006600"/>
    <a:srgbClr val="0099CC"/>
    <a:srgbClr val="009900"/>
    <a:srgbClr val="FF3300"/>
    <a:srgbClr val="669900"/>
    <a:srgbClr val="CC0066"/>
    <a:srgbClr val="CC00CC"/>
    <a:srgbClr val="00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 dirty="0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AC5B605-AF28-4D51-8945-10A65ADB7965}" type="datetimeFigureOut">
              <a:rPr lang="cs-CZ" smtClean="0"/>
              <a:pPr/>
              <a:t>8.6.2013</a:t>
            </a:fld>
            <a:endParaRPr lang="cs-CZ" dirty="0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4133E6B-A4B9-4C9F-8938-7B28328489B1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AC5B605-AF28-4D51-8945-10A65ADB7965}" type="datetimeFigureOut">
              <a:rPr lang="cs-CZ" smtClean="0"/>
              <a:pPr/>
              <a:t>8.6.2013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4133E6B-A4B9-4C9F-8938-7B28328489B1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AC5B605-AF28-4D51-8945-10A65ADB7965}" type="datetimeFigureOut">
              <a:rPr lang="cs-CZ" smtClean="0"/>
              <a:pPr/>
              <a:t>8.6.2013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4133E6B-A4B9-4C9F-8938-7B28328489B1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AC5B605-AF28-4D51-8945-10A65ADB7965}" type="datetimeFigureOut">
              <a:rPr lang="cs-CZ" smtClean="0"/>
              <a:pPr/>
              <a:t>8.6.2013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4133E6B-A4B9-4C9F-8938-7B28328489B1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AC5B605-AF28-4D51-8945-10A65ADB7965}" type="datetimeFigureOut">
              <a:rPr lang="cs-CZ" smtClean="0"/>
              <a:pPr/>
              <a:t>8.6.2013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4133E6B-A4B9-4C9F-8938-7B28328489B1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AC5B605-AF28-4D51-8945-10A65ADB7965}" type="datetimeFigureOut">
              <a:rPr lang="cs-CZ" smtClean="0"/>
              <a:pPr/>
              <a:t>8.6.2013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4133E6B-A4B9-4C9F-8938-7B28328489B1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AC5B605-AF28-4D51-8945-10A65ADB7965}" type="datetimeFigureOut">
              <a:rPr lang="cs-CZ" smtClean="0"/>
              <a:pPr/>
              <a:t>8.6.2013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4133E6B-A4B9-4C9F-8938-7B28328489B1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AAC5B605-AF28-4D51-8945-10A65ADB7965}" type="datetimeFigureOut">
              <a:rPr lang="cs-CZ" smtClean="0"/>
              <a:pPr/>
              <a:t>8.6.2013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4133E6B-A4B9-4C9F-8938-7B28328489B1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dirty="0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AC5B605-AF28-4D51-8945-10A65ADB7965}" type="datetimeFigureOut">
              <a:rPr lang="cs-CZ" smtClean="0"/>
              <a:pPr/>
              <a:t>8.6.2013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4133E6B-A4B9-4C9F-8938-7B28328489B1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AC5B605-AF28-4D51-8945-10A65ADB7965}" type="datetimeFigureOut">
              <a:rPr lang="cs-CZ" smtClean="0"/>
              <a:pPr/>
              <a:t>8.6.2013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4133E6B-A4B9-4C9F-8938-7B28328489B1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AC5B605-AF28-4D51-8945-10A65ADB7965}" type="datetimeFigureOut">
              <a:rPr lang="cs-CZ" smtClean="0"/>
              <a:pPr/>
              <a:t>8.6.2013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4133E6B-A4B9-4C9F-8938-7B28328489B1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AAC5B605-AF28-4D51-8945-10A65ADB7965}" type="datetimeFigureOut">
              <a:rPr lang="cs-CZ" smtClean="0"/>
              <a:pPr/>
              <a:t>8.6.2013</a:t>
            </a:fld>
            <a:endParaRPr lang="cs-CZ" dirty="0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54133E6B-A4B9-4C9F-8938-7B28328489B1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thumb/f/f0/Opticke_zobrazeni_mikroskop.svg/550px-Opticke_zobrazeni_mikroskop.svg.png" TargetMode="External"/><Relationship Id="rId13" Type="http://schemas.openxmlformats.org/officeDocument/2006/relationships/hyperlink" Target="http://upload.wikimedia.org/wikipedia/commons/3/30/Negretti_zambra_telescope_2.jpg" TargetMode="External"/><Relationship Id="rId18" Type="http://schemas.openxmlformats.org/officeDocument/2006/relationships/hyperlink" Target="http://cs.wikipedia.org/wiki/Soubor:HubbleDeepField.800px.jpg" TargetMode="External"/><Relationship Id="rId3" Type="http://schemas.openxmlformats.org/officeDocument/2006/relationships/hyperlink" Target="http://hledani.gnosis9.net/img/3zorny-uhel.png" TargetMode="External"/><Relationship Id="rId7" Type="http://schemas.openxmlformats.org/officeDocument/2006/relationships/hyperlink" Target="http://web.natur.cuni.cz/~parazit/parpages/mikroskopickatechnika/big_ObrCH20(1)b.jpg" TargetMode="External"/><Relationship Id="rId12" Type="http://schemas.openxmlformats.org/officeDocument/2006/relationships/hyperlink" Target="http://upload.wikimedia.org/wikipedia/commons/3/37/2-m_Telescope3,_Ond%C5%99ejov_Astronomical.jpg" TargetMode="External"/><Relationship Id="rId17" Type="http://schemas.openxmlformats.org/officeDocument/2006/relationships/hyperlink" Target="http://cs.wikipedia.org/wiki/Soubor:HST-SM4.jpeg" TargetMode="External"/><Relationship Id="rId2" Type="http://schemas.openxmlformats.org/officeDocument/2006/relationships/hyperlink" Target="http://work.letectvi.cz/foto/doprava/2009/08/yllcf2.jpg" TargetMode="External"/><Relationship Id="rId16" Type="http://schemas.openxmlformats.org/officeDocument/2006/relationships/hyperlink" Target="http://cs.wikipedia.org/wiki/Soubor:Johannes_Kepler_1610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c/c6/Mag_glass_request.jpg" TargetMode="External"/><Relationship Id="rId11" Type="http://schemas.openxmlformats.org/officeDocument/2006/relationships/hyperlink" Target="http://upload.wikimedia.org/wikipedia/commons/e/ef/ApoRef.png" TargetMode="External"/><Relationship Id="rId5" Type="http://schemas.openxmlformats.org/officeDocument/2006/relationships/hyperlink" Target="http://upload.wikimedia.org/wikipedia/commons/d/db/Opticke_zobrazeni_lupa.svg" TargetMode="External"/><Relationship Id="rId15" Type="http://schemas.openxmlformats.org/officeDocument/2006/relationships/hyperlink" Target="http://upload.wikimedia.org/wikipedia/commons/8/85/Galileo_by_leoni.jpg" TargetMode="External"/><Relationship Id="rId10" Type="http://schemas.openxmlformats.org/officeDocument/2006/relationships/hyperlink" Target="http://upload.wikimedia.org/wikipedia/commons/8/83/Szinhazitavcso.jpg" TargetMode="External"/><Relationship Id="rId4" Type="http://schemas.openxmlformats.org/officeDocument/2006/relationships/hyperlink" Target="http://forum.matweb.cz/upload/398-typyuhlu2.jpg" TargetMode="External"/><Relationship Id="rId9" Type="http://schemas.openxmlformats.org/officeDocument/2006/relationships/hyperlink" Target="http://upload.wikimedia.org/wikipedia/commons/d/dd/Kepschem2.jpg" TargetMode="External"/><Relationship Id="rId14" Type="http://schemas.openxmlformats.org/officeDocument/2006/relationships/hyperlink" Target="http://upload.wikimedia.org/wikipedia/commons/6/6a/Porro_binocular.jpg" TargetMode="Externa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1"/>
          <p:cNvSpPr txBox="1">
            <a:spLocks/>
          </p:cNvSpPr>
          <p:nvPr/>
        </p:nvSpPr>
        <p:spPr>
          <a:xfrm>
            <a:off x="568220" y="5229200"/>
            <a:ext cx="7421478" cy="771568"/>
          </a:xfrm>
          <a:prstGeom prst="rect">
            <a:avLst/>
          </a:prstGeom>
        </p:spPr>
        <p:txBody>
          <a:bodyPr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5760" marR="0" lvl="0" indent="-256032" algn="just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Anotace: </a:t>
            </a:r>
            <a:r>
              <a:rPr lang="cs-CZ" sz="1600" b="1" noProof="0" dirty="0" smtClean="0">
                <a:solidFill>
                  <a:srgbClr val="00B0F0"/>
                </a:solidFill>
              </a:rPr>
              <a:t>Materiál je určen pro žáky 9. ročníku. Žák navazuje na učivo probrané v 7. ročníku  a učivo prohlubuje. </a:t>
            </a:r>
            <a:endParaRPr kumimoji="0" lang="cs-CZ" sz="16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683568" y="4437112"/>
            <a:ext cx="7587028" cy="500066"/>
          </a:xfrm>
          <a:prstGeom prst="rect">
            <a:avLst/>
          </a:prstGeom>
        </p:spPr>
        <p:txBody>
          <a:bodyPr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4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Lupa, mikroskop, dalekohledy </a:t>
            </a:r>
            <a:endParaRPr kumimoji="0" lang="cs-CZ" sz="24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771800" y="1412776"/>
            <a:ext cx="589040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rgbClr val="002060"/>
                </a:solidFill>
              </a:rPr>
              <a:t>Název školy: </a:t>
            </a:r>
            <a:r>
              <a:rPr lang="cs-CZ" b="1" dirty="0" smtClean="0">
                <a:solidFill>
                  <a:srgbClr val="002060"/>
                </a:solidFill>
              </a:rPr>
              <a:t>ZŠ Štětí, Ostrovní 300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Autor: </a:t>
            </a:r>
            <a:r>
              <a:rPr lang="cs-CZ" b="1" dirty="0" smtClean="0">
                <a:solidFill>
                  <a:srgbClr val="002060"/>
                </a:solidFill>
              </a:rPr>
              <a:t>Francová Alena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Vzdělávací oblast: Člověk a příroda_Fyzika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Datum: 01/2012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Název materiálu: </a:t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b="1" dirty="0" smtClean="0">
                <a:solidFill>
                  <a:srgbClr val="002060"/>
                </a:solidFill>
              </a:rPr>
              <a:t>VY_32_INOVACE_FY.9.A_20_lupa_mikroskop_dalekohled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Číslo operačního programu: </a:t>
            </a:r>
            <a:r>
              <a:rPr lang="cs-CZ" b="1" dirty="0" smtClean="0">
                <a:solidFill>
                  <a:srgbClr val="002060"/>
                </a:solidFill>
              </a:rPr>
              <a:t>CZ.1.07/1.4.00/21.1693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Název projektu: </a:t>
            </a:r>
            <a:r>
              <a:rPr lang="cs-CZ" b="1" dirty="0" smtClean="0">
                <a:solidFill>
                  <a:srgbClr val="002060"/>
                </a:solidFill>
              </a:rPr>
              <a:t>PRIMA ŠKOLA</a:t>
            </a:r>
            <a:endParaRPr lang="cs-CZ" b="1" dirty="0">
              <a:solidFill>
                <a:srgbClr val="002060"/>
              </a:solidFill>
            </a:endParaRPr>
          </a:p>
        </p:txBody>
      </p:sp>
      <p:pic>
        <p:nvPicPr>
          <p:cNvPr id="7" name="Picture 4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928670"/>
            <a:ext cx="1811936" cy="1728192"/>
          </a:xfrm>
          <a:prstGeom prst="rect">
            <a:avLst/>
          </a:prstGeom>
          <a:noFill/>
        </p:spPr>
      </p:pic>
      <p:pic>
        <p:nvPicPr>
          <p:cNvPr id="8" name="Obrázek 7" descr="OPVK_hor_zakladni_logolink_RGB_cz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476672"/>
            <a:ext cx="4187315" cy="863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3214686"/>
            <a:ext cx="8229600" cy="2792605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q"/>
            </a:pPr>
            <a:r>
              <a:rPr lang="cs-CZ" b="1" dirty="0" smtClean="0">
                <a:solidFill>
                  <a:srgbClr val="3366FF"/>
                </a:solidFill>
              </a:rPr>
              <a:t>velikost i vzdálenost předmětů posuzujeme podle zorného úhlu,</a:t>
            </a:r>
          </a:p>
          <a:p>
            <a:pPr>
              <a:buFont typeface="Wingdings" pitchFamily="2" charset="2"/>
              <a:buChar char="q"/>
            </a:pPr>
            <a:r>
              <a:rPr lang="cs-CZ" b="1" dirty="0" smtClean="0">
                <a:solidFill>
                  <a:srgbClr val="3366FF"/>
                </a:solidFill>
              </a:rPr>
              <a:t>je to úhel mezi paprsky, které vycházejí </a:t>
            </a:r>
            <a:r>
              <a:rPr lang="cs-CZ" b="1" dirty="0" smtClean="0">
                <a:solidFill>
                  <a:srgbClr val="3366FF"/>
                </a:solidFill>
              </a:rPr>
              <a:t>                       z </a:t>
            </a:r>
            <a:r>
              <a:rPr lang="cs-CZ" b="1" dirty="0" smtClean="0">
                <a:solidFill>
                  <a:srgbClr val="3366FF"/>
                </a:solidFill>
              </a:rPr>
              <a:t>okrajových bodů předmětu a vnikají do našeho oka,</a:t>
            </a:r>
          </a:p>
          <a:p>
            <a:pPr>
              <a:buFont typeface="Wingdings" pitchFamily="2" charset="2"/>
              <a:buChar char="q"/>
            </a:pPr>
            <a:r>
              <a:rPr lang="cs-CZ" b="1" dirty="0" smtClean="0">
                <a:solidFill>
                  <a:srgbClr val="3366FF"/>
                </a:solidFill>
              </a:rPr>
              <a:t>předmět (detaily na předmětu</a:t>
            </a:r>
            <a:r>
              <a:rPr lang="cs-CZ" b="1" dirty="0" smtClean="0">
                <a:solidFill>
                  <a:srgbClr val="3366FF"/>
                </a:solidFill>
              </a:rPr>
              <a:t>) vidíme </a:t>
            </a:r>
            <a:r>
              <a:rPr lang="cs-CZ" b="1" dirty="0" smtClean="0">
                <a:solidFill>
                  <a:srgbClr val="3366FF"/>
                </a:solidFill>
              </a:rPr>
              <a:t>tehdy, jestliže ho vidíme pod zorným úhlem alespoň 1</a:t>
            </a:r>
            <a:r>
              <a:rPr lang="cs-CZ" b="1" dirty="0" smtClean="0">
                <a:solidFill>
                  <a:srgbClr val="3366FF"/>
                </a:solidFill>
                <a:latin typeface="Arial"/>
                <a:cs typeface="Arial"/>
              </a:rPr>
              <a:t>´</a:t>
            </a:r>
            <a:endParaRPr lang="cs-CZ" b="1" dirty="0" smtClean="0">
              <a:solidFill>
                <a:srgbClr val="3366FF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4471990" cy="2868610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D60093"/>
                </a:solidFill>
                <a:effectLst/>
              </a:rPr>
              <a:t>Proč se nám letící letadlo zdá malé a na letištní ploše se nám totéž letadlo zdá velké???</a:t>
            </a:r>
            <a:endParaRPr lang="cs-CZ" sz="3200" dirty="0">
              <a:solidFill>
                <a:srgbClr val="D60093"/>
              </a:solidFill>
              <a:effectLst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29190" y="571480"/>
            <a:ext cx="4038294" cy="2443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511420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8000"/>
                </a:solidFill>
                <a:effectLst/>
              </a:rPr>
              <a:t>Při vzdalování stromu od oka se zmenšuje jeho zorný úhel:</a:t>
            </a:r>
            <a:endParaRPr lang="cs-CZ" sz="3600" dirty="0">
              <a:solidFill>
                <a:srgbClr val="008000"/>
              </a:solidFill>
              <a:effectLst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3071810"/>
            <a:ext cx="7171002" cy="250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39850"/>
          </a:xfrm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rgbClr val="660066"/>
                </a:solidFill>
                <a:effectLst/>
              </a:rPr>
              <a:t>a) Zorný úhel pozorovaného předmětu bez lupy:</a:t>
            </a:r>
            <a:br>
              <a:rPr lang="cs-CZ" sz="2400" dirty="0" smtClean="0">
                <a:solidFill>
                  <a:srgbClr val="660066"/>
                </a:solidFill>
                <a:effectLst/>
              </a:rPr>
            </a:br>
            <a:r>
              <a:rPr lang="cs-CZ" sz="2400" dirty="0" smtClean="0">
                <a:solidFill>
                  <a:srgbClr val="660066"/>
                </a:solidFill>
                <a:effectLst/>
              </a:rPr>
              <a:t>b) Zorný úhel pozorovaného předmětu s lupou:</a:t>
            </a:r>
            <a:endParaRPr lang="cs-CZ" sz="2400" dirty="0">
              <a:solidFill>
                <a:srgbClr val="660066"/>
              </a:solidFill>
              <a:effectLst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2000240"/>
            <a:ext cx="7858180" cy="39638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effectLst/>
              </a:rPr>
              <a:t> </a:t>
            </a:r>
            <a:endParaRPr lang="cs-CZ" sz="2800" dirty="0">
              <a:solidFill>
                <a:srgbClr val="FF0000"/>
              </a:solidFill>
              <a:effectLst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4810" y="428604"/>
            <a:ext cx="3843342" cy="6286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785786" y="714356"/>
            <a:ext cx="2857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C0066"/>
                </a:solidFill>
              </a:rPr>
              <a:t>Výškový úhel:</a:t>
            </a:r>
            <a:endParaRPr lang="cs-CZ" sz="2400" b="1" dirty="0">
              <a:solidFill>
                <a:srgbClr val="CC0066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28596" y="2285992"/>
            <a:ext cx="30003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C0066"/>
                </a:solidFill>
              </a:rPr>
              <a:t>Hloubkový  úhel:</a:t>
            </a:r>
            <a:endParaRPr lang="cs-CZ" sz="2400" b="1" dirty="0">
              <a:solidFill>
                <a:srgbClr val="CC0066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000100" y="3857628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C0066"/>
                </a:solidFill>
              </a:rPr>
              <a:t>Zorný úhel:</a:t>
            </a:r>
            <a:endParaRPr lang="cs-CZ" sz="2400" b="1" dirty="0">
              <a:solidFill>
                <a:srgbClr val="CC0066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57158" y="5357826"/>
            <a:ext cx="37147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C0066"/>
                </a:solidFill>
              </a:rPr>
              <a:t>Úhel periferního vidění:</a:t>
            </a:r>
            <a:endParaRPr lang="cs-CZ" sz="2400" b="1" dirty="0">
              <a:solidFill>
                <a:srgbClr val="CC0066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  <p:bldP spid="7" grpId="0" build="allAtOnce"/>
      <p:bldP spid="8" grpId="0" build="allAtOnce"/>
      <p:bldP spid="9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500174"/>
            <a:ext cx="8229600" cy="4507117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b="1" dirty="0" smtClean="0">
                <a:solidFill>
                  <a:srgbClr val="FF0000"/>
                </a:solidFill>
              </a:rPr>
              <a:t>Předmět umístíme mezi lupu a její ohnisko.</a:t>
            </a:r>
          </a:p>
          <a:p>
            <a:pPr>
              <a:buNone/>
            </a:pPr>
            <a:r>
              <a:rPr lang="cs-CZ" b="1" dirty="0" smtClean="0">
                <a:solidFill>
                  <a:srgbClr val="FF0000"/>
                </a:solidFill>
              </a:rPr>
              <a:t>Obraz: zdánlivý, přímý, zvětšený.</a:t>
            </a:r>
          </a:p>
          <a:p>
            <a:pPr>
              <a:buNone/>
            </a:pPr>
            <a:r>
              <a:rPr lang="cs-CZ" b="1" dirty="0" smtClean="0">
                <a:solidFill>
                  <a:srgbClr val="FF0000"/>
                </a:solidFill>
              </a:rPr>
              <a:t>Lupa zvětší zorný úhel.</a:t>
            </a:r>
          </a:p>
          <a:p>
            <a:pPr>
              <a:buNone/>
            </a:pPr>
            <a:r>
              <a:rPr lang="cs-CZ" b="1" u="sng" dirty="0" smtClean="0">
                <a:solidFill>
                  <a:srgbClr val="FF0000"/>
                </a:solidFill>
              </a:rPr>
              <a:t>Použití: </a:t>
            </a:r>
          </a:p>
          <a:p>
            <a:pPr>
              <a:buFont typeface="Wingdings" pitchFamily="2" charset="2"/>
              <a:buChar char="q"/>
            </a:pPr>
            <a:r>
              <a:rPr lang="cs-CZ" b="1" dirty="0" smtClean="0">
                <a:solidFill>
                  <a:srgbClr val="FF0000"/>
                </a:solidFill>
              </a:rPr>
              <a:t>v laboratořích při pozorování rostlin, drobných živočichů, minerálů, </a:t>
            </a:r>
          </a:p>
          <a:p>
            <a:pPr>
              <a:buFont typeface="Wingdings" pitchFamily="2" charset="2"/>
              <a:buChar char="q"/>
            </a:pPr>
            <a:r>
              <a:rPr lang="cs-CZ" b="1" dirty="0" smtClean="0">
                <a:solidFill>
                  <a:srgbClr val="FF0000"/>
                </a:solidFill>
              </a:rPr>
              <a:t>při čtení údajů na stupnicích přesných měřicích přístrojů, </a:t>
            </a:r>
          </a:p>
          <a:p>
            <a:pPr>
              <a:buFont typeface="Wingdings" pitchFamily="2" charset="2"/>
              <a:buChar char="q"/>
            </a:pPr>
            <a:r>
              <a:rPr lang="cs-CZ" b="1" dirty="0" smtClean="0">
                <a:solidFill>
                  <a:srgbClr val="FF0000"/>
                </a:solidFill>
              </a:rPr>
              <a:t>při čtení drobného písma, </a:t>
            </a:r>
          </a:p>
          <a:p>
            <a:pPr>
              <a:buFont typeface="Wingdings" pitchFamily="2" charset="2"/>
              <a:buChar char="q"/>
            </a:pPr>
            <a:r>
              <a:rPr lang="cs-CZ" b="1" dirty="0" smtClean="0">
                <a:solidFill>
                  <a:srgbClr val="FF0000"/>
                </a:solidFill>
              </a:rPr>
              <a:t>ve filatelii apod.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54098"/>
          </a:xfrm>
        </p:spPr>
        <p:txBody>
          <a:bodyPr>
            <a:normAutofit fontScale="90000"/>
          </a:bodyPr>
          <a:lstStyle/>
          <a:p>
            <a:r>
              <a:rPr lang="cs-CZ" sz="3600" u="sng" dirty="0" smtClean="0">
                <a:solidFill>
                  <a:srgbClr val="0066FF"/>
                </a:solidFill>
                <a:effectLst/>
              </a:rPr>
              <a:t>Lupa</a:t>
            </a:r>
            <a:r>
              <a:rPr lang="cs-CZ" sz="3600" dirty="0" smtClean="0">
                <a:solidFill>
                  <a:srgbClr val="0066FF"/>
                </a:solidFill>
                <a:effectLst/>
              </a:rPr>
              <a:t>=SPOJKA S OHNISKOVOU VZDÁLENOSTÍ MENŠÍ NEŽ 25 cm:</a:t>
            </a:r>
            <a:endParaRPr lang="cs-CZ" sz="3600" dirty="0">
              <a:solidFill>
                <a:srgbClr val="0066FF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97106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D60093"/>
                </a:solidFill>
                <a:effectLst/>
              </a:rPr>
              <a:t>Běžné zvětšení lupy je 5-12krát,</a:t>
            </a:r>
            <a:br>
              <a:rPr lang="cs-CZ" sz="3600" dirty="0" smtClean="0">
                <a:solidFill>
                  <a:srgbClr val="D60093"/>
                </a:solidFill>
                <a:effectLst/>
              </a:rPr>
            </a:br>
            <a:r>
              <a:rPr lang="cs-CZ" sz="3600" dirty="0" smtClean="0">
                <a:solidFill>
                  <a:srgbClr val="D60093"/>
                </a:solidFill>
                <a:effectLst/>
              </a:rPr>
              <a:t>speciální konstrukcí lze dosáhnout až 20-ti násobného zvětšení.</a:t>
            </a:r>
            <a:endParaRPr lang="cs-CZ" sz="3600" dirty="0">
              <a:solidFill>
                <a:srgbClr val="D60093"/>
              </a:solidFill>
              <a:effectLst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43240" y="2786058"/>
            <a:ext cx="4343400" cy="355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0066FF"/>
                </a:solidFill>
              </a:rPr>
              <a:t>použití v biologii, lékařství, mineralogii atd.,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0066FF"/>
                </a:solidFill>
              </a:rPr>
              <a:t>v mikroskopu jsou použity dvě soustavy spojných čoček,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0066FF"/>
                </a:solidFill>
              </a:rPr>
              <a:t>spojka blíže předmětu se nazývá OBJEKTIV,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0066FF"/>
                </a:solidFill>
              </a:rPr>
              <a:t>spojka, do níž se díváme okem, je OKULÁR mikroskopu</a:t>
            </a:r>
            <a:endParaRPr lang="cs-CZ" sz="3200" b="1" dirty="0">
              <a:solidFill>
                <a:srgbClr val="0066FF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33CC33"/>
                </a:solidFill>
                <a:effectLst/>
              </a:rPr>
              <a:t>Mikroskop:</a:t>
            </a:r>
            <a:endParaRPr lang="cs-CZ" sz="3600" dirty="0">
              <a:solidFill>
                <a:srgbClr val="33CC33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571472" y="1428736"/>
            <a:ext cx="2714644" cy="1143000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800000"/>
                </a:solidFill>
                <a:effectLst/>
              </a:rPr>
              <a:t>Mikroskop: </a:t>
            </a:r>
            <a:endParaRPr lang="cs-CZ" sz="3600" dirty="0">
              <a:solidFill>
                <a:srgbClr val="800000"/>
              </a:solidFill>
              <a:effectLst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43306" y="285728"/>
            <a:ext cx="4857784" cy="610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82792"/>
          </a:xfrm>
        </p:spPr>
        <p:txBody>
          <a:bodyPr>
            <a:normAutofit fontScale="90000"/>
          </a:bodyPr>
          <a:lstStyle/>
          <a:p>
            <a:r>
              <a:rPr lang="cs-CZ" sz="2800" dirty="0" smtClean="0">
                <a:solidFill>
                  <a:srgbClr val="CC0066"/>
                </a:solidFill>
                <a:effectLst/>
              </a:rPr>
              <a:t>Obraz vytvořený mikroskopem:</a:t>
            </a:r>
            <a:br>
              <a:rPr lang="cs-CZ" sz="2800" dirty="0" smtClean="0">
                <a:solidFill>
                  <a:srgbClr val="CC0066"/>
                </a:solidFill>
                <a:effectLst/>
              </a:rPr>
            </a:br>
            <a:r>
              <a:rPr lang="cs-CZ" sz="2800" dirty="0" smtClean="0">
                <a:solidFill>
                  <a:srgbClr val="CC0066"/>
                </a:solidFill>
                <a:effectLst/>
              </a:rPr>
              <a:t>Objektivem vznikne obraz: SKUTEČNÝ, ZVĚTŠENÝ A PŘEVRÁCENÝ.</a:t>
            </a:r>
            <a:br>
              <a:rPr lang="cs-CZ" sz="2800" dirty="0" smtClean="0">
                <a:solidFill>
                  <a:srgbClr val="CC0066"/>
                </a:solidFill>
                <a:effectLst/>
              </a:rPr>
            </a:br>
            <a:r>
              <a:rPr lang="cs-CZ" sz="2800" dirty="0" smtClean="0">
                <a:solidFill>
                  <a:srgbClr val="CC0066"/>
                </a:solidFill>
                <a:effectLst/>
              </a:rPr>
              <a:t>Okulár tvoří obraz stejný jako lupa: PŘÍMÝ, ZVĚTŠENÝ</a:t>
            </a:r>
            <a:endParaRPr lang="cs-CZ" sz="2800" dirty="0">
              <a:solidFill>
                <a:srgbClr val="CC0066"/>
              </a:solidFill>
              <a:effectLst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428868"/>
            <a:ext cx="8572560" cy="4214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4935745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FF0066"/>
                </a:solidFill>
              </a:rPr>
              <a:t>Optický dalekohled či teleskop je přístroj </a:t>
            </a:r>
            <a:r>
              <a:rPr lang="cs-CZ" sz="2800" b="1" dirty="0" smtClean="0">
                <a:solidFill>
                  <a:srgbClr val="FF0066"/>
                </a:solidFill>
              </a:rPr>
              <a:t>           k </a:t>
            </a:r>
            <a:r>
              <a:rPr lang="cs-CZ" sz="2800" b="1" dirty="0" smtClean="0">
                <a:solidFill>
                  <a:srgbClr val="FF0066"/>
                </a:solidFill>
              </a:rPr>
              <a:t>optickému přiblížení pomocí dvou soustav čoček nebo zrcadel: objektivu a okuláru, jímž se obraz pozoruje.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FF0066"/>
                </a:solidFill>
              </a:rPr>
              <a:t>Podle konstrukce se optické dalekohledy dělí na :</a:t>
            </a:r>
          </a:p>
          <a:p>
            <a:pPr>
              <a:buFont typeface="Wingdings" pitchFamily="2" charset="2"/>
              <a:buChar char="v"/>
            </a:pPr>
            <a:r>
              <a:rPr lang="cs-CZ" sz="2800" b="1" u="sng" dirty="0" smtClean="0">
                <a:solidFill>
                  <a:srgbClr val="FF0066"/>
                </a:solidFill>
              </a:rPr>
              <a:t>REFRAKTORY</a:t>
            </a:r>
            <a:r>
              <a:rPr lang="cs-CZ" sz="2800" b="1" dirty="0" smtClean="0">
                <a:solidFill>
                  <a:srgbClr val="FF0066"/>
                </a:solidFill>
              </a:rPr>
              <a:t>, jejichž objektiv je tvořen čočkou nebo soustavou čoček</a:t>
            </a:r>
          </a:p>
          <a:p>
            <a:pPr>
              <a:buFont typeface="Wingdings" pitchFamily="2" charset="2"/>
              <a:buChar char="v"/>
            </a:pPr>
            <a:r>
              <a:rPr lang="cs-CZ" sz="2800" b="1" u="sng" dirty="0" smtClean="0">
                <a:solidFill>
                  <a:srgbClr val="FF0066"/>
                </a:solidFill>
              </a:rPr>
              <a:t>REFLEKTORY</a:t>
            </a:r>
            <a:r>
              <a:rPr lang="cs-CZ" sz="2800" b="1" dirty="0" smtClean="0">
                <a:solidFill>
                  <a:srgbClr val="FF0066"/>
                </a:solidFill>
              </a:rPr>
              <a:t>, jejichž objektiv je tvořen zrcadlem</a:t>
            </a:r>
          </a:p>
          <a:p>
            <a:pPr>
              <a:buNone/>
            </a:pPr>
            <a:endParaRPr lang="cs-CZ" sz="2800" b="1" dirty="0" smtClean="0">
              <a:solidFill>
                <a:srgbClr val="FF0066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9900"/>
                </a:solidFill>
                <a:effectLst/>
              </a:rPr>
              <a:t>Dalekohledy:</a:t>
            </a:r>
            <a:endParaRPr lang="cs-CZ" sz="3600" dirty="0">
              <a:solidFill>
                <a:srgbClr val="00990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928802"/>
            <a:ext cx="8229600" cy="4078489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00FF00"/>
                </a:solidFill>
              </a:rPr>
              <a:t>dalekohledy astronomické,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00FF00"/>
                </a:solidFill>
              </a:rPr>
              <a:t>dalekohledy pozemní (terestrické) včetně zaměřovacích a geodetických,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00FF00"/>
                </a:solidFill>
              </a:rPr>
              <a:t>divadelní kukátka,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00FF00"/>
                </a:solidFill>
              </a:rPr>
              <a:t>triedry a další.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68412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00FF"/>
                </a:solidFill>
                <a:effectLst/>
              </a:rPr>
              <a:t>Podle hlavního určení se rozlišují:</a:t>
            </a:r>
            <a:endParaRPr lang="cs-CZ" sz="3600" dirty="0">
              <a:solidFill>
                <a:srgbClr val="0000FF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660033"/>
                </a:solidFill>
                <a:effectLst/>
              </a:rPr>
              <a:t>Galileův dalekohled</a:t>
            </a:r>
            <a:endParaRPr lang="cs-CZ" sz="3600" dirty="0">
              <a:solidFill>
                <a:srgbClr val="660033"/>
              </a:solidFill>
              <a:effectLst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643050"/>
            <a:ext cx="8064312" cy="40786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9900"/>
                </a:solidFill>
                <a:effectLst/>
              </a:rPr>
              <a:t>Keplerův dalekohled:</a:t>
            </a:r>
            <a:endParaRPr lang="cs-CZ" sz="3200" dirty="0">
              <a:solidFill>
                <a:srgbClr val="009900"/>
              </a:solidFill>
              <a:effectLst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1285860"/>
            <a:ext cx="6715092" cy="47770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FF0066"/>
                </a:solidFill>
                <a:effectLst/>
              </a:rPr>
              <a:t>Schéma Keplerova dalekohledu:</a:t>
            </a:r>
            <a:endParaRPr lang="cs-CZ" sz="3600" dirty="0">
              <a:solidFill>
                <a:srgbClr val="FF0066"/>
              </a:solidFill>
              <a:effectLst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285860"/>
            <a:ext cx="8560167" cy="39909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3214678" y="5072074"/>
            <a:ext cx="54292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009900"/>
                </a:solidFill>
              </a:rPr>
              <a:t>1 - objektiv, 2 - okulár, 3 - oko, 4 - předmět, 6 - zvětšený obraz, 7 - tubus; f</a:t>
            </a:r>
            <a:r>
              <a:rPr lang="cs-CZ" b="1" baseline="-25000" dirty="0" smtClean="0">
                <a:solidFill>
                  <a:srgbClr val="009900"/>
                </a:solidFill>
              </a:rPr>
              <a:t>1</a:t>
            </a:r>
            <a:r>
              <a:rPr lang="cs-CZ" b="1" dirty="0" smtClean="0">
                <a:solidFill>
                  <a:srgbClr val="009900"/>
                </a:solidFill>
              </a:rPr>
              <a:t> - ohnisková vzdálenost objektivu, f</a:t>
            </a:r>
            <a:r>
              <a:rPr lang="cs-CZ" b="1" baseline="-25000" dirty="0" smtClean="0">
                <a:solidFill>
                  <a:srgbClr val="009900"/>
                </a:solidFill>
              </a:rPr>
              <a:t>2</a:t>
            </a:r>
            <a:r>
              <a:rPr lang="cs-CZ" b="1" dirty="0" smtClean="0">
                <a:solidFill>
                  <a:srgbClr val="009900"/>
                </a:solidFill>
              </a:rPr>
              <a:t> - ohnisková vzdálenost okuláru.</a:t>
            </a:r>
            <a:endParaRPr lang="cs-CZ" b="1" dirty="0">
              <a:solidFill>
                <a:srgbClr val="0099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643182"/>
            <a:ext cx="8229600" cy="336410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600" b="1" dirty="0" smtClean="0">
                <a:solidFill>
                  <a:srgbClr val="0000FF"/>
                </a:solidFill>
              </a:rPr>
              <a:t>obraz předmětu je:</a:t>
            </a:r>
          </a:p>
          <a:p>
            <a:pPr>
              <a:buFont typeface="Wingdings" pitchFamily="2" charset="2"/>
              <a:buChar char="q"/>
            </a:pPr>
            <a:r>
              <a:rPr lang="cs-CZ" sz="3600" b="1" dirty="0" smtClean="0">
                <a:solidFill>
                  <a:srgbClr val="0000FF"/>
                </a:solidFill>
              </a:rPr>
              <a:t>ZVĚTŠENÝ,</a:t>
            </a:r>
          </a:p>
          <a:p>
            <a:pPr>
              <a:buFont typeface="Wingdings" pitchFamily="2" charset="2"/>
              <a:buChar char="q"/>
            </a:pPr>
            <a:r>
              <a:rPr lang="cs-CZ" sz="3600" b="1" dirty="0" smtClean="0">
                <a:solidFill>
                  <a:srgbClr val="0000FF"/>
                </a:solidFill>
              </a:rPr>
              <a:t>PŘEVRÁCENÝ,</a:t>
            </a:r>
          </a:p>
          <a:p>
            <a:pPr>
              <a:buFont typeface="Wingdings" pitchFamily="2" charset="2"/>
              <a:buChar char="q"/>
            </a:pPr>
            <a:r>
              <a:rPr lang="cs-CZ" sz="3600" b="1" dirty="0" smtClean="0">
                <a:solidFill>
                  <a:srgbClr val="0000FF"/>
                </a:solidFill>
              </a:rPr>
              <a:t>ZDÁNLIVÝ</a:t>
            </a:r>
            <a:endParaRPr lang="cs-CZ" sz="3600" b="1" dirty="0">
              <a:solidFill>
                <a:srgbClr val="0000FF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154230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660033"/>
                </a:solidFill>
                <a:effectLst/>
              </a:rPr>
              <a:t>Obraz předmětu Keplerovým dalekohledem (hvězdářským):</a:t>
            </a:r>
            <a:endParaRPr lang="cs-CZ" sz="3600" dirty="0">
              <a:solidFill>
                <a:srgbClr val="660033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643182"/>
            <a:ext cx="8229600" cy="336410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200" b="1" dirty="0" smtClean="0">
                <a:solidFill>
                  <a:srgbClr val="006600"/>
                </a:solidFill>
              </a:rPr>
              <a:t>Aby obrazy pozorovaných předmětů byly přímé, mezi OBJEKTIV A OKULÁR se vloží DVA OPTICKÉ PRAVOÚHLÉ HRANOLY.</a:t>
            </a:r>
          </a:p>
          <a:p>
            <a:pPr>
              <a:buNone/>
            </a:pPr>
            <a:r>
              <a:rPr lang="cs-CZ" sz="3200" b="1" dirty="0" smtClean="0">
                <a:solidFill>
                  <a:srgbClr val="006600"/>
                </a:solidFill>
              </a:rPr>
              <a:t>Jeden hranol převrací obraz stranově a druhý výškově = TRIEDR</a:t>
            </a:r>
            <a:endParaRPr lang="cs-CZ" sz="3200" b="1" dirty="0">
              <a:solidFill>
                <a:srgbClr val="0066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154230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669900"/>
                </a:solidFill>
                <a:effectLst/>
              </a:rPr>
              <a:t>Úprava Keplerova dalekohledu </a:t>
            </a:r>
            <a:r>
              <a:rPr lang="cs-CZ" sz="3600" dirty="0" smtClean="0">
                <a:solidFill>
                  <a:srgbClr val="669900"/>
                </a:solidFill>
                <a:effectLst/>
              </a:rPr>
              <a:t>                  k </a:t>
            </a:r>
            <a:r>
              <a:rPr lang="cs-CZ" sz="3600" dirty="0" smtClean="0">
                <a:solidFill>
                  <a:srgbClr val="669900"/>
                </a:solidFill>
                <a:effectLst/>
              </a:rPr>
              <a:t>pozemskému pozorování:</a:t>
            </a:r>
            <a:endParaRPr lang="cs-CZ" sz="3600" dirty="0">
              <a:solidFill>
                <a:srgbClr val="66990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25602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FF3300"/>
                </a:solidFill>
                <a:effectLst/>
              </a:rPr>
              <a:t>TRIEDR:</a:t>
            </a:r>
            <a:br>
              <a:rPr lang="cs-CZ" sz="2800" dirty="0" smtClean="0">
                <a:solidFill>
                  <a:srgbClr val="FF3300"/>
                </a:solidFill>
                <a:effectLst/>
              </a:rPr>
            </a:br>
            <a:r>
              <a:rPr lang="cs-CZ" sz="2800" dirty="0" smtClean="0">
                <a:solidFill>
                  <a:srgbClr val="FF3300"/>
                </a:solidFill>
                <a:effectLst/>
              </a:rPr>
              <a:t>Použití: turistika, myslivost, námořnictví, vojenství, divadelní kukátko aj.</a:t>
            </a:r>
            <a:endParaRPr lang="cs-CZ" sz="2800" dirty="0">
              <a:solidFill>
                <a:srgbClr val="FF3300"/>
              </a:solidFill>
              <a:effectLst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71934" y="2143116"/>
            <a:ext cx="4329119" cy="441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500034" y="4071942"/>
            <a:ext cx="342902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9900"/>
                </a:solidFill>
              </a:rPr>
              <a:t>1-objektiv </a:t>
            </a:r>
          </a:p>
          <a:p>
            <a:r>
              <a:rPr lang="cs-CZ" sz="2800" b="1" dirty="0" smtClean="0">
                <a:solidFill>
                  <a:srgbClr val="009900"/>
                </a:solidFill>
              </a:rPr>
              <a:t>2, 3 –hranoly</a:t>
            </a:r>
          </a:p>
          <a:p>
            <a:r>
              <a:rPr lang="cs-CZ" sz="2800" b="1" dirty="0" smtClean="0">
                <a:solidFill>
                  <a:srgbClr val="009900"/>
                </a:solidFill>
              </a:rPr>
              <a:t>4 – okulár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build="allAtOnce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142985"/>
            <a:ext cx="8229600" cy="1571635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cs-CZ" sz="2800" b="1" dirty="0" smtClean="0">
                <a:solidFill>
                  <a:srgbClr val="0099CC"/>
                </a:solidFill>
              </a:rPr>
              <a:t>K astronomickým účelům poprvé použil dalekohled v roce 1606 Galileo Galilei.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0099CC"/>
                </a:solidFill>
              </a:rPr>
              <a:t>Jan Kepler zkonstruoval dalekohled v roce 1611.</a:t>
            </a:r>
          </a:p>
          <a:p>
            <a:pPr>
              <a:buNone/>
            </a:pPr>
            <a:endParaRPr lang="cs-CZ" sz="3200" b="1" dirty="0">
              <a:solidFill>
                <a:srgbClr val="0099CC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9900"/>
                </a:solidFill>
                <a:effectLst/>
              </a:rPr>
              <a:t>Trocha historie:</a:t>
            </a:r>
            <a:endParaRPr lang="cs-CZ" sz="3600" dirty="0">
              <a:solidFill>
                <a:srgbClr val="009900"/>
              </a:solidFill>
              <a:effectLst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43174" y="2857496"/>
            <a:ext cx="2792255" cy="31432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43636" y="2857496"/>
            <a:ext cx="2388440" cy="3143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2857488" y="6072206"/>
            <a:ext cx="25003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7030A0"/>
                </a:solidFill>
              </a:rPr>
              <a:t>Galileo Galilei</a:t>
            </a:r>
            <a:endParaRPr lang="cs-CZ" sz="2400" b="1" dirty="0">
              <a:solidFill>
                <a:srgbClr val="7030A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357950" y="6072206"/>
            <a:ext cx="25003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7030A0"/>
                </a:solidFill>
              </a:rPr>
              <a:t>Jan Kepler</a:t>
            </a:r>
            <a:endParaRPr lang="cs-CZ" sz="24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CC00CC"/>
                </a:solidFill>
                <a:effectLst/>
              </a:rPr>
              <a:t>Zrcadlový dalekohled hvězdárny </a:t>
            </a:r>
            <a:r>
              <a:rPr lang="cs-CZ" sz="3200" dirty="0" smtClean="0">
                <a:solidFill>
                  <a:srgbClr val="CC00CC"/>
                </a:solidFill>
                <a:effectLst/>
              </a:rPr>
              <a:t>                         v </a:t>
            </a:r>
            <a:r>
              <a:rPr lang="cs-CZ" sz="3200" dirty="0" smtClean="0">
                <a:solidFill>
                  <a:srgbClr val="CC00CC"/>
                </a:solidFill>
                <a:effectLst/>
              </a:rPr>
              <a:t>Ondřejově:</a:t>
            </a:r>
            <a:endParaRPr lang="cs-CZ" sz="3200" dirty="0">
              <a:solidFill>
                <a:srgbClr val="CC00CC"/>
              </a:solidFill>
              <a:effectLst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71670" y="1357298"/>
            <a:ext cx="6429388" cy="4822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CC0066"/>
                </a:solidFill>
                <a:effectLst/>
              </a:rPr>
              <a:t>Námořní dalekohled:</a:t>
            </a:r>
            <a:endParaRPr lang="cs-CZ" sz="3600" dirty="0">
              <a:solidFill>
                <a:srgbClr val="CC0066"/>
              </a:solidFill>
              <a:effectLst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285860"/>
            <a:ext cx="8701117" cy="45722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00FF"/>
                </a:solidFill>
                <a:effectLst/>
              </a:rPr>
              <a:t>Hublleův vesmírný dalekohled:</a:t>
            </a:r>
            <a:endParaRPr lang="cs-CZ" sz="3200" dirty="0">
              <a:solidFill>
                <a:srgbClr val="0000FF"/>
              </a:solidFill>
              <a:effectLst/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08" y="1357298"/>
            <a:ext cx="6513999" cy="48916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4935745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400" b="1" dirty="0" smtClean="0">
                <a:solidFill>
                  <a:srgbClr val="660033"/>
                </a:solidFill>
              </a:rPr>
              <a:t>na oběžnou dráhu Země ho do výše 600 km vynesl v roce 1990 americký raketoplán Discovery,</a:t>
            </a:r>
          </a:p>
          <a:p>
            <a:pPr>
              <a:buFont typeface="Wingdings" pitchFamily="2" charset="2"/>
              <a:buChar char="q"/>
            </a:pPr>
            <a:r>
              <a:rPr lang="cs-CZ" sz="2400" b="1" dirty="0" smtClean="0">
                <a:solidFill>
                  <a:srgbClr val="660033"/>
                </a:solidFill>
              </a:rPr>
              <a:t>předává na Zemi obrazy vesmíru neovlivněné zemskou atmosférou,</a:t>
            </a:r>
          </a:p>
          <a:p>
            <a:pPr>
              <a:buFont typeface="Wingdings" pitchFamily="2" charset="2"/>
              <a:buChar char="q"/>
            </a:pPr>
            <a:r>
              <a:rPr lang="cs-CZ" sz="2400" b="1" dirty="0" smtClean="0">
                <a:solidFill>
                  <a:srgbClr val="660033"/>
                </a:solidFill>
              </a:rPr>
              <a:t>umožňuje pořizovat velmi ostré snímky vesmírných těles,</a:t>
            </a:r>
          </a:p>
          <a:p>
            <a:pPr>
              <a:buFont typeface="Wingdings" pitchFamily="2" charset="2"/>
              <a:buChar char="q"/>
            </a:pPr>
            <a:r>
              <a:rPr lang="cs-CZ" sz="2400" b="1" dirty="0" smtClean="0">
                <a:solidFill>
                  <a:srgbClr val="660033"/>
                </a:solidFill>
              </a:rPr>
              <a:t>přispěl k mnohým klíčovým objevům, které pomohly astronomům lépe porozumět základním problémům astrofyziky.</a:t>
            </a:r>
          </a:p>
          <a:p>
            <a:pPr>
              <a:buFont typeface="Wingdings" pitchFamily="2" charset="2"/>
              <a:buChar char="q"/>
            </a:pPr>
            <a:r>
              <a:rPr lang="cs-CZ" sz="2400" b="1" dirty="0" smtClean="0">
                <a:solidFill>
                  <a:srgbClr val="660033"/>
                </a:solidFill>
              </a:rPr>
              <a:t>velmi ceněné jsou například snímky tzv. Hubbleových hlubokých polí s nejvzdálenějšími objekty, které zatím lidstvo bylo schopno ve vesmíru pozorovat.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6600"/>
                </a:solidFill>
                <a:effectLst/>
              </a:rPr>
              <a:t>Hublleův vesmírný dalekohled:</a:t>
            </a:r>
            <a:endParaRPr lang="cs-CZ" sz="3600" dirty="0">
              <a:solidFill>
                <a:srgbClr val="00660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71802" y="928670"/>
            <a:ext cx="565785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ovéPole 3"/>
          <p:cNvSpPr txBox="1"/>
          <p:nvPr/>
        </p:nvSpPr>
        <p:spPr>
          <a:xfrm>
            <a:off x="285720" y="1285860"/>
            <a:ext cx="250033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00FF"/>
                </a:solidFill>
              </a:rPr>
              <a:t>Hubbleovo hluboké pole</a:t>
            </a:r>
            <a:endParaRPr lang="cs-CZ" sz="3200" b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221497"/>
          </a:xfrm>
        </p:spPr>
        <p:txBody>
          <a:bodyPr>
            <a:normAutofit/>
          </a:bodyPr>
          <a:lstStyle/>
          <a:p>
            <a:r>
              <a:rPr lang="cs-CZ" sz="1100" b="1" dirty="0" smtClean="0">
                <a:solidFill>
                  <a:srgbClr val="0070C0"/>
                </a:solidFill>
              </a:rPr>
              <a:t>doc. RNDr. Růžena  Kolářová, CSc., PaedDr. Jiří Bohuněk, Fyzika pro 9. ročník základní školy, nakladatelství Prometheus, 2008, ISBN 978-80-7196-193-2.</a:t>
            </a:r>
          </a:p>
          <a:p>
            <a:r>
              <a:rPr lang="cs-CZ" sz="1100" b="1" dirty="0" smtClean="0">
                <a:solidFill>
                  <a:srgbClr val="0070C0"/>
                </a:solidFill>
              </a:rPr>
              <a:t>galerie office </a:t>
            </a:r>
          </a:p>
          <a:p>
            <a:r>
              <a:rPr lang="cs-CZ" sz="1100" b="1" dirty="0" smtClean="0">
                <a:solidFill>
                  <a:srgbClr val="0070C0"/>
                </a:solidFill>
                <a:hlinkClick r:id="rId2"/>
              </a:rPr>
              <a:t>http://work.letectvi.cz/foto/doprava/2009/08/yllcf2.jpg</a:t>
            </a:r>
            <a:r>
              <a:rPr lang="cs-CZ" sz="1100" b="1" dirty="0" smtClean="0">
                <a:solidFill>
                  <a:srgbClr val="0070C0"/>
                </a:solidFill>
              </a:rPr>
              <a:t> </a:t>
            </a:r>
            <a:r>
              <a:rPr lang="en-US" sz="1100" b="1" dirty="0" smtClean="0">
                <a:solidFill>
                  <a:srgbClr val="0070C0"/>
                </a:solidFill>
              </a:rPr>
              <a:t>[</a:t>
            </a:r>
            <a:r>
              <a:rPr lang="cs-CZ" sz="1100" b="1" dirty="0" smtClean="0">
                <a:solidFill>
                  <a:srgbClr val="0070C0"/>
                </a:solidFill>
              </a:rPr>
              <a:t>cit.: 2012-01-27</a:t>
            </a:r>
            <a:r>
              <a:rPr lang="en-US" sz="1100" b="1" dirty="0" smtClean="0">
                <a:solidFill>
                  <a:srgbClr val="0070C0"/>
                </a:solidFill>
              </a:rPr>
              <a:t> ]</a:t>
            </a:r>
            <a:endParaRPr lang="cs-CZ" sz="1100" b="1" dirty="0" smtClean="0">
              <a:solidFill>
                <a:srgbClr val="0070C0"/>
              </a:solidFill>
            </a:endParaRPr>
          </a:p>
          <a:p>
            <a:r>
              <a:rPr lang="cs-CZ" sz="1100" b="1" dirty="0" smtClean="0">
                <a:solidFill>
                  <a:srgbClr val="0070C0"/>
                </a:solidFill>
                <a:hlinkClick r:id="rId3"/>
              </a:rPr>
              <a:t>http://hledani.gnosis9.net/img/3zorny-uhel.png</a:t>
            </a:r>
            <a:r>
              <a:rPr lang="cs-CZ" sz="1100" b="1" dirty="0" smtClean="0">
                <a:solidFill>
                  <a:srgbClr val="0070C0"/>
                </a:solidFill>
              </a:rPr>
              <a:t> </a:t>
            </a:r>
            <a:r>
              <a:rPr lang="en-US" sz="1100" b="1" dirty="0" smtClean="0">
                <a:solidFill>
                  <a:srgbClr val="0070C0"/>
                </a:solidFill>
              </a:rPr>
              <a:t>[</a:t>
            </a:r>
            <a:r>
              <a:rPr lang="cs-CZ" sz="1100" b="1" dirty="0" smtClean="0">
                <a:solidFill>
                  <a:srgbClr val="0070C0"/>
                </a:solidFill>
              </a:rPr>
              <a:t>cit.: 2012-01-27</a:t>
            </a:r>
            <a:r>
              <a:rPr lang="en-US" sz="1100" b="1" dirty="0" smtClean="0">
                <a:solidFill>
                  <a:srgbClr val="0070C0"/>
                </a:solidFill>
              </a:rPr>
              <a:t> ]</a:t>
            </a:r>
            <a:endParaRPr lang="cs-CZ" sz="1100" b="1" dirty="0" smtClean="0">
              <a:solidFill>
                <a:srgbClr val="0070C0"/>
              </a:solidFill>
            </a:endParaRPr>
          </a:p>
          <a:p>
            <a:r>
              <a:rPr lang="en-US" sz="1100" b="1" dirty="0" smtClean="0">
                <a:solidFill>
                  <a:srgbClr val="0070C0"/>
                </a:solidFill>
                <a:hlinkClick r:id="rId4"/>
              </a:rPr>
              <a:t>http://forum.matweb.cz/upload/398-typyuhlu2.jpg</a:t>
            </a:r>
            <a:r>
              <a:rPr lang="cs-CZ" sz="1100" b="1" dirty="0" smtClean="0">
                <a:solidFill>
                  <a:srgbClr val="0070C0"/>
                </a:solidFill>
              </a:rPr>
              <a:t> </a:t>
            </a:r>
            <a:r>
              <a:rPr lang="en-US" sz="1100" b="1" dirty="0" smtClean="0">
                <a:solidFill>
                  <a:srgbClr val="0070C0"/>
                </a:solidFill>
              </a:rPr>
              <a:t>[</a:t>
            </a:r>
            <a:r>
              <a:rPr lang="cs-CZ" sz="1100" b="1" dirty="0" smtClean="0">
                <a:solidFill>
                  <a:srgbClr val="0070C0"/>
                </a:solidFill>
              </a:rPr>
              <a:t>cit.: 2012-01-27</a:t>
            </a:r>
            <a:r>
              <a:rPr lang="en-US" sz="1100" b="1" dirty="0" smtClean="0">
                <a:solidFill>
                  <a:srgbClr val="0070C0"/>
                </a:solidFill>
              </a:rPr>
              <a:t> ]</a:t>
            </a:r>
            <a:endParaRPr lang="cs-CZ" sz="1100" b="1" dirty="0" smtClean="0">
              <a:solidFill>
                <a:srgbClr val="0070C0"/>
              </a:solidFill>
            </a:endParaRPr>
          </a:p>
          <a:p>
            <a:r>
              <a:rPr lang="en-US" sz="1100" b="1" dirty="0" smtClean="0">
                <a:solidFill>
                  <a:srgbClr val="0070C0"/>
                </a:solidFill>
                <a:hlinkClick r:id="rId5"/>
              </a:rPr>
              <a:t>http://upload.wikimedia.org/wikipedia/commons/d/db/Opticke_zobrazeni_lupa.svg</a:t>
            </a:r>
            <a:r>
              <a:rPr lang="cs-CZ" sz="1100" b="1" dirty="0" smtClean="0">
                <a:solidFill>
                  <a:srgbClr val="0070C0"/>
                </a:solidFill>
              </a:rPr>
              <a:t> </a:t>
            </a:r>
            <a:r>
              <a:rPr lang="en-US" sz="1100" b="1" dirty="0" smtClean="0">
                <a:solidFill>
                  <a:srgbClr val="0070C0"/>
                </a:solidFill>
              </a:rPr>
              <a:t>[</a:t>
            </a:r>
            <a:r>
              <a:rPr lang="cs-CZ" sz="1100" b="1" dirty="0" smtClean="0">
                <a:solidFill>
                  <a:srgbClr val="0070C0"/>
                </a:solidFill>
              </a:rPr>
              <a:t>cit.: 2012-01-27</a:t>
            </a:r>
            <a:r>
              <a:rPr lang="en-US" sz="1100" b="1" dirty="0" smtClean="0">
                <a:solidFill>
                  <a:srgbClr val="0070C0"/>
                </a:solidFill>
              </a:rPr>
              <a:t>]</a:t>
            </a:r>
            <a:endParaRPr lang="cs-CZ" sz="1100" b="1" dirty="0" smtClean="0">
              <a:solidFill>
                <a:srgbClr val="0070C0"/>
              </a:solidFill>
            </a:endParaRPr>
          </a:p>
          <a:p>
            <a:r>
              <a:rPr lang="en-US" sz="1100" b="1" dirty="0" smtClean="0">
                <a:solidFill>
                  <a:srgbClr val="0070C0"/>
                </a:solidFill>
                <a:hlinkClick r:id="rId6"/>
              </a:rPr>
              <a:t>http://upload.wikimedia.org/wikipedia/commons/c/c6/Mag_glass_request.jpg</a:t>
            </a:r>
            <a:r>
              <a:rPr lang="cs-CZ" sz="1100" b="1" dirty="0" smtClean="0">
                <a:solidFill>
                  <a:srgbClr val="0070C0"/>
                </a:solidFill>
              </a:rPr>
              <a:t> </a:t>
            </a:r>
            <a:r>
              <a:rPr lang="en-US" sz="1100" b="1" dirty="0" smtClean="0">
                <a:solidFill>
                  <a:srgbClr val="0070C0"/>
                </a:solidFill>
              </a:rPr>
              <a:t>[</a:t>
            </a:r>
            <a:r>
              <a:rPr lang="cs-CZ" sz="1100" b="1" dirty="0" smtClean="0">
                <a:solidFill>
                  <a:srgbClr val="0070C0"/>
                </a:solidFill>
              </a:rPr>
              <a:t>cit.: 2012-01-27</a:t>
            </a:r>
            <a:r>
              <a:rPr lang="en-US" sz="1100" b="1" dirty="0" smtClean="0">
                <a:solidFill>
                  <a:srgbClr val="0070C0"/>
                </a:solidFill>
              </a:rPr>
              <a:t> ]</a:t>
            </a:r>
            <a:endParaRPr lang="cs-CZ" sz="1100" b="1" dirty="0" smtClean="0">
              <a:solidFill>
                <a:srgbClr val="0070C0"/>
              </a:solidFill>
            </a:endParaRPr>
          </a:p>
          <a:p>
            <a:r>
              <a:rPr lang="en-US" sz="1100" b="1" dirty="0" smtClean="0">
                <a:solidFill>
                  <a:srgbClr val="0070C0"/>
                </a:solidFill>
                <a:hlinkClick r:id="rId7"/>
              </a:rPr>
              <a:t>http://web.natur.cuni.cz/~parazit/parpages/mikroskopickatechnika/big_ObrCH20%281%29b.jpg</a:t>
            </a:r>
            <a:r>
              <a:rPr lang="cs-CZ" sz="1100" b="1" dirty="0" smtClean="0">
                <a:solidFill>
                  <a:srgbClr val="0070C0"/>
                </a:solidFill>
              </a:rPr>
              <a:t> </a:t>
            </a:r>
            <a:r>
              <a:rPr lang="en-US" sz="1100" b="1" dirty="0" smtClean="0">
                <a:solidFill>
                  <a:srgbClr val="0070C0"/>
                </a:solidFill>
              </a:rPr>
              <a:t>[</a:t>
            </a:r>
            <a:r>
              <a:rPr lang="cs-CZ" sz="1100" b="1" dirty="0" smtClean="0">
                <a:solidFill>
                  <a:srgbClr val="0070C0"/>
                </a:solidFill>
              </a:rPr>
              <a:t>cit.: 2012-01-27</a:t>
            </a:r>
            <a:r>
              <a:rPr lang="en-US" sz="1100" b="1" dirty="0" smtClean="0">
                <a:solidFill>
                  <a:srgbClr val="0070C0"/>
                </a:solidFill>
              </a:rPr>
              <a:t> ]</a:t>
            </a:r>
            <a:endParaRPr lang="cs-CZ" sz="1100" b="1" dirty="0" smtClean="0">
              <a:solidFill>
                <a:srgbClr val="0070C0"/>
              </a:solidFill>
            </a:endParaRPr>
          </a:p>
          <a:p>
            <a:r>
              <a:rPr lang="en-US" sz="1100" b="1" dirty="0" smtClean="0">
                <a:solidFill>
                  <a:srgbClr val="0070C0"/>
                </a:solidFill>
                <a:hlinkClick r:id="rId8"/>
              </a:rPr>
              <a:t>http://upload.wikimedia.org/wikipedia/commons/thumb/f/f0/Opticke_zobrazeni_mikroskop.svg/550px-Opticke_zobrazeni_mikroskop.svg.png</a:t>
            </a:r>
            <a:r>
              <a:rPr lang="cs-CZ" sz="1100" b="1" dirty="0" smtClean="0">
                <a:solidFill>
                  <a:srgbClr val="0070C0"/>
                </a:solidFill>
              </a:rPr>
              <a:t> </a:t>
            </a:r>
            <a:r>
              <a:rPr lang="en-US" sz="1100" b="1" dirty="0" smtClean="0">
                <a:solidFill>
                  <a:srgbClr val="0070C0"/>
                </a:solidFill>
              </a:rPr>
              <a:t>[</a:t>
            </a:r>
            <a:r>
              <a:rPr lang="cs-CZ" sz="1100" b="1" dirty="0" smtClean="0">
                <a:solidFill>
                  <a:srgbClr val="0070C0"/>
                </a:solidFill>
              </a:rPr>
              <a:t>cit.: 2012-01-27</a:t>
            </a:r>
            <a:r>
              <a:rPr lang="en-US" sz="1100" b="1" dirty="0" smtClean="0">
                <a:solidFill>
                  <a:srgbClr val="0070C0"/>
                </a:solidFill>
              </a:rPr>
              <a:t> ]</a:t>
            </a:r>
            <a:endParaRPr lang="cs-CZ" sz="1100" b="1" dirty="0" smtClean="0">
              <a:solidFill>
                <a:srgbClr val="0070C0"/>
              </a:solidFill>
            </a:endParaRPr>
          </a:p>
          <a:p>
            <a:r>
              <a:rPr lang="en-US" sz="1100" b="1" dirty="0" smtClean="0">
                <a:solidFill>
                  <a:srgbClr val="0070C0"/>
                </a:solidFill>
                <a:hlinkClick r:id="rId9"/>
              </a:rPr>
              <a:t>http://upload.wikimedia.org/wikipedia/commons/d/dd/Kepschem2.jpg</a:t>
            </a:r>
            <a:r>
              <a:rPr lang="cs-CZ" sz="1100" b="1" dirty="0" smtClean="0">
                <a:solidFill>
                  <a:srgbClr val="0070C0"/>
                </a:solidFill>
              </a:rPr>
              <a:t> </a:t>
            </a:r>
            <a:r>
              <a:rPr lang="en-US" sz="1100" b="1" dirty="0" smtClean="0">
                <a:solidFill>
                  <a:srgbClr val="0070C0"/>
                </a:solidFill>
              </a:rPr>
              <a:t>[</a:t>
            </a:r>
            <a:r>
              <a:rPr lang="cs-CZ" sz="1100" b="1" dirty="0" smtClean="0">
                <a:solidFill>
                  <a:srgbClr val="0070C0"/>
                </a:solidFill>
              </a:rPr>
              <a:t>cit.: 2012-01-27</a:t>
            </a:r>
            <a:r>
              <a:rPr lang="en-US" sz="1100" b="1" dirty="0" smtClean="0">
                <a:solidFill>
                  <a:srgbClr val="0070C0"/>
                </a:solidFill>
              </a:rPr>
              <a:t> ]</a:t>
            </a:r>
            <a:endParaRPr lang="cs-CZ" sz="1100" b="1" dirty="0" smtClean="0">
              <a:solidFill>
                <a:srgbClr val="0070C0"/>
              </a:solidFill>
            </a:endParaRPr>
          </a:p>
          <a:p>
            <a:r>
              <a:rPr lang="en-US" sz="1100" b="1" dirty="0" smtClean="0">
                <a:solidFill>
                  <a:srgbClr val="0070C0"/>
                </a:solidFill>
                <a:hlinkClick r:id="rId10"/>
              </a:rPr>
              <a:t>http://upload.wikimedia.org/wikipedia/commons/8/83/Szinhazitavcso.jpg</a:t>
            </a:r>
            <a:r>
              <a:rPr lang="cs-CZ" sz="1100" b="1" dirty="0" smtClean="0">
                <a:solidFill>
                  <a:srgbClr val="0070C0"/>
                </a:solidFill>
              </a:rPr>
              <a:t> </a:t>
            </a:r>
            <a:r>
              <a:rPr lang="en-US" sz="1100" b="1" dirty="0" smtClean="0">
                <a:solidFill>
                  <a:srgbClr val="0070C0"/>
                </a:solidFill>
              </a:rPr>
              <a:t>[</a:t>
            </a:r>
            <a:r>
              <a:rPr lang="cs-CZ" sz="1100" b="1" dirty="0" smtClean="0">
                <a:solidFill>
                  <a:srgbClr val="0070C0"/>
                </a:solidFill>
              </a:rPr>
              <a:t>cit.: 2012-01-27</a:t>
            </a:r>
            <a:r>
              <a:rPr lang="en-US" sz="1100" b="1" dirty="0" smtClean="0">
                <a:solidFill>
                  <a:srgbClr val="0070C0"/>
                </a:solidFill>
              </a:rPr>
              <a:t> ]</a:t>
            </a:r>
            <a:endParaRPr lang="cs-CZ" sz="1100" b="1" dirty="0" smtClean="0">
              <a:solidFill>
                <a:srgbClr val="0070C0"/>
              </a:solidFill>
            </a:endParaRPr>
          </a:p>
          <a:p>
            <a:r>
              <a:rPr lang="en-US" sz="1100" b="1" dirty="0" smtClean="0">
                <a:solidFill>
                  <a:srgbClr val="0070C0"/>
                </a:solidFill>
                <a:hlinkClick r:id="rId11"/>
              </a:rPr>
              <a:t>http://upload.wikimedia.org/wikipedia/commons/e/ef/ApoRef.png</a:t>
            </a:r>
            <a:r>
              <a:rPr lang="cs-CZ" sz="1100" b="1" dirty="0" smtClean="0">
                <a:solidFill>
                  <a:srgbClr val="0070C0"/>
                </a:solidFill>
              </a:rPr>
              <a:t> </a:t>
            </a:r>
            <a:r>
              <a:rPr lang="en-US" sz="1100" b="1" dirty="0" smtClean="0">
                <a:solidFill>
                  <a:srgbClr val="0070C0"/>
                </a:solidFill>
              </a:rPr>
              <a:t>[</a:t>
            </a:r>
            <a:r>
              <a:rPr lang="cs-CZ" sz="1100" b="1" dirty="0" smtClean="0">
                <a:solidFill>
                  <a:srgbClr val="0070C0"/>
                </a:solidFill>
              </a:rPr>
              <a:t>cit.: 2012-01-27</a:t>
            </a:r>
            <a:r>
              <a:rPr lang="en-US" sz="1100" b="1" dirty="0" smtClean="0">
                <a:solidFill>
                  <a:srgbClr val="0070C0"/>
                </a:solidFill>
              </a:rPr>
              <a:t> ]</a:t>
            </a:r>
            <a:endParaRPr lang="cs-CZ" sz="1100" b="1" dirty="0" smtClean="0">
              <a:solidFill>
                <a:srgbClr val="0070C0"/>
              </a:solidFill>
            </a:endParaRPr>
          </a:p>
          <a:p>
            <a:r>
              <a:rPr lang="en-US" sz="1100" b="1" dirty="0" smtClean="0">
                <a:solidFill>
                  <a:srgbClr val="0070C0"/>
                </a:solidFill>
                <a:hlinkClick r:id="rId12"/>
              </a:rPr>
              <a:t>http://upload.wikimedia.org/wikipedia/commons/3/37/2-m_Telescope3%2C_Ond%C5%99ejov_Astronomical.jpg</a:t>
            </a:r>
            <a:r>
              <a:rPr lang="cs-CZ" sz="1100" b="1" dirty="0" smtClean="0">
                <a:solidFill>
                  <a:srgbClr val="0070C0"/>
                </a:solidFill>
              </a:rPr>
              <a:t> </a:t>
            </a:r>
            <a:r>
              <a:rPr lang="en-US" sz="1100" b="1" dirty="0" smtClean="0">
                <a:solidFill>
                  <a:srgbClr val="0070C0"/>
                </a:solidFill>
              </a:rPr>
              <a:t>[</a:t>
            </a:r>
            <a:r>
              <a:rPr lang="cs-CZ" sz="1100" b="1" dirty="0" smtClean="0">
                <a:solidFill>
                  <a:srgbClr val="0070C0"/>
                </a:solidFill>
              </a:rPr>
              <a:t>cit.: 2012-01-27</a:t>
            </a:r>
            <a:r>
              <a:rPr lang="en-US" sz="1100" b="1" dirty="0" smtClean="0">
                <a:solidFill>
                  <a:srgbClr val="0070C0"/>
                </a:solidFill>
              </a:rPr>
              <a:t> ]</a:t>
            </a:r>
            <a:endParaRPr lang="cs-CZ" sz="1100" b="1" dirty="0" smtClean="0">
              <a:solidFill>
                <a:srgbClr val="0070C0"/>
              </a:solidFill>
            </a:endParaRPr>
          </a:p>
          <a:p>
            <a:r>
              <a:rPr lang="en-US" sz="1100" b="1" dirty="0" smtClean="0">
                <a:solidFill>
                  <a:srgbClr val="0070C0"/>
                </a:solidFill>
                <a:hlinkClick r:id="rId13"/>
              </a:rPr>
              <a:t>http://upload.wikimedia.org/wikipedia/commons/3/30/Negretti_zambra_telescope_2.jpg</a:t>
            </a:r>
            <a:r>
              <a:rPr lang="cs-CZ" sz="1100" b="1" dirty="0" smtClean="0">
                <a:solidFill>
                  <a:srgbClr val="0070C0"/>
                </a:solidFill>
              </a:rPr>
              <a:t> </a:t>
            </a:r>
            <a:r>
              <a:rPr lang="en-US" sz="1100" b="1" dirty="0" smtClean="0">
                <a:solidFill>
                  <a:srgbClr val="0070C0"/>
                </a:solidFill>
              </a:rPr>
              <a:t>[</a:t>
            </a:r>
            <a:r>
              <a:rPr lang="cs-CZ" sz="1100" b="1" dirty="0" smtClean="0">
                <a:solidFill>
                  <a:srgbClr val="0070C0"/>
                </a:solidFill>
              </a:rPr>
              <a:t>cit.: 2012-01-27</a:t>
            </a:r>
            <a:r>
              <a:rPr lang="en-US" sz="1100" b="1" dirty="0" smtClean="0">
                <a:solidFill>
                  <a:srgbClr val="0070C0"/>
                </a:solidFill>
              </a:rPr>
              <a:t> ]</a:t>
            </a:r>
            <a:endParaRPr lang="cs-CZ" sz="1100" b="1" dirty="0" smtClean="0">
              <a:solidFill>
                <a:srgbClr val="0070C0"/>
              </a:solidFill>
            </a:endParaRPr>
          </a:p>
          <a:p>
            <a:r>
              <a:rPr lang="en-US" sz="1100" b="1" dirty="0" smtClean="0">
                <a:solidFill>
                  <a:srgbClr val="0070C0"/>
                </a:solidFill>
                <a:hlinkClick r:id="rId14"/>
              </a:rPr>
              <a:t>http://upload.wikimedia.org/wikipedia/commons/6/6a/Porro_binocular.jpg</a:t>
            </a:r>
            <a:r>
              <a:rPr lang="cs-CZ" sz="1100" b="1" dirty="0" smtClean="0">
                <a:solidFill>
                  <a:srgbClr val="0070C0"/>
                </a:solidFill>
              </a:rPr>
              <a:t> </a:t>
            </a:r>
            <a:r>
              <a:rPr lang="en-US" sz="1100" b="1" dirty="0" smtClean="0">
                <a:solidFill>
                  <a:srgbClr val="0070C0"/>
                </a:solidFill>
              </a:rPr>
              <a:t>[</a:t>
            </a:r>
            <a:r>
              <a:rPr lang="cs-CZ" sz="1100" b="1" dirty="0" smtClean="0">
                <a:solidFill>
                  <a:srgbClr val="0070C0"/>
                </a:solidFill>
              </a:rPr>
              <a:t>cit.: 2012-01-27</a:t>
            </a:r>
            <a:r>
              <a:rPr lang="en-US" sz="1100" b="1" dirty="0" smtClean="0">
                <a:solidFill>
                  <a:srgbClr val="0070C0"/>
                </a:solidFill>
              </a:rPr>
              <a:t> ]</a:t>
            </a:r>
            <a:endParaRPr lang="cs-CZ" sz="1100" b="1" dirty="0" smtClean="0">
              <a:solidFill>
                <a:srgbClr val="0070C0"/>
              </a:solidFill>
            </a:endParaRPr>
          </a:p>
          <a:p>
            <a:r>
              <a:rPr lang="en-US" sz="1100" b="1" dirty="0" smtClean="0">
                <a:solidFill>
                  <a:srgbClr val="0070C0"/>
                </a:solidFill>
                <a:hlinkClick r:id="rId15"/>
              </a:rPr>
              <a:t>http://upload.wikimedia.org/wikipedia/commons/8/85/Galileo_by_leoni.jpg</a:t>
            </a:r>
            <a:r>
              <a:rPr lang="cs-CZ" sz="1100" b="1" dirty="0" smtClean="0">
                <a:solidFill>
                  <a:srgbClr val="0070C0"/>
                </a:solidFill>
              </a:rPr>
              <a:t> </a:t>
            </a:r>
            <a:r>
              <a:rPr lang="en-US" sz="1100" b="1" dirty="0" smtClean="0">
                <a:solidFill>
                  <a:srgbClr val="0070C0"/>
                </a:solidFill>
              </a:rPr>
              <a:t>[</a:t>
            </a:r>
            <a:r>
              <a:rPr lang="cs-CZ" sz="1100" b="1" dirty="0" smtClean="0">
                <a:solidFill>
                  <a:srgbClr val="0070C0"/>
                </a:solidFill>
              </a:rPr>
              <a:t>cit.: 2012-01-27</a:t>
            </a:r>
            <a:r>
              <a:rPr lang="en-US" sz="1100" b="1" dirty="0" smtClean="0">
                <a:solidFill>
                  <a:srgbClr val="0070C0"/>
                </a:solidFill>
              </a:rPr>
              <a:t> ]</a:t>
            </a:r>
            <a:endParaRPr lang="cs-CZ" sz="1100" b="1" dirty="0" smtClean="0">
              <a:solidFill>
                <a:srgbClr val="0070C0"/>
              </a:solidFill>
            </a:endParaRPr>
          </a:p>
          <a:p>
            <a:r>
              <a:rPr lang="cs-CZ" sz="1100" b="1" dirty="0" smtClean="0">
                <a:solidFill>
                  <a:srgbClr val="0070C0"/>
                </a:solidFill>
                <a:hlinkClick r:id="rId16"/>
              </a:rPr>
              <a:t>http://cs.wikipedia.org/wiki/Soubor:Johannes_Kepler_1610.jpg</a:t>
            </a:r>
            <a:r>
              <a:rPr lang="cs-CZ" sz="1100" b="1" dirty="0" smtClean="0">
                <a:solidFill>
                  <a:srgbClr val="0070C0"/>
                </a:solidFill>
              </a:rPr>
              <a:t> </a:t>
            </a:r>
            <a:r>
              <a:rPr lang="en-US" sz="1100" b="1" dirty="0" smtClean="0">
                <a:solidFill>
                  <a:srgbClr val="0070C0"/>
                </a:solidFill>
              </a:rPr>
              <a:t>[</a:t>
            </a:r>
            <a:r>
              <a:rPr lang="cs-CZ" sz="1100" b="1" dirty="0" smtClean="0">
                <a:solidFill>
                  <a:srgbClr val="0070C0"/>
                </a:solidFill>
              </a:rPr>
              <a:t>cit.: 2012-01-27</a:t>
            </a:r>
            <a:r>
              <a:rPr lang="en-US" sz="1100" b="1" dirty="0" smtClean="0">
                <a:solidFill>
                  <a:srgbClr val="0070C0"/>
                </a:solidFill>
              </a:rPr>
              <a:t> </a:t>
            </a:r>
            <a:r>
              <a:rPr lang="en-US" sz="1100" b="1" dirty="0" smtClean="0">
                <a:solidFill>
                  <a:srgbClr val="0070C0"/>
                </a:solidFill>
                <a:hlinkClick r:id="rId17"/>
              </a:rPr>
              <a:t>http://cs.wikipedia.org/wiki/Soubor:HST-SM4.jpeg</a:t>
            </a:r>
            <a:r>
              <a:rPr lang="cs-CZ" sz="1100" b="1" dirty="0" smtClean="0">
                <a:solidFill>
                  <a:srgbClr val="0070C0"/>
                </a:solidFill>
              </a:rPr>
              <a:t> </a:t>
            </a:r>
            <a:r>
              <a:rPr lang="en-US" sz="1100" b="1" dirty="0" smtClean="0">
                <a:solidFill>
                  <a:srgbClr val="0070C0"/>
                </a:solidFill>
              </a:rPr>
              <a:t>[</a:t>
            </a:r>
            <a:r>
              <a:rPr lang="cs-CZ" sz="1100" b="1" dirty="0" smtClean="0">
                <a:solidFill>
                  <a:srgbClr val="0070C0"/>
                </a:solidFill>
              </a:rPr>
              <a:t>cit.: 2012-01-27</a:t>
            </a:r>
            <a:r>
              <a:rPr lang="en-US" sz="1100" b="1" dirty="0" smtClean="0">
                <a:solidFill>
                  <a:srgbClr val="0070C0"/>
                </a:solidFill>
              </a:rPr>
              <a:t> ]</a:t>
            </a:r>
            <a:r>
              <a:rPr lang="cs-CZ" sz="1100" b="1" dirty="0" smtClean="0">
                <a:solidFill>
                  <a:srgbClr val="0070C0"/>
                </a:solidFill>
              </a:rPr>
              <a:t> </a:t>
            </a:r>
          </a:p>
          <a:p>
            <a:pPr>
              <a:buNone/>
            </a:pPr>
            <a:r>
              <a:rPr lang="cs-CZ" sz="1100" b="1" dirty="0" smtClean="0">
                <a:solidFill>
                  <a:srgbClr val="0070C0"/>
                </a:solidFill>
                <a:hlinkClick r:id="rId18"/>
              </a:rPr>
              <a:t> 	</a:t>
            </a:r>
            <a:r>
              <a:rPr lang="en-US" sz="1100" b="1" dirty="0" smtClean="0">
                <a:solidFill>
                  <a:srgbClr val="0070C0"/>
                </a:solidFill>
                <a:hlinkClick r:id="rId18"/>
              </a:rPr>
              <a:t>http://cs.wikipedia.org/wiki/Soubor:HubbleDeepField.800px.jpg</a:t>
            </a:r>
            <a:r>
              <a:rPr lang="cs-CZ" sz="1100" b="1" dirty="0" smtClean="0">
                <a:solidFill>
                  <a:srgbClr val="0070C0"/>
                </a:solidFill>
              </a:rPr>
              <a:t> </a:t>
            </a:r>
            <a:r>
              <a:rPr lang="en-US" sz="1100" b="1" dirty="0" smtClean="0">
                <a:solidFill>
                  <a:srgbClr val="0070C0"/>
                </a:solidFill>
              </a:rPr>
              <a:t>[</a:t>
            </a:r>
            <a:r>
              <a:rPr lang="cs-CZ" sz="1100" b="1" dirty="0" smtClean="0">
                <a:solidFill>
                  <a:srgbClr val="0070C0"/>
                </a:solidFill>
              </a:rPr>
              <a:t>cit.: 2012-01-27</a:t>
            </a:r>
            <a:r>
              <a:rPr lang="en-US" sz="1100" b="1" dirty="0" smtClean="0">
                <a:solidFill>
                  <a:srgbClr val="0070C0"/>
                </a:solidFill>
              </a:rPr>
              <a:t> ]</a:t>
            </a:r>
            <a:endParaRPr lang="cs-CZ" sz="1100" b="1" dirty="0" smtClean="0">
              <a:solidFill>
                <a:srgbClr val="0070C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39718"/>
          </a:xfrm>
        </p:spPr>
        <p:txBody>
          <a:bodyPr>
            <a:normAutofit fontScale="90000"/>
          </a:bodyPr>
          <a:lstStyle/>
          <a:p>
            <a:r>
              <a:rPr lang="cs-CZ" sz="3600" b="1" dirty="0" smtClean="0">
                <a:solidFill>
                  <a:srgbClr val="00B050"/>
                </a:solidFill>
              </a:rPr>
              <a:t>Použité zdroje:</a:t>
            </a:r>
            <a:endParaRPr lang="cs-CZ" sz="36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649993"/>
          </a:xfrm>
        </p:spPr>
        <p:txBody>
          <a:bodyPr>
            <a:normAutofit lnSpcReduction="10000"/>
          </a:bodyPr>
          <a:lstStyle/>
          <a:p>
            <a:pPr marL="624078" indent="-514350">
              <a:buAutoNum type="arabicParenR"/>
            </a:pPr>
            <a:r>
              <a:rPr lang="cs-CZ" sz="2400" b="1" dirty="0" smtClean="0">
                <a:solidFill>
                  <a:srgbClr val="0000FF"/>
                </a:solidFill>
              </a:rPr>
              <a:t>Žák uvede příklady využití lupy, </a:t>
            </a:r>
            <a:r>
              <a:rPr lang="cs-CZ" sz="2400" b="1" smtClean="0">
                <a:solidFill>
                  <a:srgbClr val="0000FF"/>
                </a:solidFill>
              </a:rPr>
              <a:t>mikroskopu </a:t>
            </a:r>
            <a:r>
              <a:rPr lang="cs-CZ" sz="2400" b="1" smtClean="0">
                <a:solidFill>
                  <a:srgbClr val="0000FF"/>
                </a:solidFill>
              </a:rPr>
              <a:t>                  a </a:t>
            </a:r>
            <a:r>
              <a:rPr lang="cs-CZ" sz="2400" b="1" dirty="0" smtClean="0">
                <a:solidFill>
                  <a:srgbClr val="0000FF"/>
                </a:solidFill>
              </a:rPr>
              <a:t>dalekohledu.</a:t>
            </a:r>
          </a:p>
          <a:p>
            <a:pPr marL="624078" indent="-514350">
              <a:buAutoNum type="arabicParenR"/>
            </a:pPr>
            <a:r>
              <a:rPr lang="cs-CZ" sz="2400" b="1" dirty="0" smtClean="0">
                <a:solidFill>
                  <a:srgbClr val="0000FF"/>
                </a:solidFill>
              </a:rPr>
              <a:t>Žák uvede příklady vlastních zkušeností s prací </a:t>
            </a:r>
            <a:r>
              <a:rPr lang="cs-CZ" sz="2400" b="1" dirty="0" smtClean="0">
                <a:solidFill>
                  <a:srgbClr val="0000FF"/>
                </a:solidFill>
              </a:rPr>
              <a:t>                 s </a:t>
            </a:r>
            <a:r>
              <a:rPr lang="cs-CZ" sz="2400" b="1" dirty="0" smtClean="0">
                <a:solidFill>
                  <a:srgbClr val="0000FF"/>
                </a:solidFill>
              </a:rPr>
              <a:t>mikroskopem.</a:t>
            </a:r>
          </a:p>
          <a:p>
            <a:pPr marL="624078" indent="-514350">
              <a:buAutoNum type="arabicParenR"/>
            </a:pPr>
            <a:r>
              <a:rPr lang="cs-CZ" sz="2400" b="1" dirty="0" smtClean="0">
                <a:solidFill>
                  <a:srgbClr val="0000FF"/>
                </a:solidFill>
              </a:rPr>
              <a:t>Popis zorného úhlu při pozorování předmětu bez lupy a s lupou.</a:t>
            </a:r>
          </a:p>
          <a:p>
            <a:pPr marL="624078" indent="-514350">
              <a:buAutoNum type="arabicParenR"/>
            </a:pPr>
            <a:r>
              <a:rPr lang="cs-CZ" sz="2400" b="1" dirty="0" smtClean="0">
                <a:solidFill>
                  <a:srgbClr val="0000FF"/>
                </a:solidFill>
              </a:rPr>
              <a:t>Žák znázorní a vznik obrazu v mikroskopu </a:t>
            </a:r>
            <a:r>
              <a:rPr lang="cs-CZ" sz="2400" b="1" dirty="0" smtClean="0">
                <a:solidFill>
                  <a:srgbClr val="0000FF"/>
                </a:solidFill>
              </a:rPr>
              <a:t>                     a </a:t>
            </a:r>
            <a:r>
              <a:rPr lang="cs-CZ" sz="2400" b="1" dirty="0" smtClean="0">
                <a:solidFill>
                  <a:srgbClr val="0000FF"/>
                </a:solidFill>
              </a:rPr>
              <a:t>dalekohledu.</a:t>
            </a:r>
          </a:p>
          <a:p>
            <a:pPr marL="624078" indent="-514350">
              <a:buAutoNum type="arabicParenR"/>
            </a:pPr>
            <a:r>
              <a:rPr lang="cs-CZ" sz="2400" b="1" dirty="0" smtClean="0">
                <a:solidFill>
                  <a:srgbClr val="0000FF"/>
                </a:solidFill>
              </a:rPr>
              <a:t>Žák charakterizuje obraz vytvořený v mikroskopu a dalekohledu.</a:t>
            </a:r>
          </a:p>
          <a:p>
            <a:pPr marL="624078" indent="-514350">
              <a:buAutoNum type="arabicParenR"/>
            </a:pPr>
            <a:r>
              <a:rPr lang="cs-CZ" sz="2400" b="1" dirty="0" smtClean="0">
                <a:solidFill>
                  <a:srgbClr val="0000FF"/>
                </a:solidFill>
              </a:rPr>
              <a:t>Ukázka některých dalekohledů.</a:t>
            </a:r>
          </a:p>
          <a:p>
            <a:pPr marL="624078" indent="-514350">
              <a:buAutoNum type="arabicParenR"/>
            </a:pPr>
            <a:r>
              <a:rPr lang="cs-CZ" sz="2400" b="1" dirty="0" smtClean="0">
                <a:solidFill>
                  <a:srgbClr val="0000FF"/>
                </a:solidFill>
              </a:rPr>
              <a:t>Hublleův vesmírný dalekohled.</a:t>
            </a:r>
          </a:p>
          <a:p>
            <a:pPr marL="624078" indent="-514350">
              <a:buAutoNum type="arabicParenR"/>
            </a:pPr>
            <a:endParaRPr lang="cs-CZ" sz="2400" b="1" dirty="0" smtClean="0">
              <a:solidFill>
                <a:srgbClr val="0000FF"/>
              </a:solidFill>
            </a:endParaRPr>
          </a:p>
          <a:p>
            <a:pPr marL="624078" indent="-514350">
              <a:buAutoNum type="arabicParenR"/>
            </a:pPr>
            <a:endParaRPr lang="cs-CZ" sz="2800" b="1" dirty="0">
              <a:solidFill>
                <a:srgbClr val="0000FF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0070C0"/>
                </a:solidFill>
              </a:rPr>
              <a:t>Metodika prezentace:</a:t>
            </a:r>
            <a:endParaRPr lang="cs-CZ" sz="36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166</TotalTime>
  <Words>777</Words>
  <Application>Microsoft Office PowerPoint</Application>
  <PresentationFormat>Předvádění na obrazovce (4:3)</PresentationFormat>
  <Paragraphs>102</Paragraphs>
  <Slides>26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26</vt:i4>
      </vt:variant>
    </vt:vector>
  </HeadingPairs>
  <TitlesOfParts>
    <vt:vector size="27" baseType="lpstr">
      <vt:lpstr>Shluk</vt:lpstr>
      <vt:lpstr>Snímek 1</vt:lpstr>
      <vt:lpstr>Proč se nám letící letadlo zdá malé a na letištní ploše se nám totéž letadlo zdá velké???</vt:lpstr>
      <vt:lpstr>Při vzdalování stromu od oka se zmenšuje jeho zorný úhel:</vt:lpstr>
      <vt:lpstr>a) Zorný úhel pozorovaného předmětu bez lupy: b) Zorný úhel pozorovaného předmětu s lupou:</vt:lpstr>
      <vt:lpstr> </vt:lpstr>
      <vt:lpstr>Lupa=SPOJKA S OHNISKOVOU VZDÁLENOSTÍ MENŠÍ NEŽ 25 cm:</vt:lpstr>
      <vt:lpstr>Běžné zvětšení lupy je 5-12krát, speciální konstrukcí lze dosáhnout až 20-ti násobného zvětšení.</vt:lpstr>
      <vt:lpstr>Mikroskop:</vt:lpstr>
      <vt:lpstr>Mikroskop: </vt:lpstr>
      <vt:lpstr>Obraz vytvořený mikroskopem: Objektivem vznikne obraz: SKUTEČNÝ, ZVĚTŠENÝ A PŘEVRÁCENÝ. Okulár tvoří obraz stejný jako lupa: PŘÍMÝ, ZVĚTŠENÝ</vt:lpstr>
      <vt:lpstr>Dalekohledy:</vt:lpstr>
      <vt:lpstr>Podle hlavního určení se rozlišují:</vt:lpstr>
      <vt:lpstr>Galileův dalekohled</vt:lpstr>
      <vt:lpstr>Keplerův dalekohled:</vt:lpstr>
      <vt:lpstr>Schéma Keplerova dalekohledu:</vt:lpstr>
      <vt:lpstr>Obraz předmětu Keplerovým dalekohledem (hvězdářským):</vt:lpstr>
      <vt:lpstr>Úprava Keplerova dalekohledu                   k pozemskému pozorování:</vt:lpstr>
      <vt:lpstr>TRIEDR: Použití: turistika, myslivost, námořnictví, vojenství, divadelní kukátko aj.</vt:lpstr>
      <vt:lpstr>Trocha historie:</vt:lpstr>
      <vt:lpstr>Zrcadlový dalekohled hvězdárny                          v Ondřejově:</vt:lpstr>
      <vt:lpstr>Námořní dalekohled:</vt:lpstr>
      <vt:lpstr>Hublleův vesmírný dalekohled:</vt:lpstr>
      <vt:lpstr>Hublleův vesmírný dalekohled:</vt:lpstr>
      <vt:lpstr>Snímek 24</vt:lpstr>
      <vt:lpstr>Použité zdroje:</vt:lpstr>
      <vt:lpstr>Metodika prezentace:</vt:lpstr>
    </vt:vector>
  </TitlesOfParts>
  <Company>Franc-omitky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Radlena</dc:creator>
  <cp:lastModifiedBy>Dum</cp:lastModifiedBy>
  <cp:revision>29</cp:revision>
  <dcterms:created xsi:type="dcterms:W3CDTF">2012-01-23T18:16:05Z</dcterms:created>
  <dcterms:modified xsi:type="dcterms:W3CDTF">2013-06-08T12:36:05Z</dcterms:modified>
</cp:coreProperties>
</file>