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72" r:id="rId2"/>
    <p:sldId id="256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6" r:id="rId11"/>
    <p:sldId id="268" r:id="rId12"/>
    <p:sldId id="273" r:id="rId13"/>
    <p:sldId id="274" r:id="rId14"/>
    <p:sldId id="276" r:id="rId15"/>
    <p:sldId id="277" r:id="rId16"/>
    <p:sldId id="278" r:id="rId17"/>
    <p:sldId id="269" r:id="rId18"/>
    <p:sldId id="270" r:id="rId19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822" userDrawn="1">
          <p15:clr>
            <a:srgbClr val="A4A3A4"/>
          </p15:clr>
        </p15:guide>
        <p15:guide id="2" pos="824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66" d="100"/>
          <a:sy n="66" d="100"/>
        </p:scale>
        <p:origin x="258" y="174"/>
      </p:cViewPr>
      <p:guideLst>
        <p:guide orient="horz" pos="822"/>
        <p:guide pos="824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B8BC-17C6-4011-956D-2693A26166E0}" type="datetimeFigureOut">
              <a:rPr lang="cs-CZ" smtClean="0"/>
              <a:t>8. 6. 2013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402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B8BC-17C6-4011-956D-2693A26166E0}" type="datetimeFigureOut">
              <a:rPr lang="cs-CZ" smtClean="0"/>
              <a:t>8. 6. 2013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4186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B8BC-17C6-4011-956D-2693A26166E0}" type="datetimeFigureOut">
              <a:rPr lang="cs-CZ" smtClean="0"/>
              <a:t>8. 6. 2013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6585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B8BC-17C6-4011-956D-2693A26166E0}" type="datetimeFigureOut">
              <a:rPr lang="cs-CZ" smtClean="0"/>
              <a:t>8. 6. 2013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7356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B8BC-17C6-4011-956D-2693A26166E0}" type="datetimeFigureOut">
              <a:rPr lang="cs-CZ" smtClean="0"/>
              <a:t>8. 6. 2013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4783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B8BC-17C6-4011-956D-2693A26166E0}" type="datetimeFigureOut">
              <a:rPr lang="cs-CZ" smtClean="0"/>
              <a:t>8. 6. 2013</a:t>
            </a:fld>
            <a:endParaRPr lang="cs-CZ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1069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B8BC-17C6-4011-956D-2693A26166E0}" type="datetimeFigureOut">
              <a:rPr lang="cs-CZ" smtClean="0"/>
              <a:t>8. 6. 2013</a:t>
            </a:fld>
            <a:endParaRPr lang="cs-CZ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1942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B8BC-17C6-4011-956D-2693A26166E0}" type="datetimeFigureOut">
              <a:rPr lang="cs-CZ" smtClean="0"/>
              <a:t>8. 6. 2013</a:t>
            </a:fld>
            <a:endParaRPr lang="cs-CZ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959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B8BC-17C6-4011-956D-2693A26166E0}" type="datetimeFigureOut">
              <a:rPr lang="cs-CZ" smtClean="0"/>
              <a:t>8. 6. 2013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451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B8BC-17C6-4011-956D-2693A26166E0}" type="datetimeFigureOut">
              <a:rPr lang="cs-CZ" smtClean="0"/>
              <a:t>8. 6. 2013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1444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B8BC-17C6-4011-956D-2693A26166E0}" type="datetimeFigureOut">
              <a:rPr lang="cs-CZ" smtClean="0"/>
              <a:t>8. 6. 2013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2504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B8BC-17C6-4011-956D-2693A26166E0}" type="datetimeFigureOut">
              <a:rPr lang="cs-CZ" smtClean="0"/>
              <a:t>8. 6. 2013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53229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B8BC-17C6-4011-956D-2693A26166E0}" type="datetimeFigureOut">
              <a:rPr lang="cs-CZ" smtClean="0"/>
              <a:t>8. 6. 2013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1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B8BC-17C6-4011-956D-2693A26166E0}" type="datetimeFigureOut">
              <a:rPr lang="cs-CZ" smtClean="0"/>
              <a:t>8. 6. 2013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285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B8BC-17C6-4011-956D-2693A26166E0}" type="datetimeFigureOut">
              <a:rPr lang="cs-CZ" smtClean="0"/>
              <a:t>8. 6. 2013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6520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B8BC-17C6-4011-956D-2693A26166E0}" type="datetimeFigureOut">
              <a:rPr lang="cs-CZ" smtClean="0"/>
              <a:t>8. 6. 2013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1668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B8BC-17C6-4011-956D-2693A26166E0}" type="datetimeFigureOut">
              <a:rPr lang="cs-CZ" smtClean="0"/>
              <a:t>8. 6. 2013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4197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08CB8BC-17C6-4011-956D-2693A26166E0}" type="datetimeFigureOut">
              <a:rPr lang="cs-CZ" smtClean="0"/>
              <a:t>8. 6. 2013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112113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0">
              <a:schemeClr val="accent4">
                <a:lumMod val="40000"/>
                <a:lumOff val="60000"/>
              </a:schemeClr>
            </a:gs>
            <a:gs pos="46000">
              <a:schemeClr val="accent4">
                <a:lumMod val="95000"/>
                <a:lumOff val="5000"/>
              </a:schemeClr>
            </a:gs>
            <a:gs pos="100000">
              <a:schemeClr val="accent4">
                <a:lumMod val="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35561" y="404664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2615070" y="1243004"/>
            <a:ext cx="5703806" cy="58477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2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Digitální učební materiál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0590745"/>
              </p:ext>
            </p:extLst>
          </p:nvPr>
        </p:nvGraphicFramePr>
        <p:xfrm>
          <a:off x="2063552" y="1844824"/>
          <a:ext cx="8064896" cy="268224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CZ.1.07/1.5.00/34.0891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VYS_32_INOVACE_14_</a:t>
                      </a:r>
                      <a:r>
                        <a:rPr lang="cs-CZ" smtClean="0"/>
                        <a:t>Příprava pro tisk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Vyšší odborná škola, Střední průmyslová škola a Střední odborná</a:t>
                      </a:r>
                      <a:r>
                        <a:rPr lang="cs-CZ" sz="1200" baseline="0" dirty="0" smtClean="0"/>
                        <a:t> škola řemesel a služeb, Strakonice, Zvolenská 934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</a:t>
                      </a:r>
                      <a:r>
                        <a:rPr lang="cs-CZ" dirty="0" err="1" smtClean="0"/>
                        <a:t>Ramil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Šambazov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Počítačová grafika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2. 6. 2013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68009" y="332656"/>
            <a:ext cx="3800475" cy="78105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4180923"/>
              </p:ext>
            </p:extLst>
          </p:nvPr>
        </p:nvGraphicFramePr>
        <p:xfrm>
          <a:off x="2063552" y="4725144"/>
          <a:ext cx="8064896" cy="18722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32448"/>
                <a:gridCol w="4032448"/>
              </a:tblGrid>
              <a:tr h="288032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Metodický pokyn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567408">
                <a:tc>
                  <a:txBody>
                    <a:bodyPr/>
                    <a:lstStyle/>
                    <a:p>
                      <a:pPr algn="l"/>
                      <a:r>
                        <a:rPr lang="cs-CZ" sz="16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vysvětluje</a:t>
                      </a:r>
                      <a:r>
                        <a:rPr lang="cs-CZ" sz="16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6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základní pojmy tvorby tiskovin. 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Jednotlivé snímky </a:t>
                      </a:r>
                      <a:r>
                        <a:rPr lang="cs-CZ" sz="1400" baseline="0" dirty="0" smtClean="0"/>
                        <a:t> je vhodné doplnit konkrétními ukázkami tištěných  materiálů.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7460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Příprava pro tisk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269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úvod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3313" y="2052918"/>
            <a:ext cx="5413602" cy="4195481"/>
          </a:xfrm>
        </p:spPr>
        <p:txBody>
          <a:bodyPr/>
          <a:lstStyle/>
          <a:p>
            <a:r>
              <a:rPr lang="cs-CZ" dirty="0" smtClean="0"/>
              <a:t>Častou </a:t>
            </a:r>
            <a:r>
              <a:rPr lang="cs-CZ" dirty="0"/>
              <a:t>chybou v přípravě tiskoviny bývá opomenutí oblasti spadu. </a:t>
            </a:r>
            <a:endParaRPr lang="cs-CZ" dirty="0" smtClean="0"/>
          </a:p>
          <a:p>
            <a:r>
              <a:rPr lang="cs-CZ" dirty="0"/>
              <a:t>V případě, že nějaký grafický motiv zasahuje až do kraje formátu nebo je použita podkladová grafika pod celým formátem je nutné vytvořit spadání</a:t>
            </a:r>
            <a:r>
              <a:rPr lang="cs-CZ" dirty="0" smtClean="0"/>
              <a:t>.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Formát </a:t>
            </a:r>
            <a:r>
              <a:rPr lang="cs-CZ" dirty="0"/>
              <a:t>dokumentu se ponechá ve výsledné velikosti ale pomocí vodících linek (v obrázku žlutý obdélník) se vytvoří oblast přesahující originální formát o </a:t>
            </a:r>
            <a:r>
              <a:rPr lang="cs-CZ" dirty="0" smtClean="0"/>
              <a:t>3mm </a:t>
            </a:r>
            <a:r>
              <a:rPr lang="cs-CZ" dirty="0"/>
              <a:t>na všechny strany.</a:t>
            </a:r>
            <a:endParaRPr lang="cs-CZ" dirty="0" smtClean="0"/>
          </a:p>
        </p:txBody>
      </p:sp>
      <p:sp>
        <p:nvSpPr>
          <p:cNvPr id="4" name="Zaoblený obdélník 3"/>
          <p:cNvSpPr/>
          <p:nvPr/>
        </p:nvSpPr>
        <p:spPr>
          <a:xfrm>
            <a:off x="6516915" y="2052917"/>
            <a:ext cx="5500914" cy="3578625"/>
          </a:xfrm>
          <a:prstGeom prst="roundRect">
            <a:avLst>
              <a:gd name="adj" fmla="val 3072"/>
            </a:avLst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1987" y="2278382"/>
            <a:ext cx="4826771" cy="3117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5721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</a:t>
            </a:r>
            <a:r>
              <a:rPr lang="cs-CZ" dirty="0" smtClean="0"/>
              <a:t>vizitky </a:t>
            </a:r>
            <a:r>
              <a:rPr lang="cs-CZ" dirty="0" smtClean="0"/>
              <a:t>v Corel </a:t>
            </a:r>
            <a:r>
              <a:rPr lang="cs-CZ" dirty="0" err="1" smtClean="0"/>
              <a:t>Draw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Začněte tvorbou nového prázdného dokumentu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/>
          <a:srcRect l="525" t="312" r="75879" b="81836"/>
          <a:stretch/>
        </p:blipFill>
        <p:spPr>
          <a:xfrm>
            <a:off x="1487488" y="2715302"/>
            <a:ext cx="4931764" cy="20976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Šipka doprava 4"/>
          <p:cNvSpPr/>
          <p:nvPr/>
        </p:nvSpPr>
        <p:spPr>
          <a:xfrm rot="14982765">
            <a:off x="2958667" y="3662219"/>
            <a:ext cx="528637" cy="357188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0924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3312" y="871538"/>
            <a:ext cx="8946541" cy="5376861"/>
          </a:xfrm>
        </p:spPr>
        <p:txBody>
          <a:bodyPr/>
          <a:lstStyle/>
          <a:p>
            <a:r>
              <a:rPr lang="cs-CZ" dirty="0" smtClean="0"/>
              <a:t>Určete velikost</a:t>
            </a:r>
          </a:p>
          <a:p>
            <a:r>
              <a:rPr lang="cs-CZ" dirty="0" smtClean="0"/>
              <a:t>Barevný režim</a:t>
            </a:r>
          </a:p>
          <a:p>
            <a:r>
              <a:rPr lang="cs-CZ" dirty="0" smtClean="0"/>
              <a:t>Rozlišení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1450" y="871537"/>
            <a:ext cx="4548188" cy="5165843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5243514" y="2214563"/>
            <a:ext cx="2614612" cy="657225"/>
          </a:xfrm>
          <a:prstGeom prst="rect">
            <a:avLst/>
          </a:prstGeom>
          <a:gradFill>
            <a:gsLst>
              <a:gs pos="0">
                <a:schemeClr val="accent1">
                  <a:tint val="64000"/>
                  <a:lumMod val="118000"/>
                  <a:alpha val="8000"/>
                </a:schemeClr>
              </a:gs>
              <a:gs pos="100000">
                <a:schemeClr val="accent1">
                  <a:tint val="92000"/>
                  <a:lumMod val="88000"/>
                  <a:lumOff val="12000"/>
                  <a:alpha val="6000"/>
                </a:schemeClr>
              </a:gs>
            </a:gsLst>
          </a:gradFill>
          <a:ln w="28575"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28575">
                <a:solidFill>
                  <a:schemeClr val="tx1"/>
                </a:solidFill>
              </a:ln>
            </a:endParaRPr>
          </a:p>
        </p:txBody>
      </p:sp>
      <p:sp>
        <p:nvSpPr>
          <p:cNvPr id="6" name="Šipka doprava 5"/>
          <p:cNvSpPr/>
          <p:nvPr/>
        </p:nvSpPr>
        <p:spPr>
          <a:xfrm rot="14982765">
            <a:off x="6129340" y="5858786"/>
            <a:ext cx="528637" cy="357188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710238" y="3143251"/>
            <a:ext cx="976312" cy="642937"/>
          </a:xfrm>
          <a:prstGeom prst="rect">
            <a:avLst/>
          </a:prstGeom>
          <a:gradFill>
            <a:gsLst>
              <a:gs pos="0">
                <a:schemeClr val="accent1">
                  <a:tint val="64000"/>
                  <a:lumMod val="118000"/>
                  <a:alpha val="8000"/>
                </a:schemeClr>
              </a:gs>
              <a:gs pos="100000">
                <a:schemeClr val="accent1">
                  <a:tint val="92000"/>
                  <a:lumMod val="88000"/>
                  <a:lumOff val="12000"/>
                  <a:alpha val="6000"/>
                </a:schemeClr>
              </a:gs>
            </a:gsLst>
          </a:gradFill>
          <a:ln w="28575"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28575">
                <a:solidFill>
                  <a:schemeClr val="tx1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1973483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000"/>
                            </p:stCondLst>
                            <p:childTnLst>
                              <p:par>
                                <p:cTn id="13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/>
          <a:srcRect r="34271" b="21478"/>
          <a:stretch/>
        </p:blipFill>
        <p:spPr>
          <a:xfrm>
            <a:off x="1300537" y="1293021"/>
            <a:ext cx="8552089" cy="5744029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3312" y="871538"/>
            <a:ext cx="8946541" cy="5376861"/>
          </a:xfrm>
        </p:spPr>
        <p:txBody>
          <a:bodyPr/>
          <a:lstStyle/>
          <a:p>
            <a:r>
              <a:rPr lang="cs-CZ" dirty="0" smtClean="0"/>
              <a:t>Z nabídky </a:t>
            </a:r>
            <a:r>
              <a:rPr lang="cs-CZ" b="1" dirty="0" smtClean="0"/>
              <a:t>Rozvržení</a:t>
            </a:r>
            <a:r>
              <a:rPr lang="cs-CZ" dirty="0" smtClean="0"/>
              <a:t> zvolte možnost </a:t>
            </a:r>
            <a:r>
              <a:rPr lang="cs-CZ" b="1" dirty="0" smtClean="0"/>
              <a:t>Vzhled stránky</a:t>
            </a:r>
          </a:p>
        </p:txBody>
      </p:sp>
      <p:sp>
        <p:nvSpPr>
          <p:cNvPr id="5" name="Obdélník 4"/>
          <p:cNvSpPr/>
          <p:nvPr/>
        </p:nvSpPr>
        <p:spPr>
          <a:xfrm>
            <a:off x="3247319" y="1474162"/>
            <a:ext cx="638628" cy="319313"/>
          </a:xfrm>
          <a:prstGeom prst="rect">
            <a:avLst/>
          </a:prstGeom>
          <a:gradFill>
            <a:gsLst>
              <a:gs pos="0">
                <a:schemeClr val="accent1">
                  <a:tint val="64000"/>
                  <a:lumMod val="118000"/>
                  <a:alpha val="8000"/>
                </a:schemeClr>
              </a:gs>
              <a:gs pos="100000">
                <a:schemeClr val="accent1">
                  <a:tint val="92000"/>
                  <a:lumMod val="88000"/>
                  <a:lumOff val="12000"/>
                  <a:alpha val="6000"/>
                </a:schemeClr>
              </a:gs>
            </a:gsLst>
          </a:gradFill>
          <a:ln w="28575"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28575">
                <a:solidFill>
                  <a:schemeClr val="tx1"/>
                </a:solidFill>
              </a:ln>
            </a:endParaRPr>
          </a:p>
        </p:txBody>
      </p:sp>
      <p:sp>
        <p:nvSpPr>
          <p:cNvPr id="6" name="Šipka doprava 5"/>
          <p:cNvSpPr/>
          <p:nvPr/>
        </p:nvSpPr>
        <p:spPr>
          <a:xfrm rot="14982765">
            <a:off x="3621628" y="1792537"/>
            <a:ext cx="528637" cy="357188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/>
          <a:srcRect l="14750" r="69075" b="56647"/>
          <a:stretch/>
        </p:blipFill>
        <p:spPr>
          <a:xfrm>
            <a:off x="3214408" y="1293021"/>
            <a:ext cx="2104572" cy="3171371"/>
          </a:xfrm>
          <a:prstGeom prst="rect">
            <a:avLst/>
          </a:prstGeom>
        </p:spPr>
      </p:pic>
      <p:sp>
        <p:nvSpPr>
          <p:cNvPr id="9" name="Šipka doprava 8"/>
          <p:cNvSpPr/>
          <p:nvPr/>
        </p:nvSpPr>
        <p:spPr>
          <a:xfrm rot="14982765">
            <a:off x="4620438" y="3946925"/>
            <a:ext cx="528637" cy="357188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0639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1395" y="1474162"/>
            <a:ext cx="6248400" cy="4533900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3312" y="871538"/>
            <a:ext cx="8946541" cy="5376861"/>
          </a:xfrm>
        </p:spPr>
        <p:txBody>
          <a:bodyPr/>
          <a:lstStyle/>
          <a:p>
            <a:r>
              <a:rPr lang="cs-CZ" dirty="0" smtClean="0"/>
              <a:t>V kategorii </a:t>
            </a:r>
            <a:r>
              <a:rPr lang="cs-CZ" b="1" dirty="0" smtClean="0"/>
              <a:t>Velikost</a:t>
            </a:r>
            <a:r>
              <a:rPr lang="cs-CZ" dirty="0" smtClean="0"/>
              <a:t> </a:t>
            </a:r>
            <a:r>
              <a:rPr lang="cs-CZ" b="1" dirty="0" smtClean="0"/>
              <a:t>stránky</a:t>
            </a:r>
            <a:r>
              <a:rPr lang="cs-CZ" dirty="0" smtClean="0"/>
              <a:t> nastavte </a:t>
            </a:r>
            <a:r>
              <a:rPr lang="cs-CZ" b="1" dirty="0" smtClean="0"/>
              <a:t>Přesah</a:t>
            </a:r>
            <a:r>
              <a:rPr lang="cs-CZ" dirty="0" smtClean="0"/>
              <a:t> na 3mm </a:t>
            </a:r>
            <a:endParaRPr lang="cs-CZ" b="1" dirty="0" smtClean="0"/>
          </a:p>
        </p:txBody>
      </p:sp>
      <p:sp>
        <p:nvSpPr>
          <p:cNvPr id="5" name="Obdélník 4"/>
          <p:cNvSpPr/>
          <p:nvPr/>
        </p:nvSpPr>
        <p:spPr>
          <a:xfrm>
            <a:off x="2005013" y="2274095"/>
            <a:ext cx="809625" cy="195262"/>
          </a:xfrm>
          <a:prstGeom prst="rect">
            <a:avLst/>
          </a:prstGeom>
          <a:gradFill>
            <a:gsLst>
              <a:gs pos="0">
                <a:schemeClr val="accent1">
                  <a:tint val="64000"/>
                  <a:lumMod val="118000"/>
                  <a:alpha val="8000"/>
                </a:schemeClr>
              </a:gs>
              <a:gs pos="100000">
                <a:schemeClr val="accent1">
                  <a:tint val="92000"/>
                  <a:lumMod val="88000"/>
                  <a:lumOff val="12000"/>
                  <a:alpha val="6000"/>
                </a:schemeClr>
              </a:gs>
            </a:gsLst>
          </a:gradFill>
          <a:ln w="28575"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28575">
                <a:solidFill>
                  <a:schemeClr val="tx1"/>
                </a:solidFill>
              </a:ln>
            </a:endParaRPr>
          </a:p>
        </p:txBody>
      </p:sp>
      <p:sp>
        <p:nvSpPr>
          <p:cNvPr id="6" name="Šipka doprava 5"/>
          <p:cNvSpPr/>
          <p:nvPr/>
        </p:nvSpPr>
        <p:spPr>
          <a:xfrm rot="14982765">
            <a:off x="2465181" y="2478337"/>
            <a:ext cx="528637" cy="357188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 rot="14982765">
            <a:off x="4655807" y="4695089"/>
            <a:ext cx="475010" cy="319120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/>
          <a:srcRect l="44979" t="65719" r="32210" b="18859"/>
          <a:stretch/>
        </p:blipFill>
        <p:spPr>
          <a:xfrm>
            <a:off x="4315385" y="4452547"/>
            <a:ext cx="1425390" cy="699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0404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500"/>
                            </p:stCondLst>
                            <p:childTnLst>
                              <p:par>
                                <p:cTn id="14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3615" y="1466850"/>
            <a:ext cx="6248400" cy="4533900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3312" y="871538"/>
            <a:ext cx="8946541" cy="5376861"/>
          </a:xfrm>
        </p:spPr>
        <p:txBody>
          <a:bodyPr/>
          <a:lstStyle/>
          <a:p>
            <a:r>
              <a:rPr lang="cs-CZ" dirty="0"/>
              <a:t>V kategorii </a:t>
            </a:r>
            <a:r>
              <a:rPr lang="cs-CZ" b="1" dirty="0" smtClean="0"/>
              <a:t>Vodicí linky</a:t>
            </a:r>
            <a:r>
              <a:rPr lang="cs-CZ" dirty="0" smtClean="0"/>
              <a:t> </a:t>
            </a:r>
            <a:r>
              <a:rPr lang="cs-CZ" dirty="0"/>
              <a:t>nastavte </a:t>
            </a:r>
            <a:r>
              <a:rPr lang="cs-CZ" b="1" dirty="0" smtClean="0"/>
              <a:t>Okraje </a:t>
            </a:r>
            <a:r>
              <a:rPr lang="cs-CZ" dirty="0" smtClean="0"/>
              <a:t>na 3mm 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2101671" y="3496923"/>
            <a:ext cx="809625" cy="195262"/>
          </a:xfrm>
          <a:prstGeom prst="rect">
            <a:avLst/>
          </a:prstGeom>
          <a:gradFill>
            <a:gsLst>
              <a:gs pos="0">
                <a:schemeClr val="accent1">
                  <a:tint val="64000"/>
                  <a:lumMod val="118000"/>
                  <a:alpha val="8000"/>
                </a:schemeClr>
              </a:gs>
              <a:gs pos="100000">
                <a:schemeClr val="accent1">
                  <a:tint val="92000"/>
                  <a:lumMod val="88000"/>
                  <a:lumOff val="12000"/>
                  <a:alpha val="6000"/>
                </a:schemeClr>
              </a:gs>
            </a:gsLst>
          </a:gradFill>
          <a:ln w="28575"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28575">
                <a:solidFill>
                  <a:schemeClr val="tx1"/>
                </a:solidFill>
              </a:ln>
            </a:endParaRPr>
          </a:p>
        </p:txBody>
      </p:sp>
      <p:sp>
        <p:nvSpPr>
          <p:cNvPr id="6" name="Šipka doprava 5"/>
          <p:cNvSpPr/>
          <p:nvPr/>
        </p:nvSpPr>
        <p:spPr>
          <a:xfrm rot="14982765">
            <a:off x="4921758" y="2367665"/>
            <a:ext cx="528637" cy="357188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 rot="14982765">
            <a:off x="3816360" y="3156898"/>
            <a:ext cx="475010" cy="319120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2384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500"/>
                            </p:stCondLst>
                            <p:childTnLst>
                              <p:par>
                                <p:cTn id="14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/>
          <a:srcRect t="3105" r="21989" b="12503"/>
          <a:stretch/>
        </p:blipFill>
        <p:spPr>
          <a:xfrm>
            <a:off x="646111" y="482600"/>
            <a:ext cx="10783889" cy="6558956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903220" y="2254250"/>
            <a:ext cx="6758940" cy="391795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111500" y="2438400"/>
            <a:ext cx="6350000" cy="351790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22320" y="2674620"/>
            <a:ext cx="5913120" cy="308610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9870440" y="3025869"/>
            <a:ext cx="1001485" cy="646331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Spad</a:t>
            </a:r>
          </a:p>
          <a:p>
            <a:r>
              <a:rPr lang="cs-CZ" dirty="0" smtClean="0"/>
              <a:t>90x50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870440" y="3874184"/>
            <a:ext cx="1001485" cy="646331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Ořez</a:t>
            </a:r>
          </a:p>
          <a:p>
            <a:r>
              <a:rPr lang="cs-CZ" dirty="0" smtClean="0"/>
              <a:t>87x47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870440" y="4722499"/>
            <a:ext cx="1001485" cy="646331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Tisk</a:t>
            </a:r>
          </a:p>
          <a:p>
            <a:r>
              <a:rPr lang="cs-CZ" dirty="0" smtClean="0"/>
              <a:t>93x53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773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5" grpId="0" animBg="1"/>
      <p:bldP spid="6" grpId="0" animBg="1"/>
      <p:bldP spid="10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3312" y="871538"/>
            <a:ext cx="8946541" cy="5376861"/>
          </a:xfrm>
        </p:spPr>
        <p:txBody>
          <a:bodyPr/>
          <a:lstStyle/>
          <a:p>
            <a:r>
              <a:rPr lang="cs-CZ" dirty="0" smtClean="0"/>
              <a:t>Navrhněte vizitku</a:t>
            </a:r>
            <a:endParaRPr lang="cs-CZ" b="1" dirty="0" smtClean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/>
          <a:srcRect l="257" t="2928" r="28437" b="16342"/>
          <a:stretch/>
        </p:blipFill>
        <p:spPr>
          <a:xfrm>
            <a:off x="1308100" y="1304925"/>
            <a:ext cx="8741753" cy="5564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1896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3312" y="871538"/>
            <a:ext cx="8946541" cy="5376861"/>
          </a:xfrm>
        </p:spPr>
        <p:txBody>
          <a:bodyPr/>
          <a:lstStyle/>
          <a:p>
            <a:r>
              <a:rPr lang="cs-CZ" dirty="0"/>
              <a:t>Grafické prvky, které zasahují až do kraje dokumentu umísťujeme až k těmto (žlutým) linkám a při návrhu počítáme s tím, že oblast spadu (mezi žlutou a modrou linkou) nebude ve výsledném formátu po ořezu vidět.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3265714" y="2104572"/>
            <a:ext cx="7518403" cy="4499428"/>
          </a:xfrm>
          <a:prstGeom prst="roundRect">
            <a:avLst>
              <a:gd name="adj" fmla="val 3072"/>
            </a:avLst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0787" y="2298965"/>
            <a:ext cx="6444222" cy="4161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4109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3312" y="871538"/>
            <a:ext cx="8946541" cy="5376861"/>
          </a:xfrm>
        </p:spPr>
        <p:txBody>
          <a:bodyPr/>
          <a:lstStyle/>
          <a:p>
            <a:r>
              <a:rPr lang="cs-CZ" dirty="0" smtClean="0"/>
              <a:t>Ukládání</a:t>
            </a:r>
            <a:endParaRPr lang="cs-CZ" b="1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/>
          <a:srcRect t="3038" r="35569" b="15996"/>
          <a:stretch/>
        </p:blipFill>
        <p:spPr>
          <a:xfrm>
            <a:off x="1308100" y="1304925"/>
            <a:ext cx="7943476" cy="5612078"/>
          </a:xfrm>
          <a:prstGeom prst="rect">
            <a:avLst/>
          </a:prstGeom>
        </p:spPr>
      </p:pic>
      <p:sp>
        <p:nvSpPr>
          <p:cNvPr id="5" name="Šipka doprava 4"/>
          <p:cNvSpPr/>
          <p:nvPr/>
        </p:nvSpPr>
        <p:spPr>
          <a:xfrm rot="14982765">
            <a:off x="1719122" y="1547394"/>
            <a:ext cx="528637" cy="357188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0897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-3.7037E-7 L 0.00169 0.72269 " pathEditMode="relative" rAng="0" ptsTypes="AA">
                                      <p:cBhvr>
                                        <p:cTn id="11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" y="361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8100" y="1304925"/>
            <a:ext cx="6505575" cy="4867275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3312" y="871538"/>
            <a:ext cx="8946541" cy="5376861"/>
          </a:xfrm>
        </p:spPr>
        <p:txBody>
          <a:bodyPr/>
          <a:lstStyle/>
          <a:p>
            <a:r>
              <a:rPr lang="cs-CZ" dirty="0" smtClean="0"/>
              <a:t>Zadejte </a:t>
            </a:r>
            <a:r>
              <a:rPr lang="cs-CZ" b="1" dirty="0" smtClean="0"/>
              <a:t>Název</a:t>
            </a:r>
            <a:r>
              <a:rPr lang="cs-CZ" dirty="0" smtClean="0"/>
              <a:t> a klikněte na tlačítko </a:t>
            </a:r>
            <a:r>
              <a:rPr lang="cs-CZ" b="1" dirty="0" smtClean="0"/>
              <a:t>Nastavení</a:t>
            </a:r>
            <a:endParaRPr lang="cs-CZ" b="1" dirty="0" smtClean="0"/>
          </a:p>
        </p:txBody>
      </p:sp>
      <p:sp>
        <p:nvSpPr>
          <p:cNvPr id="5" name="Šipka doprava 4"/>
          <p:cNvSpPr/>
          <p:nvPr/>
        </p:nvSpPr>
        <p:spPr>
          <a:xfrm rot="14982765">
            <a:off x="3059599" y="4954681"/>
            <a:ext cx="528637" cy="357188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 rot="14982765">
            <a:off x="5339077" y="5958852"/>
            <a:ext cx="475010" cy="319120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82122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500"/>
                            </p:stCondLst>
                            <p:childTnLst>
                              <p:par>
                                <p:cTn id="10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8099" y="1564480"/>
            <a:ext cx="6195359" cy="5191711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3312" y="871538"/>
            <a:ext cx="8946541" cy="5376861"/>
          </a:xfrm>
        </p:spPr>
        <p:txBody>
          <a:bodyPr/>
          <a:lstStyle/>
          <a:p>
            <a:r>
              <a:rPr lang="cs-CZ" dirty="0" smtClean="0"/>
              <a:t>Zeptejte </a:t>
            </a:r>
            <a:r>
              <a:rPr lang="cs-CZ" dirty="0"/>
              <a:t>se </a:t>
            </a:r>
            <a:r>
              <a:rPr lang="cs-CZ" dirty="0" smtClean="0"/>
              <a:t>poskytovatele </a:t>
            </a:r>
            <a:r>
              <a:rPr lang="cs-CZ" dirty="0"/>
              <a:t>tiskových služeb</a:t>
            </a:r>
            <a:r>
              <a:rPr lang="cs-CZ" dirty="0" smtClean="0"/>
              <a:t>, </a:t>
            </a:r>
            <a:r>
              <a:rPr lang="cs-CZ" dirty="0"/>
              <a:t>který ze </a:t>
            </a:r>
            <a:r>
              <a:rPr lang="cs-CZ" dirty="0" smtClean="0"/>
              <a:t>standardů PDF/X </a:t>
            </a:r>
            <a:r>
              <a:rPr lang="cs-CZ" dirty="0"/>
              <a:t>může spolehlivě zpracovat </a:t>
            </a:r>
            <a:endParaRPr lang="cs-CZ" b="1" dirty="0" smtClean="0"/>
          </a:p>
        </p:txBody>
      </p:sp>
      <p:sp>
        <p:nvSpPr>
          <p:cNvPr id="5" name="Šipka doprava 4"/>
          <p:cNvSpPr/>
          <p:nvPr/>
        </p:nvSpPr>
        <p:spPr>
          <a:xfrm rot="14982765">
            <a:off x="1714893" y="2292163"/>
            <a:ext cx="528637" cy="357188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 rot="14982765">
            <a:off x="3748003" y="5285770"/>
            <a:ext cx="475010" cy="319120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9835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500"/>
                            </p:stCondLst>
                            <p:childTnLst>
                              <p:par>
                                <p:cTn id="10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-1.48148E-6 L 0.003 0.1766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3" y="88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6" grpId="1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4189" y="1564480"/>
            <a:ext cx="6325091" cy="5300426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3312" y="871538"/>
            <a:ext cx="8946541" cy="5376861"/>
          </a:xfrm>
        </p:spPr>
        <p:txBody>
          <a:bodyPr/>
          <a:lstStyle/>
          <a:p>
            <a:r>
              <a:rPr lang="cs-CZ" dirty="0" smtClean="0"/>
              <a:t>V záložce </a:t>
            </a:r>
            <a:r>
              <a:rPr lang="cs-CZ" b="1" dirty="0" smtClean="0"/>
              <a:t>Předtisková</a:t>
            </a:r>
            <a:r>
              <a:rPr lang="cs-CZ" dirty="0" smtClean="0"/>
              <a:t> </a:t>
            </a:r>
            <a:r>
              <a:rPr lang="cs-CZ" b="1" dirty="0" smtClean="0"/>
              <a:t>příprava</a:t>
            </a:r>
            <a:r>
              <a:rPr lang="cs-CZ" dirty="0" smtClean="0"/>
              <a:t> nastavte </a:t>
            </a:r>
            <a:r>
              <a:rPr lang="cs-CZ" b="1" dirty="0" smtClean="0"/>
              <a:t>Mez</a:t>
            </a:r>
            <a:r>
              <a:rPr lang="cs-CZ" dirty="0" smtClean="0"/>
              <a:t> </a:t>
            </a:r>
            <a:r>
              <a:rPr lang="cs-CZ" b="1" dirty="0" smtClean="0"/>
              <a:t>přesahu</a:t>
            </a:r>
            <a:r>
              <a:rPr lang="cs-CZ" dirty="0" smtClean="0"/>
              <a:t> a </a:t>
            </a:r>
            <a:r>
              <a:rPr lang="cs-CZ" b="1" dirty="0" smtClean="0"/>
              <a:t>Ořezové</a:t>
            </a:r>
            <a:r>
              <a:rPr lang="cs-CZ" dirty="0" smtClean="0"/>
              <a:t> </a:t>
            </a:r>
            <a:r>
              <a:rPr lang="cs-CZ" b="1" dirty="0" smtClean="0"/>
              <a:t>značky</a:t>
            </a:r>
            <a:endParaRPr lang="cs-CZ" b="1" dirty="0" smtClean="0"/>
          </a:p>
        </p:txBody>
      </p:sp>
      <p:sp>
        <p:nvSpPr>
          <p:cNvPr id="6" name="Šipka doprava 5"/>
          <p:cNvSpPr/>
          <p:nvPr/>
        </p:nvSpPr>
        <p:spPr>
          <a:xfrm rot="14982765">
            <a:off x="2328407" y="2689280"/>
            <a:ext cx="475010" cy="319120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rot="14982765">
            <a:off x="1940472" y="3526814"/>
            <a:ext cx="394557" cy="272392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608818" y="2462212"/>
            <a:ext cx="180975" cy="192087"/>
          </a:xfrm>
          <a:prstGeom prst="rec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27760" y="3314857"/>
            <a:ext cx="162047" cy="161767"/>
          </a:xfrm>
          <a:prstGeom prst="rec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089960" y="2082801"/>
            <a:ext cx="1325684" cy="209550"/>
          </a:xfrm>
          <a:prstGeom prst="rec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 rot="14982765">
            <a:off x="4995046" y="2360401"/>
            <a:ext cx="528637" cy="357188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14982765">
            <a:off x="4999074" y="6542429"/>
            <a:ext cx="394557" cy="272392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4371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500"/>
                            </p:stCondLst>
                            <p:childTnLst>
                              <p:par>
                                <p:cTn id="10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500"/>
                            </p:stCondLst>
                            <p:childTnLst>
                              <p:par>
                                <p:cTn id="14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8500"/>
                            </p:stCondLst>
                            <p:childTnLst>
                              <p:par>
                                <p:cTn id="28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500"/>
                            </p:stCondLst>
                            <p:childTnLst>
                              <p:par>
                                <p:cTn id="32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1" grpId="0" animBg="1"/>
      <p:bldP spid="12" grpId="0" animBg="1"/>
      <p:bldP spid="5" grpId="0" animBg="1"/>
      <p:bldP spid="1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3312" y="871538"/>
            <a:ext cx="8946541" cy="5376861"/>
          </a:xfrm>
        </p:spPr>
        <p:txBody>
          <a:bodyPr/>
          <a:lstStyle/>
          <a:p>
            <a:r>
              <a:rPr lang="cs-CZ" dirty="0" smtClean="0"/>
              <a:t>Výsledek exportu</a:t>
            </a:r>
            <a:endParaRPr lang="cs-CZ" b="1" dirty="0" smtClean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4389" y="1743752"/>
            <a:ext cx="6523222" cy="4328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13256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Vytvoření spadu je nutné pro zajištění bezproblémového a kvalitního ořezu tiskoviny. </a:t>
            </a:r>
            <a:endParaRPr lang="cs-CZ" dirty="0" smtClean="0"/>
          </a:p>
          <a:p>
            <a:r>
              <a:rPr lang="cs-CZ" dirty="0"/>
              <a:t>Ze stejného důvodu není vhodné umísťovat textové nebo grafické prvky příliš blízko okraje tiskoviny. </a:t>
            </a:r>
            <a:endParaRPr lang="cs-CZ" dirty="0" smtClean="0"/>
          </a:p>
          <a:p>
            <a:r>
              <a:rPr lang="cs-CZ" dirty="0"/>
              <a:t>Obecně </a:t>
            </a:r>
            <a:r>
              <a:rPr lang="cs-CZ" dirty="0" smtClean="0"/>
              <a:t>platí</a:t>
            </a:r>
            <a:r>
              <a:rPr lang="cs-CZ" dirty="0"/>
              <a:t>, že čím menší je formát tiskoviny tím jsou správně vytvořené oblasti spadu důležitější a pro perfektní výsledek nezbytnější.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0786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5621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Neonový poutač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418AB3"/>
      </a:accent1>
      <a:accent2>
        <a:srgbClr val="A6B727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275</TotalTime>
  <Words>203</Words>
  <Application>Microsoft Office PowerPoint</Application>
  <PresentationFormat>Širokoúhlá obrazovka</PresentationFormat>
  <Paragraphs>50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3" baseType="lpstr">
      <vt:lpstr>Arial</vt:lpstr>
      <vt:lpstr>Century Gothic</vt:lpstr>
      <vt:lpstr>Times New Roman</vt:lpstr>
      <vt:lpstr>Wingdings 3</vt:lpstr>
      <vt:lpstr>Ion</vt:lpstr>
      <vt:lpstr>Prezentace aplikace PowerPoint</vt:lpstr>
      <vt:lpstr>Příprava pro tisk</vt:lpstr>
      <vt:lpstr>Na úvod</vt:lpstr>
      <vt:lpstr>Tvorba vizitky v Corel Draw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Na závěr</vt:lpstr>
      <vt:lpstr>Konec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Příprava pro tisk</dc:title>
  <dc:creator>admin</dc:creator>
  <cp:lastModifiedBy>admin</cp:lastModifiedBy>
  <cp:revision>36</cp:revision>
  <dcterms:created xsi:type="dcterms:W3CDTF">2013-06-07T17:46:04Z</dcterms:created>
  <dcterms:modified xsi:type="dcterms:W3CDTF">2013-06-08T15:37:57Z</dcterms:modified>
</cp:coreProperties>
</file>