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7" r:id="rId9"/>
    <p:sldId id="265" r:id="rId10"/>
    <p:sldId id="268" r:id="rId11"/>
    <p:sldId id="269" r:id="rId12"/>
    <p:sldId id="270" r:id="rId13"/>
    <p:sldId id="271" r:id="rId14"/>
    <p:sldId id="272" r:id="rId15"/>
    <p:sldId id="273" r:id="rId16"/>
    <p:sldId id="257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CC3399"/>
    <a:srgbClr val="009900"/>
    <a:srgbClr val="800000"/>
    <a:srgbClr val="33CC33"/>
    <a:srgbClr val="3333CC"/>
    <a:srgbClr val="FF0000"/>
    <a:srgbClr val="3333FF"/>
    <a:srgbClr val="FF6600"/>
    <a:srgbClr val="80008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0D6FBF-05C4-454D-A55E-0581A425C369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2FFB5A-0DB7-4268-B0F3-EC630F9DA10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2FFB5A-0DB7-4268-B0F3-EC630F9DA107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2FFB5A-0DB7-4268-B0F3-EC630F9DA107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2FFB5A-0DB7-4268-B0F3-EC630F9DA107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2FFB5A-0DB7-4268-B0F3-EC630F9DA107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2FFB5A-0DB7-4268-B0F3-EC630F9DA107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2FFB5A-0DB7-4268-B0F3-EC630F9DA107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2FFB5A-0DB7-4268-B0F3-EC630F9DA107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2FFB5A-0DB7-4268-B0F3-EC630F9DA107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2FFB5A-0DB7-4268-B0F3-EC630F9DA107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2FFB5A-0DB7-4268-B0F3-EC630F9DA107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2FFB5A-0DB7-4268-B0F3-EC630F9DA107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2FFB5A-0DB7-4268-B0F3-EC630F9DA107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2FFB5A-0DB7-4268-B0F3-EC630F9DA107}" type="slidenum">
              <a:rPr lang="cs-CZ" smtClean="0"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2FFB5A-0DB7-4268-B0F3-EC630F9DA107}" type="slidenum">
              <a:rPr lang="cs-CZ" smtClean="0"/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2639775-709F-44B5-A86A-EA98F26490E1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321EF4D-57A5-42B3-A943-B0577A8F45F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2639775-709F-44B5-A86A-EA98F26490E1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21EF4D-57A5-42B3-A943-B0577A8F45F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2639775-709F-44B5-A86A-EA98F26490E1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21EF4D-57A5-42B3-A943-B0577A8F45F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2639775-709F-44B5-A86A-EA98F26490E1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21EF4D-57A5-42B3-A943-B0577A8F45F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2639775-709F-44B5-A86A-EA98F26490E1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21EF4D-57A5-42B3-A943-B0577A8F45F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2639775-709F-44B5-A86A-EA98F26490E1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21EF4D-57A5-42B3-A943-B0577A8F45F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2639775-709F-44B5-A86A-EA98F26490E1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21EF4D-57A5-42B3-A943-B0577A8F45F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2639775-709F-44B5-A86A-EA98F26490E1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21EF4D-57A5-42B3-A943-B0577A8F45F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2639775-709F-44B5-A86A-EA98F26490E1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321EF4D-57A5-42B3-A943-B0577A8F45F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2639775-709F-44B5-A86A-EA98F26490E1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21EF4D-57A5-42B3-A943-B0577A8F45F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2639775-709F-44B5-A86A-EA98F26490E1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21EF4D-57A5-42B3-A943-B0577A8F45F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2639775-709F-44B5-A86A-EA98F26490E1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321EF4D-57A5-42B3-A943-B0577A8F45F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es-oko.cz/Pics/OkoKat1.JPG" TargetMode="External"/><Relationship Id="rId3" Type="http://schemas.openxmlformats.org/officeDocument/2006/relationships/hyperlink" Target="http://www.acrysoftoric.cz/images/oko_normal.jpg" TargetMode="External"/><Relationship Id="rId7" Type="http://schemas.openxmlformats.org/officeDocument/2006/relationships/hyperlink" Target="http://cocky-levne.cz/index1_soubory/astigmatismus.gif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yeny.com/images/hyperopia.jpg" TargetMode="External"/><Relationship Id="rId11" Type="http://schemas.openxmlformats.org/officeDocument/2006/relationships/hyperlink" Target="http://fyzika.jreichl.com/data/optika/32_oko_soubory/image002.jpg" TargetMode="External"/><Relationship Id="rId5" Type="http://schemas.openxmlformats.org/officeDocument/2006/relationships/hyperlink" Target="http://www.cocky-online.cz/wp-content/uploads/2007/04/myoptia.jpg" TargetMode="External"/><Relationship Id="rId10" Type="http://schemas.openxmlformats.org/officeDocument/2006/relationships/hyperlink" Target="http://www.klinikazdravi.cz/repository/images/klinika/sedy_zakal.jpg" TargetMode="External"/><Relationship Id="rId4" Type="http://schemas.openxmlformats.org/officeDocument/2006/relationships/hyperlink" Target="http://wirtualne_laboratorium.republika.pl/oko2.jpg" TargetMode="External"/><Relationship Id="rId9" Type="http://schemas.openxmlformats.org/officeDocument/2006/relationships/hyperlink" Target="http://www.provaseoci.cz/articles/201004084836zeleny%20zakal.jpg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568220" y="5373216"/>
            <a:ext cx="7421478" cy="627552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Žák navazuje na učivo probrané v 7. ročníku  a učivo prohlubuje.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683568" y="4437112"/>
            <a:ext cx="7587028" cy="500066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Optické vlastnosti oka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1700808"/>
            <a:ext cx="589040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01/2012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VY_32_INOVACE_FY.9.A_19_opticke_vlastnosti_oka</a:t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928670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548680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8"/>
            <a:ext cx="4329114" cy="4929221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00000"/>
                </a:solidFill>
              </a:rPr>
              <a:t>oční čočka je spojka,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00000"/>
                </a:solidFill>
              </a:rPr>
              <a:t>na sítnici vytváří SKUTEČNÝ a PŘEVRÁCENÝ obraz, menší, než je pozorovaný předmět,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00000"/>
                </a:solidFill>
              </a:rPr>
              <a:t>předmět vnímáme vždy ve směru, ve kterém dopadají paprsky na sítnici,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00000"/>
                </a:solidFill>
              </a:rPr>
              <a:t>obraz je zpracován mozkem tak, že ho vnímáme PŘÍMÝ</a:t>
            </a:r>
          </a:p>
          <a:p>
            <a:pPr>
              <a:buNone/>
            </a:pP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Oční čočka: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1320" y="2214554"/>
            <a:ext cx="4222680" cy="296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57233"/>
            <a:ext cx="8229600" cy="22860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mění zakřivení oční čočky podle vzdálenosti pozorovaných předmětů,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když čteme, oční čočka se víc zakřiví, má menší ohniskovou vzdálenost než při pozorování vzdáleného stromu</a:t>
            </a:r>
          </a:p>
          <a:p>
            <a:pPr>
              <a:buNone/>
            </a:pPr>
            <a:endParaRPr lang="cs-CZ" sz="2800" b="1" dirty="0">
              <a:solidFill>
                <a:srgbClr val="CC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582594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Normální oko: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52499" y="3214686"/>
            <a:ext cx="4591501" cy="2405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357562"/>
            <a:ext cx="4643438" cy="2471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043890" cy="351930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66FF"/>
                </a:solidFill>
              </a:rPr>
              <a:t>vidí dobře blízké předměty,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66FF"/>
                </a:solidFill>
              </a:rPr>
              <a:t>nedokáže zaostřit při pohledu na vzdálené předměty,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66FF"/>
                </a:solidFill>
              </a:rPr>
              <a:t>obraz vzdáleného předmětu vznikne před sítnicí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66FF"/>
                </a:solidFill>
              </a:rPr>
              <a:t>krátkozrakost je někdy způsobena protáhlým tvarem oka,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66FF"/>
                </a:solidFill>
              </a:rPr>
              <a:t>upravuje se brýlemi s rozptylkami,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66FF"/>
                </a:solidFill>
              </a:rPr>
              <a:t>rozptylka posune obraz předmětu na sítnici</a:t>
            </a:r>
            <a:endParaRPr lang="cs-CZ" sz="2400" b="1" dirty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990000"/>
                </a:solidFill>
                <a:effectLst/>
              </a:rPr>
              <a:t>Krátkozraké oko:</a:t>
            </a:r>
            <a:endParaRPr lang="cs-CZ" sz="3600" dirty="0">
              <a:solidFill>
                <a:srgbClr val="990000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4786322"/>
            <a:ext cx="3357586" cy="1891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CC33"/>
                </a:solidFill>
                <a:effectLst/>
              </a:rPr>
              <a:t>Krátkozraké oko:</a:t>
            </a:r>
            <a:endParaRPr lang="cs-CZ" sz="3600" dirty="0">
              <a:solidFill>
                <a:srgbClr val="33CC33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4480" y="1071546"/>
            <a:ext cx="6268780" cy="50203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57233"/>
            <a:ext cx="8229600" cy="385765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FF0000"/>
                </a:solidFill>
              </a:rPr>
              <a:t>vidí dobře vzdálené předměty, ale není schopno zaostřit při pohledu na blízké předměty,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FF0000"/>
                </a:solidFill>
              </a:rPr>
              <a:t>obraz blízkých předmětů vznikne až za sítnicí,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FF0000"/>
                </a:solidFill>
              </a:rPr>
              <a:t>tuto vadu oka upravují brýle se spojkami,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FF0000"/>
                </a:solidFill>
              </a:rPr>
              <a:t>spojka posune obraz blízkého předmětu na sítnici,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FF0000"/>
                </a:solidFill>
              </a:rPr>
              <a:t>dalekozrakost je někdy způsobena zploštělým tvarem oka,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FF0000"/>
                </a:solidFill>
              </a:rPr>
              <a:t>většina starších lidí je dalekozraká (zeslábnutím očního svalu)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9900CC"/>
                </a:solidFill>
                <a:effectLst/>
              </a:rPr>
              <a:t>Dalekozraké oko:</a:t>
            </a:r>
            <a:endParaRPr lang="cs-CZ" sz="3600" dirty="0">
              <a:solidFill>
                <a:srgbClr val="9900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9933"/>
                </a:solidFill>
                <a:effectLst/>
              </a:rPr>
              <a:t>Dalekozraké oko:</a:t>
            </a:r>
            <a:endParaRPr lang="cs-CZ" sz="3600" dirty="0">
              <a:solidFill>
                <a:srgbClr val="FF9933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1242569"/>
            <a:ext cx="6375473" cy="51058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221497"/>
          </a:xfrm>
        </p:spPr>
        <p:txBody>
          <a:bodyPr>
            <a:noAutofit/>
          </a:bodyPr>
          <a:lstStyle/>
          <a:p>
            <a:r>
              <a:rPr lang="cs-CZ" sz="2000" b="1" u="sng" dirty="0" smtClean="0">
                <a:solidFill>
                  <a:srgbClr val="800080"/>
                </a:solidFill>
              </a:rPr>
              <a:t>astigmatismus </a:t>
            </a:r>
            <a:r>
              <a:rPr lang="cs-CZ" sz="1800" b="1" dirty="0" smtClean="0">
                <a:solidFill>
                  <a:srgbClr val="0066FF"/>
                </a:solidFill>
              </a:rPr>
              <a:t>- jedná se o jednu z nejběžnějších očních vad, většinou je však poměrně malá. Astigmatismus je způsoben nepravidelností čočky a odstraňuje se cylindrickými čočkami.</a:t>
            </a:r>
          </a:p>
          <a:p>
            <a:r>
              <a:rPr lang="cs-CZ" sz="2000" b="1" u="sng" dirty="0" smtClean="0">
                <a:solidFill>
                  <a:srgbClr val="800080"/>
                </a:solidFill>
              </a:rPr>
              <a:t>barevná vada </a:t>
            </a:r>
            <a:r>
              <a:rPr lang="cs-CZ" sz="1800" b="1" dirty="0" smtClean="0">
                <a:solidFill>
                  <a:srgbClr val="0066FF"/>
                </a:solidFill>
              </a:rPr>
              <a:t>- paprsky různých barev se nesbíhají všechny v jednom bodě. Tato vada obvykle uniká pozornosti, protože citlivost sítnice je pro barvy z okraje spektra mnohem menší než pro světlo žlutozelené.</a:t>
            </a:r>
          </a:p>
          <a:p>
            <a:r>
              <a:rPr lang="cs-CZ" sz="2000" b="1" u="sng" dirty="0" smtClean="0">
                <a:solidFill>
                  <a:srgbClr val="800080"/>
                </a:solidFill>
              </a:rPr>
              <a:t>otvorová vada </a:t>
            </a:r>
            <a:r>
              <a:rPr lang="cs-CZ" sz="1800" b="1" dirty="0" smtClean="0">
                <a:solidFill>
                  <a:srgbClr val="0066FF"/>
                </a:solidFill>
              </a:rPr>
              <a:t>- projevuje se zejména při pozorování jasně svítících bodů: jasná plocha se zdá větší než stejná plocha méně osvětlená</a:t>
            </a:r>
          </a:p>
          <a:p>
            <a:r>
              <a:rPr lang="cs-CZ" sz="2000" b="1" u="sng" dirty="0" smtClean="0">
                <a:solidFill>
                  <a:srgbClr val="800080"/>
                </a:solidFill>
              </a:rPr>
              <a:t>barvoslepost </a:t>
            </a:r>
            <a:r>
              <a:rPr lang="cs-CZ" sz="1800" b="1" dirty="0" smtClean="0">
                <a:solidFill>
                  <a:srgbClr val="0066FF"/>
                </a:solidFill>
              </a:rPr>
              <a:t>- porucha vnímání barev, nelze ji léčit, ale většinou nezpůsobuje vážnější problémy</a:t>
            </a:r>
          </a:p>
          <a:p>
            <a:r>
              <a:rPr lang="cs-CZ" sz="2000" b="1" u="sng" dirty="0" smtClean="0">
                <a:solidFill>
                  <a:srgbClr val="800080"/>
                </a:solidFill>
              </a:rPr>
              <a:t>zelený zákal </a:t>
            </a:r>
            <a:r>
              <a:rPr lang="cs-CZ" sz="1800" b="1" dirty="0" smtClean="0">
                <a:solidFill>
                  <a:srgbClr val="0066FF"/>
                </a:solidFill>
              </a:rPr>
              <a:t>- bolestivý tlak očního moku vede k neostrému vidění, při operačním léčení se dnes používá laser</a:t>
            </a:r>
          </a:p>
          <a:p>
            <a:r>
              <a:rPr lang="cs-CZ" sz="1800" b="1" u="sng" dirty="0" smtClean="0">
                <a:solidFill>
                  <a:srgbClr val="800080"/>
                </a:solidFill>
              </a:rPr>
              <a:t>šedý zákal </a:t>
            </a:r>
            <a:r>
              <a:rPr lang="cs-CZ" sz="1800" b="1" dirty="0" smtClean="0">
                <a:solidFill>
                  <a:srgbClr val="0066FF"/>
                </a:solidFill>
              </a:rPr>
              <a:t>- čočka se zakalí a člověk vidí, jako by se díval přes pomalu zamrzající okno. Nemoc se dnes léčí nahrazením poškozené čočky tenkou umělou čočkou.</a:t>
            </a:r>
          </a:p>
          <a:p>
            <a:pPr>
              <a:buNone/>
            </a:pPr>
            <a:endParaRPr lang="cs-CZ" sz="1800" b="1" dirty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800080"/>
                </a:solidFill>
                <a:effectLst/>
              </a:rPr>
              <a:t>Další oční vady:</a:t>
            </a:r>
            <a:endParaRPr lang="cs-CZ" sz="3600" dirty="0">
              <a:solidFill>
                <a:srgbClr val="80008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37643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66"/>
                </a:solidFill>
              </a:rPr>
              <a:t>tzv. cylindrická oční vada,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66"/>
                </a:solidFill>
              </a:rPr>
              <a:t>způsobující nepřesné zaostření světla na sítnici,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66"/>
                </a:solidFill>
              </a:rPr>
              <a:t>vyskytuje se také často společně s krátkozrakostí nebo dalekozrakostí,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66"/>
                </a:solidFill>
              </a:rPr>
              <a:t>rohovka nemá pravidelný kulový tvar,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66"/>
                </a:solidFill>
              </a:rPr>
              <a:t>paprsky světla ze všech směrů se nedokážou spojit do jednoho ohniska a vzájemné se míjí,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66"/>
                </a:solidFill>
              </a:rPr>
              <a:t>tato vada se koriguje čočkami</a:t>
            </a:r>
          </a:p>
          <a:p>
            <a:pPr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33CC"/>
                </a:solidFill>
                <a:effectLst/>
              </a:rPr>
              <a:t>Astigmatismus:</a:t>
            </a:r>
            <a:endParaRPr lang="cs-CZ" sz="3600" dirty="0">
              <a:solidFill>
                <a:srgbClr val="0033CC"/>
              </a:solidFill>
              <a:effectLst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84" y="4429132"/>
            <a:ext cx="2771775" cy="221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535762"/>
            <a:ext cx="4500594" cy="3375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714348" y="4286256"/>
            <a:ext cx="3714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800000"/>
                </a:solidFill>
              </a:rPr>
              <a:t>zelený zákal: degenerace, odumírání zrakového nervu</a:t>
            </a:r>
            <a:endParaRPr lang="cs-CZ" sz="2400" b="1" dirty="0">
              <a:solidFill>
                <a:srgbClr val="80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57818" y="1785926"/>
            <a:ext cx="3450682" cy="23050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715008" y="4357694"/>
            <a:ext cx="2786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33CC33"/>
                </a:solidFill>
              </a:rPr>
              <a:t>šedý zákal</a:t>
            </a:r>
            <a:endParaRPr lang="cs-CZ" sz="2400" b="1" dirty="0">
              <a:solidFill>
                <a:srgbClr val="33CC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07862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3333FF"/>
                </a:solidFill>
              </a:rPr>
              <a:t>Vyber správnou odpověď: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3333FF"/>
                </a:solidFill>
              </a:rPr>
              <a:t>Jakou vadu má zrak člověka, který vidí dobře až na věžní hodiny, ale nepřečte písmena v novinách?</a:t>
            </a:r>
          </a:p>
          <a:p>
            <a:pPr marL="624078" indent="-514350">
              <a:buAutoNum type="alphaLcParenR"/>
            </a:pPr>
            <a:endParaRPr lang="cs-CZ" sz="3200" b="1" dirty="0" smtClean="0">
              <a:solidFill>
                <a:srgbClr val="3333FF"/>
              </a:solidFill>
            </a:endParaRP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33CC33"/>
                </a:solidFill>
              </a:rPr>
              <a:t>Krátkozrakost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33CC33"/>
                </a:solidFill>
              </a:rPr>
              <a:t>Astigmatismus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33CC33"/>
                </a:solidFill>
              </a:rPr>
              <a:t>Dalekozrakost</a:t>
            </a:r>
            <a:endParaRPr lang="cs-CZ" sz="32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3399"/>
                </a:solidFill>
                <a:effectLst/>
              </a:rPr>
              <a:t>Otázky a úlohy:</a:t>
            </a:r>
            <a:endParaRPr lang="cs-CZ" sz="3600" dirty="0">
              <a:solidFill>
                <a:srgbClr val="CC3399"/>
              </a:solidFill>
              <a:effectLst/>
            </a:endParaRPr>
          </a:p>
        </p:txBody>
      </p:sp>
      <p:pic>
        <p:nvPicPr>
          <p:cNvPr id="2051" name="Picture 3" descr="C:\Documents and Settings\radek\Local Settings\Temporary Internet Files\Content.IE5\C1EZKPMV\MP90043375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3000372"/>
            <a:ext cx="2431913" cy="36433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9"/>
            <a:ext cx="8229600" cy="1285884"/>
          </a:xfrm>
        </p:spPr>
        <p:txBody>
          <a:bodyPr>
            <a:normAutofit/>
          </a:bodyPr>
          <a:lstStyle/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66FF"/>
                </a:solidFill>
              </a:rPr>
              <a:t>Brýle osazené rozptylkami</a:t>
            </a: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66FF"/>
                </a:solidFill>
              </a:rPr>
              <a:t>Brýle osazené spojkami</a:t>
            </a:r>
            <a:endParaRPr lang="cs-CZ" sz="3600" b="1" dirty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6600"/>
                </a:solidFill>
                <a:effectLst/>
              </a:rPr>
              <a:t>Vyber správnou odpověď:</a:t>
            </a:r>
            <a:br>
              <a:rPr lang="cs-CZ" sz="3600" dirty="0" smtClean="0">
                <a:solidFill>
                  <a:srgbClr val="FF6600"/>
                </a:solidFill>
                <a:effectLst/>
              </a:rPr>
            </a:br>
            <a:r>
              <a:rPr lang="cs-CZ" sz="3600" dirty="0" smtClean="0">
                <a:solidFill>
                  <a:srgbClr val="FF6600"/>
                </a:solidFill>
                <a:effectLst/>
              </a:rPr>
              <a:t>2) Jaké čočky jsou v brýlích člověka, který má oční vadu dalekozrakost?</a:t>
            </a:r>
            <a:endParaRPr lang="cs-CZ" sz="3600" dirty="0">
              <a:solidFill>
                <a:srgbClr val="FF6600"/>
              </a:solidFill>
              <a:effectLst/>
            </a:endParaRPr>
          </a:p>
        </p:txBody>
      </p:sp>
      <p:pic>
        <p:nvPicPr>
          <p:cNvPr id="3074" name="Picture 2" descr="C:\Documents and Settings\radek\Local Settings\Temporary Internet Files\Content.IE5\OL6JGX2N\MP90031569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4214818"/>
            <a:ext cx="3657600" cy="2432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357563"/>
            <a:ext cx="8229600" cy="1643074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3333CC"/>
                </a:solidFill>
              </a:rPr>
              <a:t>Vada krátkozrakost, čočky rozptylky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3333CC"/>
                </a:solidFill>
              </a:rPr>
              <a:t>Vada krátkozrakost, čočky spojky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3333CC"/>
                </a:solidFill>
              </a:rPr>
              <a:t>Vada dalekozrakost, čočky rozptylky</a:t>
            </a:r>
            <a:endParaRPr lang="cs-CZ" sz="2800" b="1" dirty="0">
              <a:solidFill>
                <a:srgbClr val="33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5734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/>
              </a:rPr>
              <a:t>Vyber správnou odpověď:</a:t>
            </a:r>
            <a:br>
              <a:rPr lang="cs-CZ" sz="3600" dirty="0" smtClean="0">
                <a:solidFill>
                  <a:srgbClr val="FF0000"/>
                </a:solidFill>
                <a:effectLst/>
              </a:rPr>
            </a:br>
            <a:r>
              <a:rPr lang="cs-CZ" sz="3600" dirty="0" smtClean="0">
                <a:solidFill>
                  <a:srgbClr val="FF0000"/>
                </a:solidFill>
                <a:effectLst/>
              </a:rPr>
              <a:t>3) Pavel musí mít brýle, když jde do kina, ale při čtení si je sundavá.</a:t>
            </a:r>
            <a:br>
              <a:rPr lang="cs-CZ" sz="3600" dirty="0" smtClean="0">
                <a:solidFill>
                  <a:srgbClr val="FF0000"/>
                </a:solidFill>
                <a:effectLst/>
              </a:rPr>
            </a:br>
            <a:r>
              <a:rPr lang="cs-CZ" sz="3600" dirty="0" smtClean="0">
                <a:solidFill>
                  <a:srgbClr val="0066FF"/>
                </a:solidFill>
                <a:effectLst/>
              </a:rPr>
              <a:t>Jakou má oční vadu? </a:t>
            </a:r>
            <a:br>
              <a:rPr lang="cs-CZ" sz="3600" dirty="0" smtClean="0">
                <a:solidFill>
                  <a:srgbClr val="0066FF"/>
                </a:solidFill>
                <a:effectLst/>
              </a:rPr>
            </a:br>
            <a:r>
              <a:rPr lang="cs-CZ" sz="3600" dirty="0" smtClean="0">
                <a:solidFill>
                  <a:srgbClr val="0066FF"/>
                </a:solidFill>
                <a:effectLst/>
              </a:rPr>
              <a:t>Jaké čočky jsou v jeho brýlích?</a:t>
            </a:r>
            <a:endParaRPr lang="cs-CZ" sz="3600" dirty="0">
              <a:solidFill>
                <a:srgbClr val="0066FF"/>
              </a:solidFill>
              <a:effectLst/>
            </a:endParaRPr>
          </a:p>
        </p:txBody>
      </p:sp>
      <p:pic>
        <p:nvPicPr>
          <p:cNvPr id="4098" name="Picture 2" descr="C:\Documents and Settings\radek\Local Settings\Temporary Internet Files\Content.IE5\C1EZKPMV\MC9003701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3702" y="4786322"/>
            <a:ext cx="1739189" cy="18370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714488"/>
            <a:ext cx="8229600" cy="22860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800000"/>
                </a:solidFill>
              </a:rPr>
              <a:t>Tyčinka</a:t>
            </a:r>
            <a:r>
              <a:rPr lang="cs-CZ" sz="2800" b="1" dirty="0" smtClean="0">
                <a:solidFill>
                  <a:srgbClr val="33CC33"/>
                </a:solidFill>
              </a:rPr>
              <a:t> je fotoreceptorická buňka v oční sítnici obratlovců, která obecně umožňuje vnímání kontrastů  </a:t>
            </a:r>
            <a:r>
              <a:rPr lang="cs-CZ" sz="2800" dirty="0" smtClean="0">
                <a:solidFill>
                  <a:srgbClr val="33CC33"/>
                </a:solidFill>
              </a:rPr>
              <a:t>(černobílé, mlhavé vidění při nízkém osvětlení).</a:t>
            </a:r>
            <a:r>
              <a:rPr lang="cs-CZ" sz="2800" dirty="0" smtClean="0"/>
              <a:t> 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800000"/>
                </a:solidFill>
              </a:rPr>
              <a:t>Čípky</a:t>
            </a:r>
            <a:r>
              <a:rPr lang="cs-CZ" sz="2800" b="1" dirty="0" smtClean="0">
                <a:solidFill>
                  <a:srgbClr val="33CC33"/>
                </a:solidFill>
              </a:rPr>
              <a:t> zajišťují barevné vidění.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800000"/>
                </a:solidFill>
                <a:effectLst/>
              </a:rPr>
              <a:t>Zopakuj si z přírodopisu stavbu lidského oka. </a:t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r>
              <a:rPr lang="cs-CZ" sz="2800" dirty="0" smtClean="0">
                <a:solidFill>
                  <a:srgbClr val="800000"/>
                </a:solidFill>
                <a:effectLst/>
              </a:rPr>
              <a:t>4) Jakou funkci mají čípky a jakou tyčinky? </a:t>
            </a:r>
            <a:endParaRPr lang="cs-CZ" sz="2800" dirty="0">
              <a:solidFill>
                <a:srgbClr val="800000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3925619"/>
            <a:ext cx="4357718" cy="2932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000372"/>
            <a:ext cx="8229600" cy="3006919"/>
          </a:xfrm>
        </p:spPr>
        <p:txBody>
          <a:bodyPr>
            <a:normAutofit/>
          </a:bodyPr>
          <a:lstStyle/>
          <a:p>
            <a:pPr marL="852678" indent="-742950">
              <a:buAutoNum type="alphaLcParenR"/>
            </a:pPr>
            <a:r>
              <a:rPr lang="cs-CZ" sz="2800" b="1" dirty="0" smtClean="0">
                <a:solidFill>
                  <a:srgbClr val="CC3399"/>
                </a:solidFill>
              </a:rPr>
              <a:t>Knihu mít řádně osvětlenou, číst velmi zblízka.</a:t>
            </a:r>
          </a:p>
          <a:p>
            <a:pPr marL="852678" indent="-742950">
              <a:buAutoNum type="alphaLcParenR"/>
            </a:pPr>
            <a:r>
              <a:rPr lang="cs-CZ" sz="2800" b="1" dirty="0" smtClean="0">
                <a:solidFill>
                  <a:srgbClr val="CC3399"/>
                </a:solidFill>
              </a:rPr>
              <a:t>Knihu nemusíme mít řádně osvětlenou, položenou asi 25 cm od oka.</a:t>
            </a:r>
          </a:p>
          <a:p>
            <a:pPr marL="852678" indent="-742950">
              <a:buAutoNum type="alphaLcParenR"/>
            </a:pPr>
            <a:r>
              <a:rPr lang="cs-CZ" sz="2800" b="1" dirty="0" smtClean="0">
                <a:solidFill>
                  <a:srgbClr val="CC3399"/>
                </a:solidFill>
              </a:rPr>
              <a:t>Knihu mít řádně osvětlenou, položenou asi 25 cm od oka.</a:t>
            </a:r>
            <a:endParaRPr lang="cs-CZ" sz="2800" b="1" dirty="0">
              <a:solidFill>
                <a:srgbClr val="CC33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Vyber správnou odpověď: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5) Jaké je potřeba dodržet podmínky, abychom si při čtení a psaní nepoškodili zrak?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autoRev="1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autoRev="1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autoRev="1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r>
              <a:rPr lang="cs-CZ" sz="1400" b="1" dirty="0" smtClean="0">
                <a:solidFill>
                  <a:srgbClr val="0070C0"/>
                </a:solidFill>
              </a:rPr>
              <a:t>galerie office </a:t>
            </a:r>
            <a:r>
              <a:rPr lang="cs-CZ" sz="1400" b="1" dirty="0" smtClean="0">
                <a:solidFill>
                  <a:srgbClr val="0070C0"/>
                </a:solidFill>
              </a:rPr>
              <a:t>www.office.</a:t>
            </a:r>
            <a:r>
              <a:rPr lang="cs-CZ" sz="1400" b="1" smtClean="0">
                <a:solidFill>
                  <a:srgbClr val="0070C0"/>
                </a:solidFill>
              </a:rPr>
              <a:t>microsoft.com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70C0"/>
                </a:solidFill>
              </a:rPr>
              <a:t> http://www.optiksrott.eu/img/oko_stavba.gif  </a:t>
            </a:r>
            <a:r>
              <a:rPr lang="en-US" sz="1400" dirty="0" smtClean="0">
                <a:solidFill>
                  <a:srgbClr val="0070C0"/>
                </a:solidFill>
              </a:rPr>
              <a:t>[</a:t>
            </a:r>
            <a:r>
              <a:rPr lang="cs-CZ" sz="1400" dirty="0" smtClean="0">
                <a:solidFill>
                  <a:srgbClr val="0070C0"/>
                </a:solidFill>
              </a:rPr>
              <a:t>cit. 2012-01-13</a:t>
            </a:r>
            <a:r>
              <a:rPr lang="en-US" sz="1400" dirty="0" smtClean="0">
                <a:solidFill>
                  <a:srgbClr val="0070C0"/>
                </a:solidFill>
              </a:rPr>
              <a:t>]</a:t>
            </a: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70C0"/>
                </a:solidFill>
                <a:hlinkClick r:id="rId3"/>
              </a:rPr>
              <a:t>http://www.acrysoftoric.cz/images/oko_normal.jpg</a:t>
            </a:r>
            <a:r>
              <a:rPr lang="cs-CZ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smtClean="0">
                <a:solidFill>
                  <a:srgbClr val="0070C0"/>
                </a:solidFill>
              </a:rPr>
              <a:t>[</a:t>
            </a:r>
            <a:r>
              <a:rPr lang="cs-CZ" sz="1400" dirty="0" smtClean="0">
                <a:solidFill>
                  <a:srgbClr val="0070C0"/>
                </a:solidFill>
              </a:rPr>
              <a:t>cit. 2012-01-13</a:t>
            </a:r>
            <a:r>
              <a:rPr lang="en-US" sz="1400" dirty="0" smtClean="0">
                <a:solidFill>
                  <a:srgbClr val="0070C0"/>
                </a:solidFill>
              </a:rPr>
              <a:t>]</a:t>
            </a: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dirty="0" smtClean="0">
                <a:solidFill>
                  <a:srgbClr val="0070C0"/>
                </a:solidFill>
                <a:hlinkClick r:id="rId4"/>
              </a:rPr>
              <a:t>http://wirtualne_laboratorium.republika.pl/oko2.jpg</a:t>
            </a:r>
            <a:r>
              <a:rPr lang="cs-CZ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smtClean="0">
                <a:solidFill>
                  <a:srgbClr val="0070C0"/>
                </a:solidFill>
              </a:rPr>
              <a:t>[</a:t>
            </a:r>
            <a:r>
              <a:rPr lang="cs-CZ" sz="1400" dirty="0" smtClean="0">
                <a:solidFill>
                  <a:srgbClr val="0070C0"/>
                </a:solidFill>
              </a:rPr>
              <a:t>cit. 2012-01-13</a:t>
            </a:r>
            <a:r>
              <a:rPr lang="en-US" sz="1400" dirty="0" smtClean="0">
                <a:solidFill>
                  <a:srgbClr val="0070C0"/>
                </a:solidFill>
              </a:rPr>
              <a:t>]</a:t>
            </a: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dirty="0" smtClean="0">
                <a:solidFill>
                  <a:srgbClr val="0070C0"/>
                </a:solidFill>
                <a:hlinkClick r:id="rId5"/>
              </a:rPr>
              <a:t>http://www.cocky-online.cz/wp-content/uploads/2007/04/myoptia.jpg</a:t>
            </a:r>
            <a:r>
              <a:rPr lang="cs-CZ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smtClean="0">
                <a:solidFill>
                  <a:srgbClr val="0070C0"/>
                </a:solidFill>
              </a:rPr>
              <a:t>[</a:t>
            </a:r>
            <a:r>
              <a:rPr lang="cs-CZ" sz="1400" dirty="0" smtClean="0">
                <a:solidFill>
                  <a:srgbClr val="0070C0"/>
                </a:solidFill>
              </a:rPr>
              <a:t>cit. 2012-01-13</a:t>
            </a:r>
            <a:r>
              <a:rPr lang="en-US" sz="1400" dirty="0" smtClean="0">
                <a:solidFill>
                  <a:srgbClr val="0070C0"/>
                </a:solidFill>
              </a:rPr>
              <a:t>]</a:t>
            </a: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dirty="0" smtClean="0">
                <a:solidFill>
                  <a:srgbClr val="0070C0"/>
                </a:solidFill>
                <a:hlinkClick r:id="rId6"/>
              </a:rPr>
              <a:t>http://www.eyeny.com/images/hyperopia.jpg</a:t>
            </a:r>
            <a:r>
              <a:rPr lang="cs-CZ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smtClean="0">
                <a:solidFill>
                  <a:srgbClr val="0070C0"/>
                </a:solidFill>
              </a:rPr>
              <a:t>[</a:t>
            </a:r>
            <a:r>
              <a:rPr lang="cs-CZ" sz="1400" dirty="0" smtClean="0">
                <a:solidFill>
                  <a:srgbClr val="0070C0"/>
                </a:solidFill>
              </a:rPr>
              <a:t>cit. 2012-01-13</a:t>
            </a:r>
            <a:r>
              <a:rPr lang="en-US" sz="1400" dirty="0" smtClean="0">
                <a:solidFill>
                  <a:srgbClr val="0070C0"/>
                </a:solidFill>
              </a:rPr>
              <a:t>]</a:t>
            </a: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dirty="0" smtClean="0">
                <a:solidFill>
                  <a:srgbClr val="0070C0"/>
                </a:solidFill>
                <a:hlinkClick r:id="rId7"/>
              </a:rPr>
              <a:t>http://cocky-levne.cz/index1_soubory/astigmatismus.gif</a:t>
            </a:r>
            <a:r>
              <a:rPr lang="cs-CZ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smtClean="0">
                <a:solidFill>
                  <a:srgbClr val="0070C0"/>
                </a:solidFill>
              </a:rPr>
              <a:t>[</a:t>
            </a:r>
            <a:r>
              <a:rPr lang="cs-CZ" sz="1400" dirty="0" smtClean="0">
                <a:solidFill>
                  <a:srgbClr val="0070C0"/>
                </a:solidFill>
              </a:rPr>
              <a:t>cit. 2012-01-13</a:t>
            </a:r>
            <a:r>
              <a:rPr lang="en-US" sz="1400" dirty="0" smtClean="0">
                <a:solidFill>
                  <a:srgbClr val="0070C0"/>
                </a:solidFill>
              </a:rPr>
              <a:t>]</a:t>
            </a: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dirty="0" smtClean="0">
                <a:solidFill>
                  <a:srgbClr val="0070C0"/>
                </a:solidFill>
                <a:hlinkClick r:id="rId8"/>
              </a:rPr>
              <a:t>http://www.pes-oko.cz/Pics/OkoKat1.JPG</a:t>
            </a:r>
            <a:r>
              <a:rPr lang="cs-CZ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smtClean="0">
                <a:solidFill>
                  <a:srgbClr val="0070C0"/>
                </a:solidFill>
              </a:rPr>
              <a:t>[</a:t>
            </a:r>
            <a:r>
              <a:rPr lang="cs-CZ" sz="1400" dirty="0" smtClean="0">
                <a:solidFill>
                  <a:srgbClr val="0070C0"/>
                </a:solidFill>
              </a:rPr>
              <a:t>cit. 2012-01-13</a:t>
            </a:r>
            <a:r>
              <a:rPr lang="en-US" sz="1400" dirty="0" smtClean="0">
                <a:solidFill>
                  <a:srgbClr val="0070C0"/>
                </a:solidFill>
              </a:rPr>
              <a:t>]</a:t>
            </a: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70C0"/>
                </a:solidFill>
                <a:hlinkClick r:id="rId9"/>
              </a:rPr>
              <a:t>http://www.provaseoci.cz/articles/201004084836zeleny%20zakal.jpg</a:t>
            </a:r>
            <a:r>
              <a:rPr lang="cs-CZ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smtClean="0">
                <a:solidFill>
                  <a:srgbClr val="0070C0"/>
                </a:solidFill>
              </a:rPr>
              <a:t>[</a:t>
            </a:r>
            <a:r>
              <a:rPr lang="cs-CZ" sz="1400" dirty="0" smtClean="0">
                <a:solidFill>
                  <a:srgbClr val="0070C0"/>
                </a:solidFill>
              </a:rPr>
              <a:t>cit. 2012-01-13</a:t>
            </a:r>
            <a:r>
              <a:rPr lang="en-US" sz="1400" dirty="0" smtClean="0">
                <a:solidFill>
                  <a:srgbClr val="0070C0"/>
                </a:solidFill>
              </a:rPr>
              <a:t>]</a:t>
            </a: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dirty="0" smtClean="0">
                <a:solidFill>
                  <a:srgbClr val="0070C0"/>
                </a:solidFill>
                <a:hlinkClick r:id="rId10"/>
              </a:rPr>
              <a:t>http://www.klinikazdravi.cz/repository/images/klinika/sedy_zakal.jpg</a:t>
            </a:r>
            <a:r>
              <a:rPr lang="cs-CZ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smtClean="0">
                <a:solidFill>
                  <a:srgbClr val="0070C0"/>
                </a:solidFill>
              </a:rPr>
              <a:t>[</a:t>
            </a:r>
            <a:r>
              <a:rPr lang="cs-CZ" sz="1400" dirty="0" smtClean="0">
                <a:solidFill>
                  <a:srgbClr val="0070C0"/>
                </a:solidFill>
              </a:rPr>
              <a:t>cit. 2012-01-13</a:t>
            </a:r>
            <a:r>
              <a:rPr lang="en-US" sz="1400" dirty="0" smtClean="0">
                <a:solidFill>
                  <a:srgbClr val="0070C0"/>
                </a:solidFill>
              </a:rPr>
              <a:t>]</a:t>
            </a: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dirty="0" smtClean="0">
                <a:solidFill>
                  <a:srgbClr val="0070C0"/>
                </a:solidFill>
                <a:hlinkClick r:id="rId11"/>
              </a:rPr>
              <a:t>http://fyzika.jreichl.com/data/optika/32_oko_soubory/image002.jpg</a:t>
            </a:r>
            <a:r>
              <a:rPr lang="cs-CZ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smtClean="0">
                <a:solidFill>
                  <a:srgbClr val="0070C0"/>
                </a:solidFill>
              </a:rPr>
              <a:t>[</a:t>
            </a:r>
            <a:r>
              <a:rPr lang="cs-CZ" sz="1400" dirty="0" smtClean="0">
                <a:solidFill>
                  <a:srgbClr val="0070C0"/>
                </a:solidFill>
              </a:rPr>
              <a:t>cit. 2012-01-13</a:t>
            </a:r>
            <a:r>
              <a:rPr lang="en-US" sz="1400" dirty="0" smtClean="0">
                <a:solidFill>
                  <a:srgbClr val="0070C0"/>
                </a:solidFill>
              </a:rPr>
              <a:t>]</a:t>
            </a: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66FF"/>
                </a:solidFill>
              </a:rPr>
              <a:t>Žák navazuje na učivo probrané v sedmém ročníku.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66FF"/>
                </a:solidFill>
              </a:rPr>
              <a:t>Žák vysvětlí funkci čočky v lidském oku a s využitím poznatků z přírodopisu objasní vznik vjemu obrazu pozorovaného předmětu.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66FF"/>
                </a:solidFill>
              </a:rPr>
              <a:t>Žák popíše vadu krátkozrakého oka a vadu dalekozrakého oka a vysvětlí jejich korekci brýlemi.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66FF"/>
                </a:solidFill>
              </a:rPr>
              <a:t>Jednoduchý popis dalších vad čočky.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66FF"/>
                </a:solidFill>
              </a:rPr>
              <a:t>Žák odpovídá na otázky.</a:t>
            </a:r>
            <a:endParaRPr lang="cs-CZ" sz="2400" b="1" dirty="0">
              <a:solidFill>
                <a:srgbClr val="0066FF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Metodika prezentace: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172</TotalTime>
  <Words>757</Words>
  <Application>Microsoft Office PowerPoint</Application>
  <PresentationFormat>Předvádění na obrazovce (4:3)</PresentationFormat>
  <Paragraphs>100</Paragraphs>
  <Slides>17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Shluk</vt:lpstr>
      <vt:lpstr>Snímek 1</vt:lpstr>
      <vt:lpstr>Oční čočka:</vt:lpstr>
      <vt:lpstr>Normální oko:</vt:lpstr>
      <vt:lpstr>Krátkozraké oko:</vt:lpstr>
      <vt:lpstr>Krátkozraké oko:</vt:lpstr>
      <vt:lpstr>Dalekozraké oko:</vt:lpstr>
      <vt:lpstr>Dalekozraké oko:</vt:lpstr>
      <vt:lpstr>Další oční vady:</vt:lpstr>
      <vt:lpstr>Astigmatismus:</vt:lpstr>
      <vt:lpstr>Snímek 10</vt:lpstr>
      <vt:lpstr>Otázky a úlohy:</vt:lpstr>
      <vt:lpstr>Vyber správnou odpověď: 2) Jaké čočky jsou v brýlích člověka, který má oční vadu dalekozrakost?</vt:lpstr>
      <vt:lpstr>Vyber správnou odpověď: 3) Pavel musí mít brýle, když jde do kina, ale při čtení si je sundavá. Jakou má oční vadu?  Jaké čočky jsou v jeho brýlích?</vt:lpstr>
      <vt:lpstr>Zopakuj si z přírodopisu stavbu lidského oka.  4) Jakou funkci mají čípky a jakou tyčinky? </vt:lpstr>
      <vt:lpstr>Vyber správnou odpověď: 5) Jaké je potřeba dodržet podmínky, abychom si při čtení a psaní nepoškodili zrak?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32</cp:revision>
  <dcterms:created xsi:type="dcterms:W3CDTF">2012-01-03T16:55:14Z</dcterms:created>
  <dcterms:modified xsi:type="dcterms:W3CDTF">2013-06-08T17:16:26Z</dcterms:modified>
</cp:coreProperties>
</file>