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57" r:id="rId25"/>
    <p:sldId id="258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  <a:srgbClr val="009900"/>
    <a:srgbClr val="33CC33"/>
    <a:srgbClr val="339933"/>
    <a:srgbClr val="990099"/>
    <a:srgbClr val="CC0099"/>
    <a:srgbClr val="0066FF"/>
    <a:srgbClr val="FF0066"/>
    <a:srgbClr val="A50021"/>
    <a:srgbClr val="33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6BEF9CC-35CE-4DC4-BE9C-2308C6E3CF3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8004633-4FED-4ADF-A566-C876CC027BF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BEF9CC-35CE-4DC4-BE9C-2308C6E3CF3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004633-4FED-4ADF-A566-C876CC027BF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BEF9CC-35CE-4DC4-BE9C-2308C6E3CF3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004633-4FED-4ADF-A566-C876CC027BF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BEF9CC-35CE-4DC4-BE9C-2308C6E3CF3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004633-4FED-4ADF-A566-C876CC027BF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BEF9CC-35CE-4DC4-BE9C-2308C6E3CF3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004633-4FED-4ADF-A566-C876CC027BF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BEF9CC-35CE-4DC4-BE9C-2308C6E3CF3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004633-4FED-4ADF-A566-C876CC027BF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BEF9CC-35CE-4DC4-BE9C-2308C6E3CF3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004633-4FED-4ADF-A566-C876CC027BF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36BEF9CC-35CE-4DC4-BE9C-2308C6E3CF3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004633-4FED-4ADF-A566-C876CC027BF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6BEF9CC-35CE-4DC4-BE9C-2308C6E3CF3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8004633-4FED-4ADF-A566-C876CC027BF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BEF9CC-35CE-4DC4-BE9C-2308C6E3CF3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004633-4FED-4ADF-A566-C876CC027BF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BEF9CC-35CE-4DC4-BE9C-2308C6E3CF3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004633-4FED-4ADF-A566-C876CC027BF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36BEF9CC-35CE-4DC4-BE9C-2308C6E3CF33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8004633-4FED-4ADF-A566-C876CC027BF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wmf"/><Relationship Id="rId4" Type="http://schemas.openxmlformats.org/officeDocument/2006/relationships/image" Target="../media/image18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zssumperk.cz/SOC/images/odraz.png" TargetMode="External"/><Relationship Id="rId3" Type="http://schemas.openxmlformats.org/officeDocument/2006/relationships/hyperlink" Target="http://3zscheb.unas.cz/e-learning/fyzika%20web/odraz%20svetla/zakon%20odrazu1.jpg" TargetMode="External"/><Relationship Id="rId7" Type="http://schemas.openxmlformats.org/officeDocument/2006/relationships/hyperlink" Target="http://rejoicegirl.ic.cz/zobraz7.jpg" TargetMode="External"/><Relationship Id="rId2" Type="http://schemas.openxmlformats.org/officeDocument/2006/relationships/hyperlink" Target="http://www.twinsdici.estranky.cz/img/mid/101/zdroje-svetl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ymhol.cz/projekt/fyzika/02_odraz_a_lom/02_odraz_soubory/image058.jpg" TargetMode="External"/><Relationship Id="rId5" Type="http://schemas.openxmlformats.org/officeDocument/2006/relationships/hyperlink" Target="http://www.gymhol.cz/projekt/fyzika/04_zrcadla/04_zrcadla_soubory/image047.jpg" TargetMode="External"/><Relationship Id="rId10" Type="http://schemas.openxmlformats.org/officeDocument/2006/relationships/hyperlink" Target="http://www.cocky-online.cz/wp-content/uploads/2007/04/hypermetroia.jpg" TargetMode="External"/><Relationship Id="rId4" Type="http://schemas.openxmlformats.org/officeDocument/2006/relationships/hyperlink" Target="http://upload.wikimedia.org/wikipedia/commons/thumb/5/52/Mirror.jpg/220px-Mirror.jpg" TargetMode="External"/><Relationship Id="rId9" Type="http://schemas.openxmlformats.org/officeDocument/2006/relationships/hyperlink" Target="http://www.cocky-online.cz/wp-content/uploads/2007/04/myoptia.jpg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568220" y="5301208"/>
            <a:ext cx="8036228" cy="699560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200" b="1" noProof="0" dirty="0" smtClean="0">
                <a:solidFill>
                  <a:srgbClr val="00B0F0"/>
                </a:solidFill>
              </a:rPr>
              <a:t>Materiál je určen pro žáky 9. ročníku. Žák odpovídá na připravené otázky. Žák sám tvoří odpovědi, nebo vybírá </a:t>
            </a:r>
            <a:r>
              <a:rPr lang="cs-CZ" sz="1200" b="1" noProof="0" dirty="0" smtClean="0">
                <a:solidFill>
                  <a:srgbClr val="00B0F0"/>
                </a:solidFill>
              </a:rPr>
              <a:t>z </a:t>
            </a:r>
            <a:r>
              <a:rPr lang="cs-CZ" sz="1200" b="1" noProof="0" dirty="0" smtClean="0">
                <a:solidFill>
                  <a:srgbClr val="00B0F0"/>
                </a:solidFill>
              </a:rPr>
              <a:t>daných možností tu správnou (výběr by měl odůvodnit). Materiál slouží ke zkoušení, k zopakování celku. Otázky mohou být součástí testu. </a:t>
            </a:r>
            <a:endParaRPr kumimoji="0" lang="cs-CZ" sz="12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683568" y="4653136"/>
            <a:ext cx="7587028" cy="500066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Souhrnné otázky, Světelné jevy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43808" y="1340768"/>
            <a:ext cx="589040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příroda_Fyzika_Závěrečný přehled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02/2012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VY_32_INOVACE_FY.ZP.9.A.01_souhrnne_otazky_svetelne_jevy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928670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26064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3399FF"/>
                </a:solidFill>
                <a:effectLst/>
              </a:rPr>
              <a:t>Odpověz na otázky:</a:t>
            </a:r>
            <a:br>
              <a:rPr lang="cs-CZ" sz="3200" dirty="0" smtClean="0">
                <a:solidFill>
                  <a:srgbClr val="3399FF"/>
                </a:solidFill>
                <a:effectLst/>
              </a:rPr>
            </a:br>
            <a:r>
              <a:rPr lang="cs-CZ" sz="3200" dirty="0" smtClean="0">
                <a:solidFill>
                  <a:srgbClr val="3399FF"/>
                </a:solidFill>
                <a:effectLst/>
              </a:rPr>
              <a:t>1. Uveď několik příkladů zdrojů světla včetně zdrojů „studeného světla“.</a:t>
            </a:r>
            <a:endParaRPr lang="cs-CZ" sz="3200" dirty="0">
              <a:solidFill>
                <a:srgbClr val="3399FF"/>
              </a:solidFill>
              <a:effectLst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08" y="2285992"/>
            <a:ext cx="5976964" cy="39110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rgbClr val="993366"/>
                </a:solidFill>
                <a:effectLst/>
              </a:rPr>
              <a:t>2. Jak zní zákon odrazu?</a:t>
            </a:r>
            <a:endParaRPr lang="cs-CZ" sz="3600" dirty="0">
              <a:solidFill>
                <a:srgbClr val="993366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2143116"/>
            <a:ext cx="6096000" cy="397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1857364"/>
            <a:ext cx="8229600" cy="200026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FF0066"/>
                </a:solidFill>
              </a:rPr>
              <a:t>Při dopadu světelných paprsků na rozhraní dvou </a:t>
            </a:r>
            <a:r>
              <a:rPr lang="cs-CZ" sz="3600" b="1" dirty="0" smtClean="0">
                <a:solidFill>
                  <a:srgbClr val="FF0066"/>
                </a:solidFill>
              </a:rPr>
              <a:t>prostředí </a:t>
            </a:r>
            <a:r>
              <a:rPr lang="cs-CZ" sz="3600" b="1" dirty="0" smtClean="0">
                <a:solidFill>
                  <a:srgbClr val="FF0066"/>
                </a:solidFill>
              </a:rPr>
              <a:t>se úhel odrazu rovná úhlu dopadu.</a:t>
            </a:r>
            <a:endParaRPr lang="cs-CZ" sz="3600" b="1" dirty="0">
              <a:solidFill>
                <a:srgbClr val="FF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96974"/>
          </a:xfrm>
        </p:spPr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00CC66"/>
                </a:solidFill>
                <a:effectLst/>
              </a:rPr>
              <a:t>Odpověď na otázku č. 2:</a:t>
            </a:r>
            <a:endParaRPr lang="cs-CZ" sz="3600" u="sng" dirty="0">
              <a:solidFill>
                <a:srgbClr val="00CC66"/>
              </a:solidFill>
              <a:effectLst/>
            </a:endParaRPr>
          </a:p>
        </p:txBody>
      </p:sp>
      <p:pic>
        <p:nvPicPr>
          <p:cNvPr id="3074" name="Picture 2" descr="C:\Documents and Settings\radek\Local Settings\Temporary Internet Files\Content.IE5\G5AJ81U3\MC90044040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86380" y="4000504"/>
            <a:ext cx="2743200" cy="25288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28868"/>
            <a:ext cx="4043362" cy="3578423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33CC33"/>
                </a:solidFill>
              </a:rPr>
              <a:t>ROVNOBĚŽNÉ</a:t>
            </a:r>
          </a:p>
          <a:p>
            <a:pPr marL="624078" indent="-514350">
              <a:buAutoNum type="alphaLcParenR"/>
            </a:pPr>
            <a:endParaRPr lang="cs-CZ" sz="2800" b="1" dirty="0" smtClean="0">
              <a:solidFill>
                <a:srgbClr val="33CC33"/>
              </a:solidFill>
            </a:endParaRP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33CC33"/>
                </a:solidFill>
              </a:rPr>
              <a:t>KOLMÉ NA DOPADAJÍCÍ</a:t>
            </a:r>
          </a:p>
          <a:p>
            <a:pPr marL="624078" indent="-514350">
              <a:buAutoNum type="alphaLcParenR"/>
            </a:pPr>
            <a:endParaRPr lang="cs-CZ" sz="2800" b="1" dirty="0" smtClean="0">
              <a:solidFill>
                <a:srgbClr val="33CC33"/>
              </a:solidFill>
            </a:endParaRP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33CC33"/>
                </a:solidFill>
              </a:rPr>
              <a:t>RŮZNOBĚŽNÉ</a:t>
            </a:r>
            <a:endParaRPr lang="cs-CZ" sz="2800" b="1" dirty="0">
              <a:solidFill>
                <a:srgbClr val="33CC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7030A0"/>
                </a:solidFill>
                <a:effectLst/>
              </a:rPr>
              <a:t>3. Jaké jsou odražené paprsky dopadající na nerovinnou plochu (viz obrázek)?  </a:t>
            </a:r>
            <a:r>
              <a:rPr lang="cs-CZ" sz="3600" u="sng" dirty="0" smtClean="0">
                <a:solidFill>
                  <a:srgbClr val="7030A0"/>
                </a:solidFill>
                <a:effectLst/>
              </a:rPr>
              <a:t>VYBER SPRÁVNOU ODPOVĚĎ:</a:t>
            </a:r>
            <a:endParaRPr lang="cs-CZ" sz="3600" u="sng" dirty="0">
              <a:solidFill>
                <a:srgbClr val="7030A0"/>
              </a:solidFill>
              <a:effectLst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2643182"/>
            <a:ext cx="4376749" cy="26336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00240"/>
            <a:ext cx="3829048" cy="4007051"/>
          </a:xfrm>
        </p:spPr>
        <p:txBody>
          <a:bodyPr/>
          <a:lstStyle/>
          <a:p>
            <a:pPr marL="624078" indent="-514350">
              <a:buAutoNum type="alphaLcParenR"/>
            </a:pPr>
            <a:r>
              <a:rPr lang="cs-CZ" b="1" dirty="0" smtClean="0">
                <a:solidFill>
                  <a:srgbClr val="0033CC"/>
                </a:solidFill>
              </a:rPr>
              <a:t>přímý, zvětšený, zdánlivý</a:t>
            </a:r>
          </a:p>
          <a:p>
            <a:pPr marL="624078" indent="-514350">
              <a:buAutoNum type="alphaLcParenR"/>
            </a:pPr>
            <a:endParaRPr lang="cs-CZ" b="1" dirty="0" smtClean="0">
              <a:solidFill>
                <a:srgbClr val="0033CC"/>
              </a:solidFill>
            </a:endParaRPr>
          </a:p>
          <a:p>
            <a:pPr marL="624078" indent="-514350">
              <a:buAutoNum type="alphaLcParenR"/>
            </a:pPr>
            <a:r>
              <a:rPr lang="cs-CZ" b="1" dirty="0" smtClean="0">
                <a:solidFill>
                  <a:srgbClr val="0033CC"/>
                </a:solidFill>
              </a:rPr>
              <a:t>přímý, zdánlivý, stranově převrácený</a:t>
            </a:r>
          </a:p>
          <a:p>
            <a:pPr marL="624078" indent="-514350">
              <a:buAutoNum type="alphaLcParenR"/>
            </a:pPr>
            <a:endParaRPr lang="cs-CZ" b="1" dirty="0" smtClean="0">
              <a:solidFill>
                <a:srgbClr val="0033CC"/>
              </a:solidFill>
            </a:endParaRPr>
          </a:p>
          <a:p>
            <a:pPr marL="624078" indent="-514350">
              <a:buAutoNum type="alphaLcParenR"/>
            </a:pPr>
            <a:r>
              <a:rPr lang="cs-CZ" b="1" dirty="0" smtClean="0">
                <a:solidFill>
                  <a:srgbClr val="0033CC"/>
                </a:solidFill>
              </a:rPr>
              <a:t>převrácený, skutečný</a:t>
            </a:r>
          </a:p>
          <a:p>
            <a:pPr marL="624078" indent="-514350">
              <a:buAutoNum type="alphaLcParenR"/>
            </a:pPr>
            <a:endParaRPr lang="cs-CZ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4. Jaký obraz vytváří rovinné zrcadlo?</a:t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4876" y="2071678"/>
            <a:ext cx="3486328" cy="3867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36880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90000"/>
                </a:solidFill>
                <a:effectLst/>
              </a:rPr>
              <a:t>5. úkol:</a:t>
            </a:r>
            <a:br>
              <a:rPr lang="cs-CZ" sz="3200" dirty="0" smtClean="0">
                <a:solidFill>
                  <a:srgbClr val="990000"/>
                </a:solidFill>
                <a:effectLst/>
              </a:rPr>
            </a:br>
            <a:r>
              <a:rPr lang="cs-CZ" sz="3200" dirty="0" smtClean="0">
                <a:solidFill>
                  <a:srgbClr val="990000"/>
                </a:solidFill>
                <a:effectLst/>
              </a:rPr>
              <a:t>popiš chody paprsků u dutého zrcadla </a:t>
            </a:r>
            <a:r>
              <a:rPr lang="cs-CZ" sz="3200" dirty="0" smtClean="0">
                <a:solidFill>
                  <a:srgbClr val="990000"/>
                </a:solidFill>
                <a:effectLst/>
              </a:rPr>
              <a:t>    a </a:t>
            </a:r>
            <a:r>
              <a:rPr lang="cs-CZ" sz="3200" dirty="0" smtClean="0">
                <a:solidFill>
                  <a:srgbClr val="990000"/>
                </a:solidFill>
                <a:effectLst/>
              </a:rPr>
              <a:t>charakterizuj obraz</a:t>
            </a:r>
            <a:endParaRPr lang="cs-CZ" sz="3200" dirty="0">
              <a:solidFill>
                <a:srgbClr val="99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24078" indent="-5143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3300"/>
                </a:solidFill>
              </a:rPr>
              <a:t>Paprsek jdoucí přes střed křivosti se odráží po stejné přímce zpět.</a:t>
            </a:r>
          </a:p>
          <a:p>
            <a:pPr marL="624078" indent="-5143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00"/>
                </a:solidFill>
              </a:rPr>
              <a:t>Paprsek jdoucí rovnoběžně s optickou osou, se odráží přes ohnisko.</a:t>
            </a:r>
          </a:p>
          <a:p>
            <a:pPr marL="624078" indent="-5143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33CC"/>
                </a:solidFill>
              </a:rPr>
              <a:t>Paprsek jdoucí přes ohnisko, se odráží rovnoběžně s optickou osou.</a:t>
            </a:r>
          </a:p>
          <a:p>
            <a:pPr marL="624078" indent="-514350">
              <a:buAutoNum type="arabicPeriod"/>
            </a:pPr>
            <a:endParaRPr lang="cs-CZ" sz="2800" b="1" dirty="0" smtClean="0">
              <a:solidFill>
                <a:srgbClr val="0033CC"/>
              </a:solidFill>
            </a:endParaRPr>
          </a:p>
          <a:p>
            <a:pPr marL="624078" indent="-514350">
              <a:buNone/>
            </a:pPr>
            <a:r>
              <a:rPr lang="cs-CZ" sz="2800" b="1" dirty="0" smtClean="0">
                <a:solidFill>
                  <a:srgbClr val="990000"/>
                </a:solidFill>
              </a:rPr>
              <a:t>OBRAZ JE PŘEVRÁCENÝ, ZMENŠENÝ.</a:t>
            </a:r>
            <a:endParaRPr lang="cs-CZ" sz="2800" b="1" dirty="0">
              <a:solidFill>
                <a:srgbClr val="99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800000"/>
                </a:solidFill>
                <a:effectLst/>
              </a:rPr>
              <a:t>Odpověď na otázku č. 5:</a:t>
            </a:r>
            <a:endParaRPr lang="cs-CZ" sz="3600" dirty="0">
              <a:solidFill>
                <a:srgbClr val="80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643182"/>
            <a:ext cx="8229600" cy="3364109"/>
          </a:xfrm>
        </p:spPr>
        <p:txBody>
          <a:bodyPr>
            <a:normAutofit/>
          </a:bodyPr>
          <a:lstStyle/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CC3399"/>
                </a:solidFill>
              </a:rPr>
              <a:t>NA VZDÁLENOSTI PŘEDMĚTU </a:t>
            </a:r>
            <a:r>
              <a:rPr lang="cs-CZ" sz="3200" b="1" dirty="0" smtClean="0">
                <a:solidFill>
                  <a:srgbClr val="CC3399"/>
                </a:solidFill>
              </a:rPr>
              <a:t>                   OD </a:t>
            </a:r>
            <a:r>
              <a:rPr lang="cs-CZ" sz="3200" b="1" dirty="0" smtClean="0">
                <a:solidFill>
                  <a:srgbClr val="CC3399"/>
                </a:solidFill>
              </a:rPr>
              <a:t>ZRCADLA.</a:t>
            </a:r>
          </a:p>
          <a:p>
            <a:pPr marL="624078" indent="-514350">
              <a:buAutoNum type="alphaUcParenR"/>
            </a:pPr>
            <a:endParaRPr lang="cs-CZ" sz="3200" b="1" dirty="0" smtClean="0">
              <a:solidFill>
                <a:srgbClr val="CC3399"/>
              </a:solidFill>
            </a:endParaRP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CC3399"/>
                </a:solidFill>
              </a:rPr>
              <a:t>NA VELIKOSTI SVĚTELNÉHO ZDROJE.</a:t>
            </a:r>
          </a:p>
          <a:p>
            <a:pPr marL="624078" indent="-514350">
              <a:buAutoNum type="alphaUcParenR"/>
            </a:pPr>
            <a:endParaRPr lang="cs-CZ" sz="3200" b="1" dirty="0" smtClean="0">
              <a:solidFill>
                <a:srgbClr val="CC3399"/>
              </a:solidFill>
            </a:endParaRP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CC3399"/>
                </a:solidFill>
              </a:rPr>
              <a:t>NA VELIKOSTI DUTÉHO ZRCADLA.</a:t>
            </a:r>
            <a:endParaRPr lang="cs-CZ" sz="3200" b="1" dirty="0">
              <a:solidFill>
                <a:srgbClr val="CC33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7030A0"/>
                </a:solidFill>
                <a:effectLst/>
              </a:rPr>
              <a:t>6. Na čem závisejí vlastnosti obrazu, který vzniká v dutém zrcadle?</a:t>
            </a:r>
            <a:br>
              <a:rPr lang="cs-CZ" sz="3600" dirty="0" smtClean="0">
                <a:solidFill>
                  <a:srgbClr val="7030A0"/>
                </a:solidFill>
                <a:effectLst/>
              </a:rPr>
            </a:br>
            <a:r>
              <a:rPr lang="cs-CZ" sz="3600" dirty="0" smtClean="0">
                <a:solidFill>
                  <a:srgbClr val="7030A0"/>
                </a:solidFill>
                <a:effectLst/>
              </a:rPr>
              <a:t>VYBER SPRÁVNOU ODPOVĚĎ:</a:t>
            </a:r>
            <a:endParaRPr lang="cs-CZ" sz="3600" dirty="0">
              <a:solidFill>
                <a:srgbClr val="7030A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CC00"/>
                </a:solidFill>
                <a:effectLst/>
              </a:rPr>
              <a:t>7. Popiš chody paprsků u vypuklého zrcadla a charakterizuj obraz:</a:t>
            </a:r>
            <a:endParaRPr lang="cs-CZ" sz="3600" dirty="0">
              <a:solidFill>
                <a:srgbClr val="00CC00"/>
              </a:solidFill>
              <a:effectLst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54" y="1785926"/>
            <a:ext cx="5191125" cy="3733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357158" y="1928802"/>
            <a:ext cx="307183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Fialová přímka je paprsek směřující do středu křivosti.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Červená přímka je paprsek jdoucí rovnoběžně </a:t>
            </a:r>
            <a:r>
              <a:rPr lang="cs-CZ" sz="2400" b="1" dirty="0" smtClean="0">
                <a:solidFill>
                  <a:srgbClr val="FF0000"/>
                </a:solidFill>
              </a:rPr>
              <a:t>                   s </a:t>
            </a:r>
            <a:r>
              <a:rPr lang="cs-CZ" sz="2400" b="1" dirty="0" smtClean="0">
                <a:solidFill>
                  <a:srgbClr val="FF0000"/>
                </a:solidFill>
              </a:rPr>
              <a:t>optickou osou.</a:t>
            </a:r>
            <a:r>
              <a:rPr lang="cs-CZ" sz="2400" b="1" dirty="0" smtClean="0">
                <a:solidFill>
                  <a:srgbClr val="7030A0"/>
                </a:solidFill>
              </a:rPr>
              <a:t> </a:t>
            </a:r>
          </a:p>
          <a:p>
            <a:r>
              <a:rPr lang="cs-CZ" sz="2400" b="1" dirty="0" smtClean="0">
                <a:solidFill>
                  <a:srgbClr val="009900"/>
                </a:solidFill>
              </a:rPr>
              <a:t>Zelená přímka je paprsek směřující do ohniska.</a:t>
            </a:r>
            <a:endParaRPr lang="cs-CZ" sz="2400" b="1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990099"/>
                </a:solidFill>
              </a:rPr>
              <a:t>Paprsek směřující do středu křivosti, se odráží po stejné přímce zpět.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FF0000"/>
                </a:solidFill>
              </a:rPr>
              <a:t>Paprsek jdoucí rovnoběžně s optickou osou, se </a:t>
            </a:r>
            <a:r>
              <a:rPr lang="cs-CZ" sz="3200" b="1" dirty="0" smtClean="0">
                <a:solidFill>
                  <a:srgbClr val="FF0000"/>
                </a:solidFill>
              </a:rPr>
              <a:t>odráží, </a:t>
            </a:r>
            <a:r>
              <a:rPr lang="cs-CZ" sz="3200" b="1" dirty="0" smtClean="0">
                <a:solidFill>
                  <a:srgbClr val="FF0000"/>
                </a:solidFill>
              </a:rPr>
              <a:t>jakoby vycházel </a:t>
            </a:r>
            <a:r>
              <a:rPr lang="cs-CZ" sz="3200" b="1" dirty="0" smtClean="0">
                <a:solidFill>
                  <a:srgbClr val="FF0000"/>
                </a:solidFill>
              </a:rPr>
              <a:t>                      z </a:t>
            </a:r>
            <a:r>
              <a:rPr lang="cs-CZ" sz="3200" b="1" dirty="0" smtClean="0">
                <a:solidFill>
                  <a:srgbClr val="FF0000"/>
                </a:solidFill>
              </a:rPr>
              <a:t>ohniska.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9900"/>
                </a:solidFill>
              </a:rPr>
              <a:t>Paprsek směřující do ohniska, se odráží rovnoběžně s optickou osou.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800000"/>
                </a:solidFill>
              </a:rPr>
              <a:t>OBRAZ JE ZDÁNLIVÝ, PŘÍMÝ A ZMENŠENÝ.</a:t>
            </a:r>
            <a:endParaRPr lang="cs-CZ" sz="2800" b="1" dirty="0">
              <a:solidFill>
                <a:srgbClr val="8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990099"/>
                </a:solidFill>
                <a:effectLst/>
              </a:rPr>
              <a:t>Odpověď na otázku č.7:</a:t>
            </a:r>
            <a:endParaRPr lang="cs-CZ" sz="3600" dirty="0">
              <a:solidFill>
                <a:srgbClr val="9900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FF33"/>
                </a:solidFill>
                <a:effectLst/>
              </a:rPr>
              <a:t>8. Pojmenuj čočky:</a:t>
            </a:r>
            <a:br>
              <a:rPr lang="cs-CZ" sz="3200" dirty="0" smtClean="0">
                <a:solidFill>
                  <a:srgbClr val="66FF33"/>
                </a:solidFill>
                <a:effectLst/>
              </a:rPr>
            </a:br>
            <a:r>
              <a:rPr lang="cs-CZ" sz="3200" dirty="0" smtClean="0">
                <a:solidFill>
                  <a:srgbClr val="66FF33"/>
                </a:solidFill>
                <a:effectLst/>
              </a:rPr>
              <a:t>VYBER SPRÁVNOU VARIANTU:</a:t>
            </a:r>
            <a:endParaRPr lang="cs-CZ" sz="3200" dirty="0">
              <a:solidFill>
                <a:srgbClr val="66FF33"/>
              </a:solidFill>
              <a:effectLst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1714488"/>
            <a:ext cx="6143668" cy="2071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571472" y="4429132"/>
            <a:ext cx="81439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lphaUcParenR"/>
            </a:pPr>
            <a:r>
              <a:rPr lang="cs-CZ" sz="2400" b="1" dirty="0" smtClean="0">
                <a:solidFill>
                  <a:srgbClr val="0033CC"/>
                </a:solidFill>
              </a:rPr>
              <a:t>1.dvojdutá, 2.ploskodutá, 3.vypuklodutá, 4.dvojvypuklá, 5.ploskovypuklá, 6.dutovypuklá.</a:t>
            </a:r>
          </a:p>
          <a:p>
            <a:pPr marL="457200" indent="-457200">
              <a:buAutoNum type="alphaUcParenR"/>
            </a:pPr>
            <a:r>
              <a:rPr lang="cs-CZ" sz="2400" b="1" dirty="0" smtClean="0">
                <a:solidFill>
                  <a:srgbClr val="990000"/>
                </a:solidFill>
              </a:rPr>
              <a:t>1.dvojvypuklá, 2.ploskovypuklá, 3.dutovypuklá, 4.dvojdutá, 5.ploskodutá, 6.vypuklodutá.</a:t>
            </a:r>
            <a:endParaRPr lang="cs-CZ" sz="2400" b="1" dirty="0">
              <a:solidFill>
                <a:srgbClr val="99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28802"/>
            <a:ext cx="3614734" cy="4078489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9900"/>
                </a:solidFill>
              </a:rPr>
              <a:t>Paprsek č.1</a:t>
            </a:r>
          </a:p>
          <a:p>
            <a:pPr marL="624078" indent="-514350">
              <a:buAutoNum type="alphaLcParenR"/>
            </a:pPr>
            <a:endParaRPr lang="cs-CZ" sz="2800" b="1" dirty="0" smtClean="0">
              <a:solidFill>
                <a:srgbClr val="009900"/>
              </a:solidFill>
            </a:endParaRP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9900"/>
                </a:solidFill>
              </a:rPr>
              <a:t>Paprsek č.3</a:t>
            </a:r>
          </a:p>
          <a:p>
            <a:pPr marL="624078" indent="-514350">
              <a:buAutoNum type="alphaLcParenR"/>
            </a:pPr>
            <a:endParaRPr lang="cs-CZ" sz="2800" b="1" dirty="0" smtClean="0">
              <a:solidFill>
                <a:srgbClr val="009900"/>
              </a:solidFill>
            </a:endParaRP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9900"/>
                </a:solidFill>
              </a:rPr>
              <a:t>Paprsek č.2</a:t>
            </a:r>
          </a:p>
          <a:p>
            <a:pPr marL="624078" indent="-514350">
              <a:buAutoNum type="alphaLcParenR"/>
            </a:pPr>
            <a:endParaRPr lang="cs-CZ" sz="2800" b="1" dirty="0" smtClean="0">
              <a:solidFill>
                <a:srgbClr val="009900"/>
              </a:solidFill>
            </a:endParaRP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9900"/>
                </a:solidFill>
              </a:rPr>
              <a:t>Paprsek č.4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3985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3399FF"/>
                </a:solidFill>
                <a:effectLst/>
              </a:rPr>
              <a:t>9. Který z paprsků 1, 2, 3, 4 je správně podle zákona lomu?</a:t>
            </a:r>
            <a:endParaRPr lang="cs-CZ" sz="3600" dirty="0">
              <a:solidFill>
                <a:srgbClr val="3399FF"/>
              </a:solidFill>
              <a:effectLst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00562" y="1928802"/>
            <a:ext cx="4300798" cy="392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effectLst/>
              </a:rPr>
              <a:t>10. Popiš lomy světelných paprsků </a:t>
            </a:r>
            <a:r>
              <a:rPr lang="cs-CZ" sz="3200" dirty="0" smtClean="0">
                <a:solidFill>
                  <a:srgbClr val="FF0066"/>
                </a:solidFill>
                <a:effectLst/>
              </a:rPr>
              <a:t>                  u </a:t>
            </a:r>
            <a:r>
              <a:rPr lang="cs-CZ" sz="3200" dirty="0" smtClean="0">
                <a:solidFill>
                  <a:srgbClr val="FF0066"/>
                </a:solidFill>
                <a:effectLst/>
              </a:rPr>
              <a:t>spojky a rozptylky:</a:t>
            </a:r>
            <a:endParaRPr lang="cs-CZ" sz="3200" dirty="0">
              <a:solidFill>
                <a:srgbClr val="FF0066"/>
              </a:solidFill>
              <a:effectLst/>
            </a:endParaRP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1643050"/>
            <a:ext cx="7358114" cy="3143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2000232" y="5429264"/>
            <a:ext cx="2143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9900"/>
                </a:solidFill>
              </a:rPr>
              <a:t>a) SPOJKA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72132" y="5357826"/>
            <a:ext cx="2714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9900"/>
                </a:solidFill>
              </a:rPr>
              <a:t>b) ROZPTYLKA</a:t>
            </a:r>
            <a:endParaRPr lang="cs-CZ" sz="2800" b="1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90099"/>
                </a:solidFill>
                <a:effectLst/>
              </a:rPr>
              <a:t>11.Podle obrázku vysvětli pojmy „mezní úhel“ a „úplný odraz“:</a:t>
            </a:r>
            <a:endParaRPr lang="cs-CZ" sz="3200" dirty="0">
              <a:solidFill>
                <a:srgbClr val="990099"/>
              </a:solidFill>
              <a:effectLst/>
            </a:endParaRPr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785926"/>
            <a:ext cx="7862915" cy="39290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33CC"/>
                </a:solidFill>
              </a:rPr>
              <a:t>Mezní úhel: úhel, při kterém nastane lom do rozhraní. Úhel </a:t>
            </a:r>
            <a:r>
              <a:rPr lang="cs-CZ" sz="3200" b="1" dirty="0" smtClean="0">
                <a:solidFill>
                  <a:srgbClr val="0033CC"/>
                </a:solidFill>
                <a:sym typeface="Symbol"/>
              </a:rPr>
              <a:t> je přibližně </a:t>
            </a:r>
            <a:r>
              <a:rPr lang="cs-CZ" sz="3200" b="1" dirty="0" smtClean="0">
                <a:solidFill>
                  <a:srgbClr val="0033CC"/>
                </a:solidFill>
                <a:sym typeface="Symbol"/>
              </a:rPr>
              <a:t>42</a:t>
            </a:r>
            <a:r>
              <a:rPr lang="cs-CZ" sz="3200" b="1" dirty="0" smtClean="0">
                <a:solidFill>
                  <a:srgbClr val="0033CC"/>
                </a:solidFill>
                <a:latin typeface="Arial"/>
                <a:cs typeface="Arial"/>
                <a:sym typeface="Symbol"/>
              </a:rPr>
              <a:t>° </a:t>
            </a:r>
            <a:r>
              <a:rPr lang="cs-CZ" sz="3200" b="1" dirty="0" smtClean="0">
                <a:solidFill>
                  <a:srgbClr val="0033CC"/>
                </a:solidFill>
                <a:latin typeface="Arial"/>
                <a:cs typeface="Arial"/>
                <a:sym typeface="Symbol"/>
              </a:rPr>
              <a:t>(pro variantu sklo-vzduch).</a:t>
            </a:r>
          </a:p>
          <a:p>
            <a:pPr>
              <a:buFont typeface="Wingdings" pitchFamily="2" charset="2"/>
              <a:buChar char="q"/>
            </a:pPr>
            <a:endParaRPr lang="cs-CZ" sz="3200" b="1" dirty="0" smtClean="0">
              <a:solidFill>
                <a:srgbClr val="0033CC"/>
              </a:solidFill>
              <a:latin typeface="Arial"/>
              <a:cs typeface="Arial"/>
              <a:sym typeface="Symbol"/>
            </a:endParaRP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33CC"/>
                </a:solidFill>
                <a:latin typeface="Arial"/>
                <a:cs typeface="Arial"/>
                <a:sym typeface="Symbol"/>
              </a:rPr>
              <a:t>Úplný odraz nastane, zvětšuje-li se nadále úhel dopadu (</a:t>
            </a:r>
            <a:r>
              <a:rPr lang="cs-CZ" sz="3200" b="1" dirty="0" smtClean="0">
                <a:solidFill>
                  <a:srgbClr val="0033CC"/>
                </a:solidFill>
                <a:sym typeface="Symbol"/>
              </a:rPr>
              <a:t></a:t>
            </a:r>
            <a:r>
              <a:rPr lang="cs-CZ" sz="3200" b="1" dirty="0" smtClean="0">
                <a:solidFill>
                  <a:srgbClr val="0033CC"/>
                </a:solidFill>
                <a:latin typeface="Arial"/>
                <a:cs typeface="Arial"/>
                <a:sym typeface="Symbol"/>
              </a:rPr>
              <a:t>&gt;42°).</a:t>
            </a:r>
            <a:endParaRPr lang="cs-CZ" sz="3200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0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Odpověď na otázku č.11:</a:t>
            </a:r>
            <a:endParaRPr lang="cs-CZ" sz="3600" b="0" dirty="0"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A50021"/>
                </a:solidFill>
                <a:effectLst/>
              </a:rPr>
              <a:t>12. Podle obrázku charakterizuj oční vadu KRÁTKOZRAKOST:</a:t>
            </a:r>
            <a:endParaRPr lang="cs-CZ" sz="3600" dirty="0">
              <a:solidFill>
                <a:srgbClr val="A50021"/>
              </a:solidFill>
              <a:effectLst/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1928802"/>
            <a:ext cx="5572163" cy="42052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66FF"/>
                </a:solidFill>
              </a:rPr>
              <a:t>Krátkozraké oko vidí dobře blízké předměty.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66FF"/>
                </a:solidFill>
              </a:rPr>
              <a:t>Nedokáže zaostřit při pohledu </a:t>
            </a:r>
            <a:r>
              <a:rPr lang="cs-CZ" sz="3200" b="1" dirty="0" smtClean="0">
                <a:solidFill>
                  <a:srgbClr val="0066FF"/>
                </a:solidFill>
              </a:rPr>
              <a:t>                  na </a:t>
            </a:r>
            <a:r>
              <a:rPr lang="cs-CZ" sz="3200" b="1" dirty="0" smtClean="0">
                <a:solidFill>
                  <a:srgbClr val="0066FF"/>
                </a:solidFill>
              </a:rPr>
              <a:t>vzdálené předměty.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66FF"/>
                </a:solidFill>
              </a:rPr>
              <a:t>Obraz vzdáleného předmětu vznikne před sítnicí.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66FF"/>
                </a:solidFill>
              </a:rPr>
              <a:t>Upravuje se brýlemi s rozptylkami.</a:t>
            </a:r>
            <a:endParaRPr lang="cs-CZ" sz="3200" b="1" dirty="0">
              <a:solidFill>
                <a:srgbClr val="0066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66"/>
                </a:solidFill>
                <a:effectLst/>
              </a:rPr>
              <a:t>Odpověď na úkol č. 12:</a:t>
            </a:r>
            <a:endParaRPr lang="cs-CZ" sz="3600" dirty="0">
              <a:solidFill>
                <a:srgbClr val="FF0066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A50021"/>
                </a:solidFill>
                <a:effectLst/>
              </a:rPr>
              <a:t>13. Podle obrázku charakterizuj oční vadu DALEKOZRAKOST:</a:t>
            </a:r>
            <a:endParaRPr lang="cs-CZ" sz="3600" dirty="0">
              <a:solidFill>
                <a:srgbClr val="339933"/>
              </a:solidFill>
              <a:effectLst/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1928802"/>
            <a:ext cx="5524561" cy="44243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33CC33"/>
                </a:solidFill>
              </a:rPr>
              <a:t>Dalekozraké oko vidí dobře vzdálené předměty.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33CC33"/>
                </a:solidFill>
              </a:rPr>
              <a:t>Není schopno zaostřit při pohledu na blízké předměty.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33CC33"/>
                </a:solidFill>
              </a:rPr>
              <a:t>Obraz blízkých předmětů vznikne až za sítnicí.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33CC33"/>
                </a:solidFill>
              </a:rPr>
              <a:t>Tuto vadu oka upravují brýle se spojkami.</a:t>
            </a:r>
            <a:endParaRPr lang="cs-CZ" sz="3200" b="1" dirty="0">
              <a:solidFill>
                <a:srgbClr val="33CC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effectLst/>
              </a:rPr>
              <a:t>Odpověď na úkol č. 13:</a:t>
            </a:r>
            <a:endParaRPr lang="cs-CZ" sz="3600" dirty="0">
              <a:solidFill>
                <a:srgbClr val="C0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714620"/>
            <a:ext cx="3757610" cy="3292671"/>
          </a:xfrm>
        </p:spPr>
        <p:txBody>
          <a:bodyPr>
            <a:normAutofit/>
          </a:bodyPr>
          <a:lstStyle/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0033CC"/>
                </a:solidFill>
              </a:rPr>
              <a:t>LUPA</a:t>
            </a: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0033CC"/>
                </a:solidFill>
              </a:rPr>
              <a:t>DALEKOHLED</a:t>
            </a: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0033CC"/>
                </a:solidFill>
              </a:rPr>
              <a:t>MIKROSKOP</a:t>
            </a: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0033CC"/>
                </a:solidFill>
              </a:rPr>
              <a:t>FOTOAPARÁT</a:t>
            </a:r>
            <a:endParaRPr lang="cs-CZ" sz="3200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854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C0099"/>
                </a:solidFill>
                <a:effectLst/>
              </a:rPr>
              <a:t>14. Který optický přístroj se používá v biologii, lékařství </a:t>
            </a:r>
            <a:r>
              <a:rPr lang="cs-CZ" sz="3600" dirty="0" smtClean="0">
                <a:solidFill>
                  <a:srgbClr val="CC0099"/>
                </a:solidFill>
                <a:effectLst/>
              </a:rPr>
              <a:t>                      a </a:t>
            </a:r>
            <a:r>
              <a:rPr lang="cs-CZ" sz="3600" dirty="0" smtClean="0">
                <a:solidFill>
                  <a:srgbClr val="CC0099"/>
                </a:solidFill>
                <a:effectLst/>
              </a:rPr>
              <a:t>mineralogii?</a:t>
            </a:r>
            <a:br>
              <a:rPr lang="cs-CZ" sz="3600" dirty="0" smtClean="0">
                <a:solidFill>
                  <a:srgbClr val="CC0099"/>
                </a:solidFill>
                <a:effectLst/>
              </a:rPr>
            </a:br>
            <a:r>
              <a:rPr lang="cs-CZ" sz="3600" dirty="0" smtClean="0">
                <a:solidFill>
                  <a:srgbClr val="CC0099"/>
                </a:solidFill>
                <a:effectLst/>
              </a:rPr>
              <a:t>VYBER SPRÁVNOU ODPOVĚĎ:</a:t>
            </a:r>
            <a:endParaRPr lang="cs-CZ" sz="3600" dirty="0">
              <a:solidFill>
                <a:srgbClr val="CC0099"/>
              </a:solidFill>
              <a:effectLst/>
            </a:endParaRPr>
          </a:p>
        </p:txBody>
      </p:sp>
      <p:pic>
        <p:nvPicPr>
          <p:cNvPr id="1027" name="Picture 3" descr="C:\Documents and Settings\radek\Local Settings\Temporary Internet Files\Content.IE5\G5AJ81U3\MP90031632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29454" y="2714620"/>
            <a:ext cx="1621232" cy="1115948"/>
          </a:xfrm>
          <a:prstGeom prst="rect">
            <a:avLst/>
          </a:prstGeom>
          <a:noFill/>
        </p:spPr>
      </p:pic>
      <p:pic>
        <p:nvPicPr>
          <p:cNvPr id="1028" name="Picture 4" descr="C:\Documents and Settings\radek\Local Settings\Temporary Internet Files\Content.IE5\C1EZKPMV\MP90043312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7752" y="3500438"/>
            <a:ext cx="1802795" cy="2700334"/>
          </a:xfrm>
          <a:prstGeom prst="rect">
            <a:avLst/>
          </a:prstGeom>
          <a:noFill/>
        </p:spPr>
      </p:pic>
      <p:pic>
        <p:nvPicPr>
          <p:cNvPr id="1029" name="Picture 5" descr="C:\Documents and Settings\radek\Local Settings\Temporary Internet Files\Content.IE5\G5AJ81U3\MP90038521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86578" y="4357694"/>
            <a:ext cx="1714512" cy="1224652"/>
          </a:xfrm>
          <a:prstGeom prst="rect">
            <a:avLst/>
          </a:prstGeom>
          <a:noFill/>
        </p:spPr>
      </p:pic>
      <p:pic>
        <p:nvPicPr>
          <p:cNvPr id="1030" name="Picture 6" descr="C:\Documents and Settings\radek\Local Settings\Temporary Internet Files\Content.IE5\C1EZKPMV\MC90039847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43174" y="5214950"/>
            <a:ext cx="1827886" cy="12070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2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6" dur="2000" fill="hold"/>
                                        <p:tgtEl>
                                          <p:spTgt spid="10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928934"/>
            <a:ext cx="4114800" cy="3078357"/>
          </a:xfrm>
        </p:spPr>
        <p:txBody>
          <a:bodyPr>
            <a:normAutofit/>
          </a:bodyPr>
          <a:lstStyle/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339933"/>
                </a:solidFill>
              </a:rPr>
              <a:t>MIKROSKOP</a:t>
            </a:r>
          </a:p>
          <a:p>
            <a:pPr marL="624078" indent="-514350">
              <a:buAutoNum type="alphaUcParenR"/>
            </a:pPr>
            <a:endParaRPr lang="cs-CZ" sz="3200" b="1" dirty="0" smtClean="0">
              <a:solidFill>
                <a:srgbClr val="339933"/>
              </a:solidFill>
            </a:endParaRP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339933"/>
                </a:solidFill>
              </a:rPr>
              <a:t>DALEKOHLED</a:t>
            </a:r>
          </a:p>
          <a:p>
            <a:pPr marL="624078" indent="-514350">
              <a:buAutoNum type="alphaUcParenR"/>
            </a:pPr>
            <a:endParaRPr lang="cs-CZ" sz="3200" b="1" dirty="0" smtClean="0">
              <a:solidFill>
                <a:srgbClr val="339933"/>
              </a:solidFill>
            </a:endParaRP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339933"/>
                </a:solidFill>
              </a:rPr>
              <a:t>LUPA</a:t>
            </a:r>
            <a:endParaRPr lang="cs-CZ" sz="3200" b="1" dirty="0">
              <a:solidFill>
                <a:srgbClr val="3399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990099"/>
                </a:solidFill>
                <a:effectLst/>
              </a:rPr>
              <a:t>15. Který optický přístroj má jednu spojnou čočku?</a:t>
            </a:r>
            <a:br>
              <a:rPr lang="cs-CZ" sz="3600" dirty="0" smtClean="0">
                <a:solidFill>
                  <a:srgbClr val="990099"/>
                </a:solidFill>
                <a:effectLst/>
              </a:rPr>
            </a:br>
            <a:r>
              <a:rPr lang="cs-CZ" sz="3600" dirty="0" smtClean="0">
                <a:solidFill>
                  <a:srgbClr val="990099"/>
                </a:solidFill>
                <a:effectLst/>
              </a:rPr>
              <a:t>VYBER SPRÁVNOU ODPOVĚĎ:</a:t>
            </a:r>
            <a:endParaRPr lang="cs-CZ" sz="3600" dirty="0">
              <a:solidFill>
                <a:srgbClr val="990099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52" y="2571744"/>
            <a:ext cx="38100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428604"/>
            <a:ext cx="8229600" cy="69614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33CC33"/>
                </a:solidFill>
                <a:effectLst/>
              </a:rPr>
              <a:t>16. Vyřeš tajenku:</a:t>
            </a:r>
            <a:endParaRPr lang="cs-CZ" sz="3600" dirty="0">
              <a:solidFill>
                <a:srgbClr val="33CC33"/>
              </a:solidFill>
              <a:effectLst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928668" y="1214422"/>
          <a:ext cx="6215105" cy="3041480"/>
        </p:xfrm>
        <a:graphic>
          <a:graphicData uri="http://schemas.openxmlformats.org/drawingml/2006/table">
            <a:tbl>
              <a:tblPr/>
              <a:tblGrid>
                <a:gridCol w="478085"/>
                <a:gridCol w="478085"/>
                <a:gridCol w="478085"/>
                <a:gridCol w="478085"/>
                <a:gridCol w="478085"/>
                <a:gridCol w="478085"/>
                <a:gridCol w="478085"/>
                <a:gridCol w="478085"/>
                <a:gridCol w="478085"/>
                <a:gridCol w="478085"/>
                <a:gridCol w="478085"/>
                <a:gridCol w="478085"/>
                <a:gridCol w="478085"/>
              </a:tblGrid>
              <a:tr h="566445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9900"/>
                          </a:solidFill>
                          <a:latin typeface="Calibri"/>
                        </a:rPr>
                        <a:t>1.</a:t>
                      </a:r>
                      <a:endParaRPr lang="cs-CZ" sz="3200" b="1" i="0" u="none" strike="noStrike" dirty="0">
                        <a:solidFill>
                          <a:srgbClr val="0099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33CC"/>
                          </a:solidFill>
                          <a:latin typeface="Calibri"/>
                        </a:rPr>
                        <a:t> </a:t>
                      </a:r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33CC"/>
                          </a:solidFill>
                          <a:latin typeface="Calibri"/>
                        </a:rPr>
                        <a:t> </a:t>
                      </a:r>
                      <a:r>
                        <a:rPr lang="cs-CZ" sz="3200" b="1" i="0" u="none" strike="noStrike" dirty="0">
                          <a:solidFill>
                            <a:srgbClr val="0033CC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33CC"/>
                          </a:solidFill>
                          <a:latin typeface="Calibri"/>
                        </a:rPr>
                        <a:t> </a:t>
                      </a:r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33CC"/>
                          </a:solidFill>
                          <a:latin typeface="Calibri"/>
                        </a:rPr>
                        <a:t> </a:t>
                      </a:r>
                      <a:r>
                        <a:rPr lang="cs-CZ" sz="3200" b="1" i="0" u="none" strike="noStrike" dirty="0">
                          <a:solidFill>
                            <a:srgbClr val="0033CC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047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9900"/>
                          </a:solidFill>
                          <a:latin typeface="Calibri"/>
                        </a:rPr>
                        <a:t>2.</a:t>
                      </a:r>
                      <a:endParaRPr lang="cs-CZ" sz="3200" b="1" i="0" u="none" strike="noStrike" dirty="0">
                        <a:solidFill>
                          <a:srgbClr val="0099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>
                          <a:solidFill>
                            <a:srgbClr val="0033CC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33CC"/>
                          </a:solidFill>
                          <a:latin typeface="Calibri"/>
                        </a:rPr>
                        <a:t> </a:t>
                      </a:r>
                      <a:r>
                        <a:rPr lang="cs-CZ" sz="3200" b="1" i="0" u="none" strike="noStrike" dirty="0">
                          <a:solidFill>
                            <a:srgbClr val="0033CC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33CC"/>
                          </a:solidFill>
                          <a:latin typeface="Calibri"/>
                        </a:rPr>
                        <a:t> </a:t>
                      </a:r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>
                          <a:solidFill>
                            <a:srgbClr val="0033CC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33CC"/>
                          </a:solidFill>
                          <a:latin typeface="Calibri"/>
                        </a:rPr>
                        <a:t> </a:t>
                      </a:r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33CC"/>
                          </a:solidFill>
                          <a:latin typeface="Calibri"/>
                        </a:rPr>
                        <a:t> </a:t>
                      </a:r>
                      <a:r>
                        <a:rPr lang="cs-CZ" sz="3200" b="1" i="0" u="none" strike="noStrike" dirty="0">
                          <a:solidFill>
                            <a:srgbClr val="0033CC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33CC"/>
                          </a:solidFill>
                          <a:latin typeface="Calibri"/>
                        </a:rPr>
                        <a:t> </a:t>
                      </a:r>
                      <a:r>
                        <a:rPr lang="cs-CZ" sz="3200" b="1" i="0" u="none" strike="noStrike" dirty="0">
                          <a:solidFill>
                            <a:srgbClr val="0033CC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33CC"/>
                          </a:solidFill>
                          <a:latin typeface="Calibri"/>
                        </a:rPr>
                        <a:t> </a:t>
                      </a:r>
                      <a:r>
                        <a:rPr lang="cs-CZ" sz="3200" b="1" i="0" u="none" strike="noStrike" dirty="0">
                          <a:solidFill>
                            <a:srgbClr val="0033CC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33CC"/>
                          </a:solidFill>
                          <a:latin typeface="Calibri"/>
                        </a:rPr>
                        <a:t> </a:t>
                      </a:r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33CC"/>
                          </a:solidFill>
                          <a:latin typeface="Calibri"/>
                        </a:rPr>
                        <a:t> </a:t>
                      </a:r>
                      <a:r>
                        <a:rPr lang="cs-CZ" sz="3200" b="1" i="0" u="none" strike="noStrike" dirty="0">
                          <a:solidFill>
                            <a:srgbClr val="0033CC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047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9900"/>
                          </a:solidFill>
                          <a:latin typeface="Calibri"/>
                        </a:rPr>
                        <a:t>3.</a:t>
                      </a:r>
                      <a:endParaRPr lang="cs-CZ" sz="3200" b="1" i="0" u="none" strike="noStrike" dirty="0">
                        <a:solidFill>
                          <a:srgbClr val="0099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24047"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9900"/>
                          </a:solidFill>
                          <a:latin typeface="Calibri"/>
                        </a:rPr>
                        <a:t>4.</a:t>
                      </a:r>
                      <a:endParaRPr lang="cs-CZ" sz="3200" b="1" i="0" u="none" strike="noStrike" dirty="0">
                        <a:solidFill>
                          <a:srgbClr val="0099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4047"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>
                          <a:solidFill>
                            <a:srgbClr val="0033CC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>
                          <a:solidFill>
                            <a:srgbClr val="0033CC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9900"/>
                          </a:solidFill>
                          <a:latin typeface="Calibri"/>
                        </a:rPr>
                        <a:t>5.</a:t>
                      </a:r>
                      <a:endParaRPr lang="cs-CZ" sz="3200" b="1" i="0" u="none" strike="noStrike" dirty="0">
                        <a:solidFill>
                          <a:srgbClr val="0099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4047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9900"/>
                          </a:solidFill>
                          <a:latin typeface="Calibri"/>
                        </a:rPr>
                        <a:t>6.</a:t>
                      </a:r>
                      <a:endParaRPr lang="cs-CZ" sz="3200" b="1" i="0" u="none" strike="noStrike" dirty="0">
                        <a:solidFill>
                          <a:srgbClr val="0099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14282" y="4572008"/>
            <a:ext cx="32861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400" b="1" dirty="0" smtClean="0">
                <a:solidFill>
                  <a:srgbClr val="009900"/>
                </a:solidFill>
              </a:rPr>
              <a:t>optické prostředí</a:t>
            </a:r>
          </a:p>
          <a:p>
            <a:pPr marL="514350" indent="-514350">
              <a:buAutoNum type="arabicPeriod"/>
            </a:pPr>
            <a:r>
              <a:rPr lang="cs-CZ" sz="2400" b="1" dirty="0" smtClean="0">
                <a:solidFill>
                  <a:srgbClr val="009900"/>
                </a:solidFill>
              </a:rPr>
              <a:t>optický přístroj</a:t>
            </a:r>
          </a:p>
          <a:p>
            <a:pPr marL="514350" indent="-514350">
              <a:buAutoNum type="arabicPeriod"/>
            </a:pPr>
            <a:r>
              <a:rPr lang="cs-CZ" sz="2400" b="1" dirty="0" smtClean="0">
                <a:solidFill>
                  <a:srgbClr val="009900"/>
                </a:solidFill>
              </a:rPr>
              <a:t>část mikroskopu</a:t>
            </a:r>
            <a:endParaRPr lang="cs-CZ" sz="2400" b="1" dirty="0">
              <a:solidFill>
                <a:srgbClr val="0099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00496" y="4643446"/>
            <a:ext cx="464347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9900"/>
                </a:solidFill>
              </a:rPr>
              <a:t>4. dané pravidlo, výrok</a:t>
            </a:r>
          </a:p>
          <a:p>
            <a:r>
              <a:rPr lang="cs-CZ" sz="2400" b="1" dirty="0" smtClean="0">
                <a:solidFill>
                  <a:srgbClr val="009900"/>
                </a:solidFill>
              </a:rPr>
              <a:t>5. část oka </a:t>
            </a:r>
          </a:p>
          <a:p>
            <a:r>
              <a:rPr lang="cs-CZ" sz="2400" b="1" dirty="0" smtClean="0">
                <a:solidFill>
                  <a:srgbClr val="009900"/>
                </a:solidFill>
              </a:rPr>
              <a:t>6. spojná soustava </a:t>
            </a:r>
            <a:r>
              <a:rPr lang="cs-CZ" sz="2400" b="1" dirty="0" smtClean="0">
                <a:solidFill>
                  <a:srgbClr val="009900"/>
                </a:solidFill>
              </a:rPr>
              <a:t>                        u </a:t>
            </a:r>
            <a:r>
              <a:rPr lang="cs-CZ" sz="2400" b="1" dirty="0" smtClean="0">
                <a:solidFill>
                  <a:srgbClr val="009900"/>
                </a:solidFill>
              </a:rPr>
              <a:t>mikroskopu, dalekohledu..</a:t>
            </a:r>
            <a:endParaRPr lang="cs-CZ" sz="2400" b="1" dirty="0">
              <a:solidFill>
                <a:srgbClr val="0099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57224" y="1285860"/>
            <a:ext cx="61436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33CC"/>
                </a:solidFill>
                <a:latin typeface="Courier New" pitchFamily="49" charset="0"/>
                <a:cs typeface="Courier New" pitchFamily="49" charset="0"/>
              </a:rPr>
              <a:t>          s k l o  </a:t>
            </a:r>
            <a:endParaRPr lang="cs-CZ" sz="3200" b="1" dirty="0">
              <a:solidFill>
                <a:srgbClr val="0033CC"/>
              </a:solidFill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57224" y="1714488"/>
            <a:ext cx="65008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33CC"/>
                </a:solidFill>
                <a:latin typeface="Courier New" pitchFamily="49" charset="0"/>
                <a:cs typeface="Courier New" pitchFamily="49" charset="0"/>
              </a:rPr>
              <a:t>      d a l e k o h l e d  </a:t>
            </a:r>
            <a:endParaRPr lang="cs-CZ" sz="3200" b="1" dirty="0">
              <a:solidFill>
                <a:srgbClr val="0033CC"/>
              </a:solidFill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57224" y="2214554"/>
            <a:ext cx="65008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33CC"/>
                </a:solidFill>
                <a:latin typeface="Courier New" pitchFamily="49" charset="0"/>
                <a:cs typeface="Courier New" pitchFamily="49" charset="0"/>
              </a:rPr>
              <a:t>        t u b u s  </a:t>
            </a:r>
            <a:endParaRPr lang="cs-CZ" sz="3200" b="1" dirty="0">
              <a:solidFill>
                <a:srgbClr val="0033CC"/>
              </a:solidFill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57224" y="2714620"/>
            <a:ext cx="65008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33CC"/>
                </a:solidFill>
                <a:latin typeface="Courier New" pitchFamily="49" charset="0"/>
                <a:cs typeface="Courier New" pitchFamily="49" charset="0"/>
              </a:rPr>
              <a:t>  z á k o n  </a:t>
            </a:r>
            <a:endParaRPr lang="cs-CZ" sz="3200" b="1" dirty="0">
              <a:solidFill>
                <a:srgbClr val="0033CC"/>
              </a:solidFill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57224" y="3214686"/>
            <a:ext cx="65008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33CC"/>
                </a:solidFill>
                <a:latin typeface="Courier New" pitchFamily="49" charset="0"/>
                <a:cs typeface="Courier New" pitchFamily="49" charset="0"/>
              </a:rPr>
              <a:t>s í t n i c e  </a:t>
            </a:r>
            <a:endParaRPr lang="cs-CZ" sz="3200" b="1" dirty="0">
              <a:solidFill>
                <a:srgbClr val="0033CC"/>
              </a:solidFill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57224" y="3714752"/>
            <a:ext cx="65008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33CC"/>
                </a:solidFill>
                <a:latin typeface="Courier New" pitchFamily="49" charset="0"/>
                <a:cs typeface="Courier New" pitchFamily="49" charset="0"/>
              </a:rPr>
              <a:t>    o b j e k t i v  </a:t>
            </a:r>
            <a:endParaRPr lang="cs-CZ" sz="3200" b="1" dirty="0">
              <a:solidFill>
                <a:srgbClr val="0033CC"/>
              </a:solidFill>
              <a:latin typeface="Courier New" pitchFamily="49" charset="0"/>
              <a:cs typeface="Courier New" pitchFamily="49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build="allAtOnce"/>
      <p:bldP spid="7" grpId="0" build="allAtOnce"/>
      <p:bldP spid="12" grpId="0" build="allAtOnce"/>
      <p:bldP spid="13" grpId="0" build="allAtOnce"/>
      <p:bldP spid="14" grpId="0" build="allAtOnce"/>
      <p:bldP spid="15" grpId="0" build="allAtOnce"/>
      <p:bldP spid="16" grpId="0" build="allAtOnce"/>
      <p:bldP spid="17" grpId="0" build="allAtOnce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4935745"/>
          </a:xfrm>
        </p:spPr>
        <p:txBody>
          <a:bodyPr>
            <a:normAutofit/>
          </a:bodyPr>
          <a:lstStyle/>
          <a:p>
            <a:r>
              <a:rPr lang="cs-CZ" sz="1200" b="1" dirty="0" smtClean="0">
                <a:solidFill>
                  <a:srgbClr val="0070C0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r>
              <a:rPr lang="cs-CZ" sz="1200" b="1" dirty="0" smtClean="0">
                <a:solidFill>
                  <a:srgbClr val="0070C0"/>
                </a:solidFill>
              </a:rPr>
              <a:t>galerie office </a:t>
            </a:r>
          </a:p>
          <a:p>
            <a:r>
              <a:rPr lang="en-US" sz="1200" b="1" dirty="0" smtClean="0">
                <a:solidFill>
                  <a:srgbClr val="0070C0"/>
                </a:solidFill>
                <a:hlinkClick r:id="rId2"/>
              </a:rPr>
              <a:t>http://www.twinsdici.estranky.cz/img/mid/101/zdroje-svetla.jpg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2012-02-08</a:t>
            </a:r>
            <a:r>
              <a:rPr lang="en-US" sz="1200" b="1" dirty="0" smtClean="0">
                <a:solidFill>
                  <a:srgbClr val="0070C0"/>
                </a:solidFill>
              </a:rPr>
              <a:t> 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r>
              <a:rPr lang="en-US" sz="1200" b="1" dirty="0" smtClean="0">
                <a:solidFill>
                  <a:srgbClr val="0070C0"/>
                </a:solidFill>
                <a:hlinkClick r:id="rId3"/>
              </a:rPr>
              <a:t>http://3zscheb.unas.cz/e-learning/fyzika%20web/odraz%20svetla/zakon%20odrazu1.jpg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2012-02-08</a:t>
            </a:r>
            <a:r>
              <a:rPr lang="en-US" sz="1200" b="1" dirty="0" smtClean="0">
                <a:solidFill>
                  <a:srgbClr val="0070C0"/>
                </a:solidFill>
              </a:rPr>
              <a:t> 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r>
              <a:rPr lang="en-US" sz="1200" b="1" dirty="0" smtClean="0">
                <a:solidFill>
                  <a:srgbClr val="0070C0"/>
                </a:solidFill>
                <a:hlinkClick r:id="rId4"/>
              </a:rPr>
              <a:t>http://upload.wikimedia.org/wikipedia/commons/thumb/5/52/Mirror.jpg/220px-Mirror.jpg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2012-02-08</a:t>
            </a:r>
            <a:r>
              <a:rPr lang="en-US" sz="1200" b="1" dirty="0" smtClean="0">
                <a:solidFill>
                  <a:srgbClr val="0070C0"/>
                </a:solidFill>
              </a:rPr>
              <a:t> 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r>
              <a:rPr lang="en-US" sz="1200" b="1" dirty="0" smtClean="0">
                <a:solidFill>
                  <a:srgbClr val="0070C0"/>
                </a:solidFill>
                <a:hlinkClick r:id="rId5"/>
              </a:rPr>
              <a:t>http://www.gymhol.cz/projekt/fyzika/04_zrcadla/04_zrcadla_soubory/image047.jpg</a:t>
            </a:r>
            <a:r>
              <a:rPr lang="cs-CZ" sz="1200" b="1" dirty="0" smtClean="0">
                <a:solidFill>
                  <a:srgbClr val="0070C0"/>
                </a:solidFill>
              </a:rPr>
              <a:t> http://upload.wikimedia.org/wikipedia/commons/f/f1/Lens_types.png 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2012-02-08</a:t>
            </a:r>
            <a:r>
              <a:rPr lang="en-US" sz="1200" b="1" dirty="0" smtClean="0">
                <a:solidFill>
                  <a:srgbClr val="0070C0"/>
                </a:solidFill>
              </a:rPr>
              <a:t> 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r>
              <a:rPr lang="en-US" sz="1200" b="1" dirty="0" smtClean="0">
                <a:solidFill>
                  <a:srgbClr val="0070C0"/>
                </a:solidFill>
                <a:hlinkClick r:id="rId6"/>
              </a:rPr>
              <a:t>http://www.gymhol.cz/projekt/fyzika/02_odraz_a_lom/02_odraz_soubory/image058.jpg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2012-02-08</a:t>
            </a:r>
            <a:r>
              <a:rPr lang="en-US" sz="1200" b="1" dirty="0" smtClean="0">
                <a:solidFill>
                  <a:srgbClr val="0070C0"/>
                </a:solidFill>
              </a:rPr>
              <a:t> 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r>
              <a:rPr lang="cs-CZ" sz="1200" b="1" dirty="0" smtClean="0">
                <a:solidFill>
                  <a:srgbClr val="0070C0"/>
                </a:solidFill>
                <a:hlinkClick r:id="rId7"/>
              </a:rPr>
              <a:t>http://rejoicegirl.ic.cz/zobraz7.jpg</a:t>
            </a:r>
            <a:r>
              <a:rPr lang="cs-CZ" sz="1200" b="1" dirty="0" smtClean="0">
                <a:solidFill>
                  <a:srgbClr val="0070C0"/>
                </a:solidFill>
              </a:rPr>
              <a:t> 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2012-02-08</a:t>
            </a:r>
            <a:r>
              <a:rPr lang="en-US" sz="1200" b="1" dirty="0" smtClean="0">
                <a:solidFill>
                  <a:srgbClr val="0070C0"/>
                </a:solidFill>
              </a:rPr>
              <a:t> 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r>
              <a:rPr lang="en-US" sz="1200" b="1" dirty="0" smtClean="0">
                <a:solidFill>
                  <a:srgbClr val="0070C0"/>
                </a:solidFill>
                <a:hlinkClick r:id="rId8"/>
              </a:rPr>
              <a:t>http://www.szssumperk.cz/SOC/images/odraz.png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2012-02-08</a:t>
            </a:r>
            <a:r>
              <a:rPr lang="en-US" sz="1200" b="1" dirty="0" smtClean="0">
                <a:solidFill>
                  <a:srgbClr val="0070C0"/>
                </a:solidFill>
              </a:rPr>
              <a:t> 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r>
              <a:rPr lang="cs-CZ" sz="1200" b="1" dirty="0" smtClean="0">
                <a:solidFill>
                  <a:srgbClr val="0070C0"/>
                </a:solidFill>
                <a:hlinkClick r:id="rId9"/>
              </a:rPr>
              <a:t>http://www.cocky-online.cz/wp-content/uploads/2007/04/myoptia.jpg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2012-02-08</a:t>
            </a:r>
            <a:r>
              <a:rPr lang="en-US" sz="1200" b="1" dirty="0" smtClean="0">
                <a:solidFill>
                  <a:srgbClr val="0070C0"/>
                </a:solidFill>
              </a:rPr>
              <a:t> 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r>
              <a:rPr lang="en-US" sz="1200" b="1" dirty="0" smtClean="0">
                <a:solidFill>
                  <a:srgbClr val="0070C0"/>
                </a:solidFill>
                <a:hlinkClick r:id="rId10"/>
              </a:rPr>
              <a:t>http://www.cocky-online.cz/wp-content/uploads/2007/04/hypermetroia.jpg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2012-02-08</a:t>
            </a:r>
            <a:r>
              <a:rPr lang="en-US" sz="1200" b="1" dirty="0" smtClean="0">
                <a:solidFill>
                  <a:srgbClr val="0070C0"/>
                </a:solidFill>
              </a:rPr>
              <a:t> ] 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endParaRPr lang="cs-CZ" sz="1200" b="1" dirty="0" smtClean="0">
              <a:solidFill>
                <a:srgbClr val="0070C0"/>
              </a:solidFill>
            </a:endParaRPr>
          </a:p>
          <a:p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Použité zdroje: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24078" indent="-514350">
              <a:buAutoNum type="arabicParenR"/>
            </a:pPr>
            <a:r>
              <a:rPr lang="cs-CZ" sz="3200" b="1" dirty="0" smtClean="0">
                <a:solidFill>
                  <a:srgbClr val="0033CC"/>
                </a:solidFill>
              </a:rPr>
              <a:t>Žák odpovídá na zadané otázky.</a:t>
            </a:r>
          </a:p>
          <a:p>
            <a:pPr marL="624078" indent="-514350">
              <a:buAutoNum type="arabicParenR"/>
            </a:pPr>
            <a:r>
              <a:rPr lang="cs-CZ" sz="3200" b="1" dirty="0" smtClean="0">
                <a:solidFill>
                  <a:srgbClr val="0033CC"/>
                </a:solidFill>
              </a:rPr>
              <a:t>Žák sám tvoří odpověď.</a:t>
            </a:r>
          </a:p>
          <a:p>
            <a:pPr marL="624078" indent="-514350">
              <a:buAutoNum type="arabicParenR"/>
            </a:pPr>
            <a:r>
              <a:rPr lang="cs-CZ" sz="3200" b="1" dirty="0" smtClean="0">
                <a:solidFill>
                  <a:srgbClr val="0033CC"/>
                </a:solidFill>
              </a:rPr>
              <a:t>Žák má na výběr, vybere správnou odpověď a výběr odůvodní.</a:t>
            </a:r>
          </a:p>
          <a:p>
            <a:pPr marL="624078" indent="-514350">
              <a:buAutoNum type="arabicParenR"/>
            </a:pPr>
            <a:r>
              <a:rPr lang="cs-CZ" sz="3200" b="1" dirty="0" smtClean="0">
                <a:solidFill>
                  <a:srgbClr val="0033CC"/>
                </a:solidFill>
              </a:rPr>
              <a:t>Otázky slouží ke zkoušení jednotlivce.</a:t>
            </a:r>
          </a:p>
          <a:p>
            <a:pPr marL="624078" indent="-514350">
              <a:buAutoNum type="arabicParenR"/>
            </a:pPr>
            <a:r>
              <a:rPr lang="cs-CZ" sz="3200" b="1" dirty="0" smtClean="0">
                <a:solidFill>
                  <a:srgbClr val="0033CC"/>
                </a:solidFill>
              </a:rPr>
              <a:t>K zopakování učiva ve třídě.</a:t>
            </a:r>
          </a:p>
          <a:p>
            <a:pPr marL="624078" indent="-514350">
              <a:buAutoNum type="arabicParenR"/>
            </a:pPr>
            <a:r>
              <a:rPr lang="cs-CZ" sz="3200" b="1" dirty="0" smtClean="0">
                <a:solidFill>
                  <a:srgbClr val="0033CC"/>
                </a:solidFill>
              </a:rPr>
              <a:t>Můžou být součástí testu.</a:t>
            </a:r>
            <a:endParaRPr lang="cs-CZ" sz="3200" b="1" dirty="0">
              <a:solidFill>
                <a:srgbClr val="0033CC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Metodika prezentace: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246</TotalTime>
  <Words>817</Words>
  <Application>Microsoft Office PowerPoint</Application>
  <PresentationFormat>Předvádění na obrazovce (4:3)</PresentationFormat>
  <Paragraphs>141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Shluk</vt:lpstr>
      <vt:lpstr>Snímek 1</vt:lpstr>
      <vt:lpstr>Odpověz na otázky: 1. Uveď několik příkladů zdrojů světla včetně zdrojů „studeného světla“.</vt:lpstr>
      <vt:lpstr>2. Jak zní zákon odrazu?</vt:lpstr>
      <vt:lpstr>Odpověď na otázku č. 2:</vt:lpstr>
      <vt:lpstr>3. Jaké jsou odražené paprsky dopadající na nerovinnou plochu (viz obrázek)?  VYBER SPRÁVNOU ODPOVĚĎ:</vt:lpstr>
      <vt:lpstr>4. Jaký obraz vytváří rovinné zrcadlo? VYBER SPRÁVNOU ODPOVĚĎ:</vt:lpstr>
      <vt:lpstr>5. úkol: popiš chody paprsků u dutého zrcadla     a charakterizuj obraz</vt:lpstr>
      <vt:lpstr>Odpověď na otázku č. 5:</vt:lpstr>
      <vt:lpstr>6. Na čem závisejí vlastnosti obrazu, který vzniká v dutém zrcadle? VYBER SPRÁVNOU ODPOVĚĎ:</vt:lpstr>
      <vt:lpstr>7. Popiš chody paprsků u vypuklého zrcadla a charakterizuj obraz:</vt:lpstr>
      <vt:lpstr>Odpověď na otázku č.7:</vt:lpstr>
      <vt:lpstr>8. Pojmenuj čočky: VYBER SPRÁVNOU VARIANTU:</vt:lpstr>
      <vt:lpstr>9. Který z paprsků 1, 2, 3, 4 je správně podle zákona lomu?</vt:lpstr>
      <vt:lpstr>10. Popiš lomy světelných paprsků                   u spojky a rozptylky:</vt:lpstr>
      <vt:lpstr>11.Podle obrázku vysvětli pojmy „mezní úhel“ a „úplný odraz“:</vt:lpstr>
      <vt:lpstr>Odpověď na otázku č.11:</vt:lpstr>
      <vt:lpstr>12. Podle obrázku charakterizuj oční vadu KRÁTKOZRAKOST:</vt:lpstr>
      <vt:lpstr>Odpověď na úkol č. 12:</vt:lpstr>
      <vt:lpstr>13. Podle obrázku charakterizuj oční vadu DALEKOZRAKOST:</vt:lpstr>
      <vt:lpstr>Odpověď na úkol č. 13:</vt:lpstr>
      <vt:lpstr>14. Který optický přístroj se používá v biologii, lékařství                       a mineralogii? VYBER SPRÁVNOU ODPOVĚĎ:</vt:lpstr>
      <vt:lpstr>15. Který optický přístroj má jednu spojnou čočku? VYBER SPRÁVNOU ODPOVĚĎ:</vt:lpstr>
      <vt:lpstr>16. Vyřeš tajenku: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36</cp:revision>
  <dcterms:created xsi:type="dcterms:W3CDTF">2012-02-04T14:14:00Z</dcterms:created>
  <dcterms:modified xsi:type="dcterms:W3CDTF">2013-06-08T17:14:10Z</dcterms:modified>
</cp:coreProperties>
</file>