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3" r:id="rId5"/>
    <p:sldId id="264" r:id="rId6"/>
    <p:sldId id="265" r:id="rId7"/>
    <p:sldId id="266" r:id="rId8"/>
    <p:sldId id="267" r:id="rId9"/>
    <p:sldId id="271" r:id="rId10"/>
    <p:sldId id="268" r:id="rId11"/>
    <p:sldId id="269" r:id="rId12"/>
    <p:sldId id="270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81" r:id="rId23"/>
    <p:sldId id="282" r:id="rId24"/>
    <p:sldId id="283" r:id="rId25"/>
    <p:sldId id="284" r:id="rId26"/>
    <p:sldId id="257" r:id="rId27"/>
    <p:sldId id="258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00CC00"/>
    <a:srgbClr val="009900"/>
    <a:srgbClr val="0099FF"/>
    <a:srgbClr val="800080"/>
    <a:srgbClr val="3333CC"/>
    <a:srgbClr val="33CC33"/>
    <a:srgbClr val="CC00CC"/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4CEC5919-21CB-4125-97BB-A45DA45400BE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AD3E3028-784F-4C74-B6B2-4168EB3D9327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9/97/The_Earth_seen_from_Apollo_17.jpg/280px-The_Earth_seen_from_Apollo_17.jpg" TargetMode="External"/><Relationship Id="rId13" Type="http://schemas.openxmlformats.org/officeDocument/2006/relationships/hyperlink" Target="http://upload.wikimedia.org/wikipedia/commons/a/a4/Phobos_deimos_diff_rotated.jpg" TargetMode="External"/><Relationship Id="rId18" Type="http://schemas.openxmlformats.org/officeDocument/2006/relationships/hyperlink" Target="http://cs.wikipedia.org/wiki" TargetMode="External"/><Relationship Id="rId3" Type="http://schemas.openxmlformats.org/officeDocument/2006/relationships/hyperlink" Target="http://www.observatory.cz/static/elearn/velke/icon.jpg" TargetMode="External"/><Relationship Id="rId7" Type="http://schemas.openxmlformats.org/officeDocument/2006/relationships/hyperlink" Target="http://upload.wikimedia.org/wikipedia/commons/thumb/5/54/Venus_In-Situ_Explorer.png/220px-Venus_In-Situ_Explorer.png" TargetMode="External"/><Relationship Id="rId12" Type="http://schemas.openxmlformats.org/officeDocument/2006/relationships/hyperlink" Target="http://upload.wikimedia.org/wikipedia/commons/thumb/7/7d/Mars_atmosphere.jpg/220px-Mars_atmosphere.jpg" TargetMode="External"/><Relationship Id="rId17" Type="http://schemas.openxmlformats.org/officeDocument/2006/relationships/hyperlink" Target="http://upload.wikimedia.org/wikipedia/commons/0/0e/Nasa_earth.jpg" TargetMode="External"/><Relationship Id="rId2" Type="http://schemas.openxmlformats.org/officeDocument/2006/relationships/hyperlink" Target="http://gimeda.cz/soustava/ter.jpg" TargetMode="External"/><Relationship Id="rId16" Type="http://schemas.openxmlformats.org/officeDocument/2006/relationships/hyperlink" Target="http://upload.wikimedia.org/wikipedia/commons/c/c3/Olympus_Mons-scale-white_in_km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8/85/Venus_globe.jpg/220px-Venus_globe.jpg" TargetMode="External"/><Relationship Id="rId11" Type="http://schemas.openxmlformats.org/officeDocument/2006/relationships/hyperlink" Target="http://www.astronomie.cz/data/2010/07/hoax_mars1.png" TargetMode="External"/><Relationship Id="rId5" Type="http://schemas.openxmlformats.org/officeDocument/2006/relationships/hyperlink" Target="http://planety.astro.cz/obr/planety/soustava/zeme_merkur.png" TargetMode="External"/><Relationship Id="rId15" Type="http://schemas.openxmlformats.org/officeDocument/2006/relationships/hyperlink" Target="http://upload.wikimedia.org/wikipedia/commons/b/bc/Venuspioneeruv.jpg" TargetMode="External"/><Relationship Id="rId10" Type="http://schemas.openxmlformats.org/officeDocument/2006/relationships/hyperlink" Target="http://upload.wikimedia.org/wikipedia/commons/8/8e/Pangea_animation_03.gif" TargetMode="External"/><Relationship Id="rId4" Type="http://schemas.openxmlformats.org/officeDocument/2006/relationships/hyperlink" Target="http://www.scienceweek.cz/cache/images/50/ac1f94dff71220e5de739f4feb860b3f6cc39d61.png" TargetMode="External"/><Relationship Id="rId9" Type="http://schemas.openxmlformats.org/officeDocument/2006/relationships/hyperlink" Target="http://upload.wikimedia.org/wikipedia/commons/0/0e/Pr%C5%AF%C5%99ez_Zem%C3%AD.png" TargetMode="External"/><Relationship Id="rId14" Type="http://schemas.openxmlformats.org/officeDocument/2006/relationships/hyperlink" Target="http://www.aldebaran.cz/astrofyzika/sunsystem/images/slun_sou/terplnt.jpg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539552" y="5013176"/>
            <a:ext cx="7421478" cy="1138448"/>
          </a:xfrm>
          <a:prstGeom prst="rect">
            <a:avLst/>
          </a:prstGeom>
        </p:spPr>
        <p:txBody>
          <a:bodyPr>
            <a:norm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200" b="1" noProof="0" dirty="0" smtClean="0">
                <a:solidFill>
                  <a:srgbClr val="00B0F0"/>
                </a:solidFill>
              </a:rPr>
              <a:t>Materiál je určen pro žáky 9. ročníku. Žák navazuje na znalosti ze zeměpisu. Žák porovnává poznatky získané v zeměpise a ve fyzice s podrobnějšími informacemi o jednotlivých planetách v literatuře nebo na internetu. Žák se zaměří na planety zemského typu (terestrické). Žák odpovídá na otázky, vytváří vlastní odpověď nebo vybírá s možností odpovědí.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67544" y="4437112"/>
            <a:ext cx="7587028" cy="500066"/>
          </a:xfrm>
          <a:prstGeom prst="rect">
            <a:avLst/>
          </a:prstGeom>
        </p:spPr>
        <p:txBody>
          <a:bodyPr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Terestrické planety</a:t>
            </a:r>
            <a:r>
              <a:rPr kumimoji="0" lang="cs-CZ" sz="24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</a:t>
            </a:r>
            <a:endParaRPr kumimoji="0" lang="cs-CZ" sz="24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1196752"/>
            <a:ext cx="589040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příroda_Fyzika_Závěrečný přehled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03/2012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 FY.ZP.9.A.06_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b="1" dirty="0" smtClean="0">
                <a:solidFill>
                  <a:srgbClr val="002060"/>
                </a:solidFill>
              </a:rPr>
              <a:t>terestricke_ planety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928670"/>
            <a:ext cx="1811936" cy="171451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32656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786182" y="1285860"/>
            <a:ext cx="1928826" cy="187623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Merkur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Venuše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Země 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CC00FF"/>
                </a:solidFill>
              </a:rPr>
              <a:t>Mars</a:t>
            </a:r>
          </a:p>
          <a:p>
            <a:pPr>
              <a:buNone/>
            </a:pPr>
            <a:endParaRPr lang="cs-CZ" sz="2800" b="1" dirty="0">
              <a:solidFill>
                <a:srgbClr val="CC00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7030A0"/>
                </a:solidFill>
                <a:effectLst/>
              </a:rPr>
              <a:t>Planety zemského typu (terestrické):</a:t>
            </a:r>
            <a:endParaRPr lang="cs-CZ" sz="3600" dirty="0">
              <a:solidFill>
                <a:srgbClr val="7030A0"/>
              </a:solidFill>
              <a:effectLst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14414" y="3571876"/>
            <a:ext cx="7120742" cy="24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Podobná struktura-centrální kovové jádro, převážně ze železa, obklopené křemičitanovým pláštěm, který přechází v kůru.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Různorodý povrch, jejich topografii tvoří krátery, kaňony, hory a sopky.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A50021"/>
                </a:solidFill>
              </a:rPr>
              <a:t>Relativně malá hmotnost, ale látky z nichž jsou složeny, mají poměrně velkou průměrnou hustotu.</a:t>
            </a:r>
          </a:p>
          <a:p>
            <a:pPr>
              <a:buNone/>
            </a:pPr>
            <a:endParaRPr lang="cs-CZ" sz="2800" b="1" dirty="0" smtClean="0">
              <a:solidFill>
                <a:srgbClr val="A50021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A50021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800000"/>
                </a:solidFill>
                <a:effectLst/>
              </a:rPr>
              <a:t>Charakteristika planet zemského typu:</a:t>
            </a:r>
            <a:endParaRPr lang="cs-CZ" sz="3600" dirty="0">
              <a:solidFill>
                <a:srgbClr val="80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221497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nejbližší Slunci, nejmenší planeta,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nejmenší sklon rotační osy,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první sonda – americká Mariner 10 (70. léta)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r. 2008 sonda Messenger,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krajina plná impaktních kráterů, nízkých pohoří a lávových planin,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teplota dosahuje na téměř 430 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°C, na polokouli odvrácené panuje mráz až -180 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atmosféra je složená především z kyslíku a sodíku, vodíku a helia,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předpokládá se, že jádro je tvořeno železem a niklem</a:t>
            </a:r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b="1" dirty="0" smtClean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Merkur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7" y="1428736"/>
            <a:ext cx="3321738" cy="28575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642910" y="428604"/>
            <a:ext cx="20002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900"/>
                </a:solidFill>
              </a:rPr>
              <a:t>Merkur </a:t>
            </a:r>
            <a:endParaRPr lang="cs-CZ" sz="3600" b="1" dirty="0">
              <a:solidFill>
                <a:srgbClr val="009900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9058" y="1857364"/>
            <a:ext cx="4864564" cy="34051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2928926" y="5786454"/>
            <a:ext cx="5715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8000"/>
                </a:solidFill>
              </a:rPr>
              <a:t>Porovnání Merkuru se Zemí</a:t>
            </a:r>
            <a:endParaRPr lang="cs-CZ" sz="3200" b="1" dirty="0">
              <a:solidFill>
                <a:srgbClr val="008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6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007183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„sesterská planeta“ Země, „Jitřenka“ či „Večernice“,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nejhustší atmosféra ze všech terestrických planet, tvořena převážně z oxidu uhličitého,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suchý a prašný svět,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planeta pokryta hustou vrstvou mraků,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teploty přes 450 </a:t>
            </a:r>
            <a:r>
              <a:rPr lang="cs-CZ" sz="2800" b="1" dirty="0" smtClean="0">
                <a:solidFill>
                  <a:srgbClr val="D60093"/>
                </a:solidFill>
                <a:latin typeface="Arial"/>
                <a:cs typeface="Arial"/>
              </a:rPr>
              <a:t>°C,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povrch 10% hornatý, 70% roviny, 20% prolákliny,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D60093"/>
                </a:solidFill>
              </a:rPr>
              <a:t>nejméně před 100 miliony let byla na povrchu hojná vulkanická činnost</a:t>
            </a:r>
          </a:p>
          <a:p>
            <a:pPr>
              <a:buNone/>
            </a:pPr>
            <a:endParaRPr lang="cs-CZ" sz="2800" b="1" dirty="0" smtClean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2547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CC00CC"/>
                </a:solidFill>
                <a:effectLst/>
              </a:rPr>
              <a:t>Venuše </a:t>
            </a:r>
            <a:endParaRPr lang="cs-CZ" sz="36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2071678"/>
            <a:ext cx="3619518" cy="3619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2214546" y="1214422"/>
            <a:ext cx="2071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990099"/>
                </a:solidFill>
              </a:rPr>
              <a:t>Venuše </a:t>
            </a:r>
            <a:endParaRPr lang="cs-CZ" sz="3200" b="1" dirty="0">
              <a:solidFill>
                <a:srgbClr val="990099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1" y="1214422"/>
            <a:ext cx="4167987" cy="3448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078621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jako na jediné planetě existence života,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70% vodní plochy, voda v kapalném stavu na jediné planetě,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30% pevnina, rozmanitě tvarovaná,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skládá se ze tří vrstev – kůra, plášť a jádro,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obíhá kolem Slunce (365,25 dne),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otáčí se kolem své osy (23 hod. 56 min),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na pólech zploštělá,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99FF"/>
                </a:solidFill>
              </a:rPr>
              <a:t>atmosféra – 78% dusík, 21% kyslík, 0,9% argon, 0,04% oxid uhličitý, stopy neonu, vodíku, helia, ozonu, metanu a oxidu dusnatého</a:t>
            </a:r>
            <a:endParaRPr lang="cs-CZ" sz="2800" b="1" dirty="0">
              <a:solidFill>
                <a:srgbClr val="0099FF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5403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CC"/>
                </a:solidFill>
                <a:effectLst/>
              </a:rPr>
              <a:t>Země </a:t>
            </a:r>
            <a:endParaRPr lang="cs-CZ" sz="3600" dirty="0">
              <a:solidFill>
                <a:srgbClr val="00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3300"/>
                </a:solidFill>
              </a:rPr>
              <a:t>Největší terestrická planeta (co do velikosti, tak i v hmotnosti).</a:t>
            </a:r>
          </a:p>
          <a:p>
            <a:pPr>
              <a:buFont typeface="Wingdings" pitchFamily="2" charset="2"/>
              <a:buChar char="Ø"/>
            </a:pPr>
            <a:r>
              <a:rPr lang="cs-CZ" sz="2800" b="1" dirty="0" smtClean="0">
                <a:solidFill>
                  <a:srgbClr val="FF3300"/>
                </a:solidFill>
              </a:rPr>
              <a:t>Mezi terestrickými tělesy planeta s: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největší hustota,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největší povrchová gravitace,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nejsilnější magnetické pole,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nejrychlejší rotace,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3300"/>
                </a:solidFill>
              </a:rPr>
              <a:t>jako jediná má aktivní deskovou tektoniku.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>Fyzikální charakteristiky Země</a:t>
            </a: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1619228"/>
            <a:ext cx="4357718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1142976" y="500042"/>
            <a:ext cx="192882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</a:rPr>
              <a:t>Země</a:t>
            </a:r>
            <a:endParaRPr lang="cs-CZ" sz="32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1000108"/>
            <a:ext cx="6731874" cy="52611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357422" y="428604"/>
            <a:ext cx="27146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CC"/>
                </a:solidFill>
              </a:rPr>
              <a:t>Průřez Zemí</a:t>
            </a:r>
            <a:endParaRPr lang="cs-CZ" sz="2800" b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42976" y="428604"/>
            <a:ext cx="70009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00CC"/>
                </a:solidFill>
              </a:rPr>
              <a:t>Předpokládaný rozpad kontinentů</a:t>
            </a:r>
            <a:endParaRPr lang="cs-CZ" sz="3200" b="1" dirty="0">
              <a:solidFill>
                <a:srgbClr val="0000CC"/>
              </a:solidFill>
            </a:endParaRPr>
          </a:p>
        </p:txBody>
      </p:sp>
      <p:pic>
        <p:nvPicPr>
          <p:cNvPr id="4" name="Obrázek 3" descr="Pangea_animation_03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82372" y="1357297"/>
            <a:ext cx="5661462" cy="452916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857232"/>
            <a:ext cx="8229600" cy="5150059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Zemi nejpodobnější,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1976 sonda Viking,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velmi tenká atmosféra, z 95% tvořena oxidem uhličitým,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teploty se pohybují v rozmezí 20 </a:t>
            </a: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°C- (-120 °C),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charakteristicky červená – povrch pokryt vrstvou oxidu železnatého,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  <a:latin typeface="Arial"/>
                <a:cs typeface="Arial"/>
              </a:rPr>
              <a:t>oblasti kráterů, pohoří, rozsáhlé pouště, ledové čepičky na pólech, hluboké příkopy a velmi vysoké sopky (Olympus Mons)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dva měsíce - Fobos a Deimos (Strach a Hrůza),</a:t>
            </a:r>
          </a:p>
          <a:p>
            <a:pPr>
              <a:buFont typeface="Wingdings" pitchFamily="2" charset="2"/>
              <a:buChar char="q"/>
            </a:pPr>
            <a:r>
              <a:rPr lang="cs-CZ" sz="2600" b="1" dirty="0" smtClean="0">
                <a:solidFill>
                  <a:srgbClr val="CC00CC"/>
                </a:solidFill>
              </a:rPr>
              <a:t>vyschlá koryta řek ukazují na to, že kdysi na Marsu byla voda</a:t>
            </a:r>
          </a:p>
          <a:p>
            <a:pPr>
              <a:buNone/>
            </a:pPr>
            <a:endParaRPr lang="cs-CZ" sz="26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6600CC"/>
                </a:solidFill>
                <a:effectLst/>
              </a:rPr>
              <a:t>Mars </a:t>
            </a:r>
            <a:endParaRPr lang="cs-CZ" sz="3600" dirty="0">
              <a:solidFill>
                <a:srgbClr val="66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85786" y="536938"/>
            <a:ext cx="7286676" cy="5452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1428736"/>
            <a:ext cx="3267059" cy="366801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285720" y="214290"/>
            <a:ext cx="34290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solidFill>
                  <a:srgbClr val="009900"/>
                </a:solidFill>
              </a:rPr>
              <a:t>Povrch Marsu</a:t>
            </a:r>
            <a:endParaRPr lang="cs-CZ" sz="3600" b="1" dirty="0">
              <a:solidFill>
                <a:srgbClr val="009900"/>
              </a:solidFill>
            </a:endParaRP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16498" y="2071678"/>
            <a:ext cx="4700784" cy="2952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>
            <a:off x="4786314" y="5572140"/>
            <a:ext cx="38576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9900"/>
                </a:solidFill>
              </a:rPr>
              <a:t>Fobos a Deimos</a:t>
            </a:r>
            <a:endParaRPr lang="cs-CZ" sz="32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allAtOnce"/>
      <p:bldP spid="7" grpId="0" build="allAtOnce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57158" y="1785926"/>
            <a:ext cx="5143536" cy="192882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Odpověď na otázku č.1: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Merkur,     Venuše,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6600CC"/>
                </a:solidFill>
              </a:rPr>
              <a:t>Země,       Mars</a:t>
            </a:r>
            <a:endParaRPr lang="cs-CZ" sz="3200" b="1" dirty="0">
              <a:solidFill>
                <a:srgbClr val="66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00034" y="285728"/>
            <a:ext cx="8186766" cy="15716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Odpověz na otázky: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1) Vyjmenuj terestrické planety.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3643314"/>
            <a:ext cx="8215370" cy="30003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00240"/>
            <a:ext cx="8229600" cy="4007051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Jsou tvořeny především z křemičitanových hornin.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Nemají pevný povrch a jsou tvořeny především z vodíku a hélia.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Jejich topografii tvoří krátery, kaňony, hory a sopky.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Mají rychlou rotaci kolem své osy.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009900"/>
                </a:solidFill>
              </a:rPr>
              <a:t>Mají relativné malou hmotnost.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28596" y="428604"/>
            <a:ext cx="8229600" cy="1500198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9900"/>
                </a:solidFill>
                <a:effectLst/>
              </a:rPr>
              <a:t/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r>
              <a:rPr lang="cs-CZ" sz="3600" dirty="0" smtClean="0">
                <a:solidFill>
                  <a:srgbClr val="009900"/>
                </a:solidFill>
                <a:effectLst/>
              </a:rPr>
              <a:t>2</a:t>
            </a:r>
            <a:r>
              <a:rPr lang="cs-CZ" sz="3100" dirty="0" smtClean="0">
                <a:solidFill>
                  <a:srgbClr val="009900"/>
                </a:solidFill>
                <a:effectLst/>
              </a:rPr>
              <a:t>) Vyjmenuj rozdíly terestrických planet oproti velkým planetám.</a:t>
            </a:r>
            <a:br>
              <a:rPr lang="cs-CZ" sz="3100" dirty="0" smtClean="0">
                <a:solidFill>
                  <a:srgbClr val="009900"/>
                </a:solidFill>
                <a:effectLst/>
              </a:rPr>
            </a:br>
            <a:r>
              <a:rPr lang="cs-CZ" sz="3100" dirty="0" smtClean="0">
                <a:solidFill>
                  <a:srgbClr val="009900"/>
                </a:solidFill>
                <a:effectLst/>
              </a:rPr>
              <a:t>Vyber správné odpovědi</a:t>
            </a:r>
            <a:r>
              <a:rPr lang="cs-CZ" sz="3600" dirty="0" smtClean="0">
                <a:solidFill>
                  <a:srgbClr val="009900"/>
                </a:solidFill>
                <a:effectLst/>
              </a:rPr>
              <a:t>.</a:t>
            </a:r>
            <a:br>
              <a:rPr lang="cs-CZ" sz="3600" dirty="0" smtClean="0">
                <a:solidFill>
                  <a:srgbClr val="009900"/>
                </a:solidFill>
                <a:effectLst/>
              </a:rPr>
            </a:br>
            <a:endParaRPr lang="cs-CZ" sz="3600" dirty="0">
              <a:solidFill>
                <a:srgbClr val="0099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6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6" dur="indefinite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6" dur="indefinite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4400552" cy="3578423"/>
          </a:xfrm>
        </p:spPr>
        <p:txBody>
          <a:bodyPr>
            <a:normAutofit/>
          </a:bodyPr>
          <a:lstStyle/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Země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Mars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Venuše</a:t>
            </a:r>
          </a:p>
          <a:p>
            <a:pPr marL="852678" indent="-742950">
              <a:buAutoNum type="alphaLcParenR"/>
            </a:pPr>
            <a:r>
              <a:rPr lang="cs-CZ" sz="3600" b="1" dirty="0" smtClean="0">
                <a:solidFill>
                  <a:srgbClr val="D60093"/>
                </a:solidFill>
              </a:rPr>
              <a:t>Merkur</a:t>
            </a:r>
            <a:endParaRPr lang="cs-CZ" sz="3600" b="1" dirty="0">
              <a:solidFill>
                <a:srgbClr val="D6009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800080"/>
                </a:solidFill>
                <a:effectLst/>
              </a:rPr>
              <a:t>3) Které planetě se říká „Jitřenka“ či „Večernice“?</a:t>
            </a:r>
            <a:br>
              <a:rPr lang="cs-CZ" sz="3200" dirty="0" smtClean="0">
                <a:solidFill>
                  <a:srgbClr val="800080"/>
                </a:solidFill>
                <a:effectLst/>
              </a:rPr>
            </a:br>
            <a:r>
              <a:rPr lang="cs-CZ" sz="32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800080"/>
              </a:solidFill>
              <a:effectLst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2" y="2071678"/>
            <a:ext cx="4066316" cy="4370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2543164" cy="3578423"/>
          </a:xfrm>
        </p:spPr>
        <p:txBody>
          <a:bodyPr>
            <a:normAutofit/>
          </a:bodyPr>
          <a:lstStyle/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Merkur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Venuše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Země</a:t>
            </a:r>
          </a:p>
          <a:p>
            <a:pPr marL="624078" indent="-514350">
              <a:buAutoNum type="alphaUcParenR"/>
            </a:pPr>
            <a:r>
              <a:rPr lang="cs-CZ" sz="3200" b="1" dirty="0" smtClean="0">
                <a:solidFill>
                  <a:srgbClr val="000099"/>
                </a:solidFill>
              </a:rPr>
              <a:t>Mars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4) Na které planetě se nachází  hora Olympus Mons?</a:t>
            </a:r>
            <a:br>
              <a:rPr lang="cs-CZ" sz="3600" dirty="0" smtClean="0">
                <a:solidFill>
                  <a:srgbClr val="0000FF"/>
                </a:solidFill>
                <a:effectLst/>
              </a:rPr>
            </a:br>
            <a:r>
              <a:rPr lang="cs-CZ" sz="3600" dirty="0" smtClean="0">
                <a:solidFill>
                  <a:srgbClr val="0000FF"/>
                </a:solidFill>
                <a:effectLst/>
              </a:rPr>
              <a:t>Vyber správnou odpověď: 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2285992"/>
            <a:ext cx="4672019" cy="436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4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4356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Odpověď na otázku č.5: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78% dusík,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21% kyslík,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0,9% argon,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0,04% oxid uhličitý, 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3300"/>
                </a:solidFill>
              </a:rPr>
              <a:t>stopy neonu, vodíku, helia, ozonu, metanu a oxidu dusnatého.</a:t>
            </a:r>
            <a:endParaRPr lang="cs-CZ" sz="3200" b="1" dirty="0">
              <a:solidFill>
                <a:srgbClr val="FF33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3300"/>
                </a:solidFill>
                <a:effectLst/>
              </a:rPr>
              <a:t>5) Co tvoří atmosféru Země?</a:t>
            </a:r>
            <a:endParaRPr lang="cs-CZ" sz="3600" dirty="0">
              <a:solidFill>
                <a:srgbClr val="FF33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9"/>
            <a:ext cx="6257940" cy="1785950"/>
          </a:xfrm>
        </p:spPr>
        <p:txBody>
          <a:bodyPr>
            <a:normAutofit/>
          </a:bodyPr>
          <a:lstStyle/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Venuše (Veněra, Magellan)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Mars (Fobos, Deimos)</a:t>
            </a:r>
          </a:p>
          <a:p>
            <a:pPr marL="624078" indent="-514350">
              <a:buAutoNum type="alphaLcParenR"/>
            </a:pPr>
            <a:r>
              <a:rPr lang="cs-CZ" sz="2800" b="1" dirty="0" smtClean="0">
                <a:solidFill>
                  <a:srgbClr val="CC00CC"/>
                </a:solidFill>
              </a:rPr>
              <a:t>Merkur (Mariner, Messenger)</a:t>
            </a:r>
            <a:endParaRPr lang="cs-CZ" sz="28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86847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800080"/>
                </a:solidFill>
                <a:effectLst/>
              </a:rPr>
              <a:t>6) Která terestrická planeta má dva měsíce? (Jak se jmenují?)</a:t>
            </a:r>
            <a:br>
              <a:rPr lang="cs-CZ" sz="3600" dirty="0" smtClean="0">
                <a:solidFill>
                  <a:srgbClr val="800080"/>
                </a:solidFill>
                <a:effectLst/>
              </a:rPr>
            </a:br>
            <a:r>
              <a:rPr lang="cs-CZ" sz="3600" dirty="0" smtClean="0">
                <a:solidFill>
                  <a:srgbClr val="800080"/>
                </a:solidFill>
                <a:effectLst/>
              </a:rPr>
              <a:t>Vyber správnou odpověď:</a:t>
            </a:r>
            <a:endParaRPr lang="cs-CZ" sz="3600" dirty="0">
              <a:solidFill>
                <a:srgbClr val="800080"/>
              </a:solidFill>
              <a:effectLst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4286256"/>
            <a:ext cx="3571900" cy="2243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7"/>
            <a:ext cx="5329246" cy="1000132"/>
          </a:xfrm>
        </p:spPr>
        <p:txBody>
          <a:bodyPr/>
          <a:lstStyle/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Odpověď na otázku č. 7:</a:t>
            </a:r>
          </a:p>
          <a:p>
            <a:pPr>
              <a:buNone/>
            </a:pPr>
            <a:r>
              <a:rPr lang="cs-CZ" b="1" dirty="0" smtClean="0">
                <a:solidFill>
                  <a:srgbClr val="009900"/>
                </a:solidFill>
              </a:rPr>
              <a:t>6378 km</a:t>
            </a:r>
            <a:endParaRPr lang="cs-CZ" b="1" dirty="0">
              <a:solidFill>
                <a:srgbClr val="0099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28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CC33"/>
                </a:solidFill>
                <a:effectLst/>
              </a:rPr>
              <a:t>7) Jaký je poloměr planety Země?</a:t>
            </a:r>
            <a:endParaRPr lang="cs-CZ" sz="3600" dirty="0">
              <a:solidFill>
                <a:srgbClr val="33CC33"/>
              </a:solidFill>
              <a:effectLst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28992" y="2786058"/>
            <a:ext cx="5010765" cy="37580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22123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a)Všechny planety se otáčejí kolem osy ve stejném směru, ve kterém se otáčí i Slunce, s výjimkou Uranu.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800080"/>
                </a:solidFill>
              </a:rPr>
              <a:t>b)Všechny planety se otáčejí kolem osy ve stejném směru, proti pohybu rotace Slunce, s výjimkou Marsu.</a:t>
            </a:r>
            <a:endParaRPr lang="cs-CZ" sz="2800" b="1" dirty="0">
              <a:solidFill>
                <a:srgbClr val="80008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15423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3333CC"/>
                </a:solidFill>
                <a:effectLst/>
              </a:rPr>
              <a:t>8</a:t>
            </a:r>
            <a:r>
              <a:rPr lang="cs-CZ" sz="2800" dirty="0" smtClean="0">
                <a:solidFill>
                  <a:srgbClr val="3333CC"/>
                </a:solidFill>
                <a:effectLst/>
              </a:rPr>
              <a:t>) V jakém směru se otáčejí planety kolem své osy?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Je mezi planetami nějaká výjimka? </a:t>
            </a:r>
            <a:br>
              <a:rPr lang="cs-CZ" sz="2800" dirty="0" smtClean="0">
                <a:solidFill>
                  <a:srgbClr val="3333CC"/>
                </a:solidFill>
                <a:effectLst/>
              </a:rPr>
            </a:br>
            <a:r>
              <a:rPr lang="cs-CZ" sz="2800" dirty="0" smtClean="0">
                <a:solidFill>
                  <a:srgbClr val="3333CC"/>
                </a:solidFill>
                <a:effectLst/>
              </a:rPr>
              <a:t>Vyber správnou odpověď:</a:t>
            </a:r>
            <a:endParaRPr lang="cs-CZ" sz="2800" dirty="0">
              <a:solidFill>
                <a:srgbClr val="33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mph" presetSubtype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12" dur="indefinite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143116"/>
            <a:ext cx="8229600" cy="386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33CC"/>
                </a:solidFill>
              </a:rPr>
              <a:t>Odpověď na otázku č.9: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značka AU,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je rovna střední vzdálenosti mezi Zemí a Sluncem,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33CC"/>
                </a:solidFill>
              </a:rPr>
              <a:t>tj. 150 milionů km.</a:t>
            </a:r>
          </a:p>
          <a:p>
            <a:pPr>
              <a:buNone/>
            </a:pPr>
            <a:endParaRPr lang="cs-CZ" sz="32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25602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FF"/>
                </a:solidFill>
                <a:effectLst/>
              </a:rPr>
              <a:t>9) Čemu je rovna astronomická jednotka?</a:t>
            </a:r>
            <a:endParaRPr lang="cs-CZ" sz="3600" dirty="0">
              <a:solidFill>
                <a:srgbClr val="0099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714621"/>
            <a:ext cx="8229600" cy="207170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Odpověď na otázku č. 10: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00CC00"/>
                </a:solidFill>
              </a:rPr>
              <a:t>Pro větší vzdálenosti se používá jednotka </a:t>
            </a:r>
            <a:r>
              <a:rPr lang="cs-CZ" sz="3200" b="1" u="sng" dirty="0" smtClean="0">
                <a:solidFill>
                  <a:srgbClr val="00CC00"/>
                </a:solidFill>
              </a:rPr>
              <a:t>světelný rok </a:t>
            </a:r>
            <a:r>
              <a:rPr lang="cs-CZ" sz="3200" b="1" dirty="0" smtClean="0">
                <a:solidFill>
                  <a:srgbClr val="00CC00"/>
                </a:solidFill>
              </a:rPr>
              <a:t>(l.y.).</a:t>
            </a:r>
          </a:p>
          <a:p>
            <a:pPr>
              <a:buNone/>
            </a:pPr>
            <a:endParaRPr lang="cs-CZ" sz="3200" b="1" dirty="0" smtClean="0">
              <a:solidFill>
                <a:srgbClr val="00CC00"/>
              </a:solidFill>
            </a:endParaRPr>
          </a:p>
          <a:p>
            <a:pPr>
              <a:buNone/>
            </a:pPr>
            <a:endParaRPr lang="cs-CZ" sz="3200" b="1" dirty="0">
              <a:solidFill>
                <a:srgbClr val="00CC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9900"/>
                </a:solidFill>
              </a:rPr>
              <a:t>10) Jaká jednotka se používá pro větší vzdálenosti než AU? </a:t>
            </a:r>
            <a:endParaRPr lang="cs-CZ" sz="3600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4935745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</a:rPr>
              <a:t>doc. RNDr. Růžena  Kolářová, CSc., PaedDr. Jiří Bohuněk, Fyzika pro 9. ročník základní školy, nakladatelství Prometheus, 2008, ISBN 978-80-7196-193-2.</a:t>
            </a: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2"/>
              </a:rPr>
              <a:t>http://gimeda.cz/soustava/ter.jpg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3"/>
              </a:rPr>
              <a:t>http://www.observatory.cz/static/elearn/velke/icon.jpg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4"/>
              </a:rPr>
              <a:t>http://www.scienceweek.cz/cache/images/50/ac1f94dff71220e5de739f4feb860b3f6cc39d61.png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5"/>
              </a:rPr>
              <a:t>http://planety.astro.cz/obr/planety/soustava/zeme_merkur.png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6"/>
              </a:rPr>
              <a:t>http://upload.wikimedia.org/wikipedia/commons/thumb/8/85/Venus_globe.jpg/220px-Venus_globe.jpg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7"/>
              </a:rPr>
              <a:t>http://upload.wikimedia.org/wikipedia/commons/thumb/5/54/Venus_In-Situ_Explorer.png/220px-Venus_In-Situ_Explorer.png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8"/>
              </a:rPr>
              <a:t>http://upload.wikimedia.org/wikipedia/commons/thumb/9/97/The_Earth_seen_from_Apollo_17.jpg/280px-The_Earth_seen_from_Apollo_17.jpg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9"/>
              </a:rPr>
              <a:t>http://upload.wikimedia.org/wikipedia/commons/0/0e/Pr%C5%AF%C5%99ez_Zem%C3%AD.png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0"/>
              </a:rPr>
              <a:t>http://upload.wikimedia.org/wikipedia/commons/8/8e/Pangea_animation_03.gif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1"/>
              </a:rPr>
              <a:t>http://www.astronomie.cz/data/2010/07/hoax_mars1.png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2"/>
              </a:rPr>
              <a:t>http://upload.wikimedia.org/wikipedia/commons/thumb/7/7d/Mars_atmosphere.jpg/220px-Mars_atmosphere.jpg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3"/>
              </a:rPr>
              <a:t>http://upload.wikimedia.org/wikipedia/commons/a/a4/Phobos_deimos_diff_rotated.jpg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4"/>
              </a:rPr>
              <a:t>http://www.aldebaran.cz/astrofyzika/sunsystem/images/slun_sou/terplnt.jpg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5"/>
              </a:rPr>
              <a:t>http://upload.wikimedia.org/wikipedia/commons/b/bc/Venuspioneeruv.jpg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en-US" sz="1200" b="1" dirty="0" smtClean="0">
                <a:solidFill>
                  <a:srgbClr val="0070C0"/>
                </a:solidFill>
                <a:hlinkClick r:id="rId16"/>
              </a:rPr>
              <a:t>http://upload.wikimedia.org/wikipedia/commons/c/c3/Olympus_Mons-scale-white_in_km.png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7"/>
              </a:rPr>
              <a:t>http://upload.wikimedia.org/wikipedia/commons/0/0e/Nasa_earth.jpg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1200" b="1" dirty="0" smtClean="0">
                <a:solidFill>
                  <a:srgbClr val="0070C0"/>
                </a:solidFill>
                <a:hlinkClick r:id="rId18"/>
              </a:rPr>
              <a:t>http://cs.wikipedia.org/wiki</a:t>
            </a:r>
            <a:r>
              <a:rPr lang="cs-CZ" sz="1200" b="1" dirty="0" smtClean="0">
                <a:solidFill>
                  <a:srgbClr val="0070C0"/>
                </a:solidFill>
              </a:rPr>
              <a:t> </a:t>
            </a:r>
            <a:r>
              <a:rPr lang="en-US" sz="1200" b="1" dirty="0" smtClean="0">
                <a:solidFill>
                  <a:srgbClr val="0070C0"/>
                </a:solidFill>
              </a:rPr>
              <a:t>[</a:t>
            </a:r>
            <a:r>
              <a:rPr lang="cs-CZ" sz="1200" b="1" dirty="0" smtClean="0">
                <a:solidFill>
                  <a:srgbClr val="0070C0"/>
                </a:solidFill>
              </a:rPr>
              <a:t>cit.: 2012-03-02</a:t>
            </a:r>
            <a:r>
              <a:rPr lang="en-US" sz="1200" b="1" dirty="0" smtClean="0">
                <a:solidFill>
                  <a:srgbClr val="0070C0"/>
                </a:solidFill>
              </a:rPr>
              <a:t>]</a:t>
            </a:r>
            <a:endParaRPr lang="cs-CZ" sz="12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1200" b="1" dirty="0">
              <a:solidFill>
                <a:srgbClr val="0070C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B050"/>
                </a:solidFill>
                <a:effectLst/>
              </a:rPr>
              <a:t>Použité zdroje:</a:t>
            </a:r>
            <a:endParaRPr lang="cs-CZ" sz="3600" dirty="0">
              <a:solidFill>
                <a:srgbClr val="00B05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 fontScale="92500" lnSpcReduction="10000"/>
          </a:bodyPr>
          <a:lstStyle/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vyjmenuje planety podle jejich vzrůstající vzdálenosti od Slunce.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Porovnává poznatky získané v zeměpise a ve fyzice s podrobnějšími informacemi o jednotlivých planetách v literatuře nebo na internetu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se zaměří na planety zemského typu (terestrické).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popíše hlavní charakteristiky terestrických planet.</a:t>
            </a:r>
          </a:p>
          <a:p>
            <a:pPr marL="624078" indent="-514350">
              <a:buAutoNum type="arabicParenR"/>
            </a:pPr>
            <a:r>
              <a:rPr lang="cs-CZ" sz="2800" b="1" dirty="0" smtClean="0">
                <a:solidFill>
                  <a:srgbClr val="0033CC"/>
                </a:solidFill>
              </a:rPr>
              <a:t>Žák odpovídá na otázky, které slouží k zopakování probraného učiva.</a:t>
            </a:r>
            <a:endParaRPr lang="cs-CZ" sz="2800" b="1" dirty="0">
              <a:solidFill>
                <a:srgbClr val="0033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70C0"/>
                </a:solidFill>
                <a:effectLst/>
              </a:rPr>
              <a:t>Metodika prezentace:</a:t>
            </a:r>
            <a:endParaRPr lang="cs-CZ" sz="3600" dirty="0">
              <a:solidFill>
                <a:srgbClr val="0070C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236</TotalTime>
  <Words>1055</Words>
  <Application>Microsoft Office PowerPoint</Application>
  <PresentationFormat>Předvádění na obrazovce (4:3)</PresentationFormat>
  <Paragraphs>136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Shluk</vt:lpstr>
      <vt:lpstr>Snímek 1</vt:lpstr>
      <vt:lpstr>Planety zemského typu (terestrické):</vt:lpstr>
      <vt:lpstr>Charakteristika planet zemského typu:</vt:lpstr>
      <vt:lpstr>Merkur</vt:lpstr>
      <vt:lpstr>Snímek 5</vt:lpstr>
      <vt:lpstr>Venuše </vt:lpstr>
      <vt:lpstr>Snímek 7</vt:lpstr>
      <vt:lpstr>Země </vt:lpstr>
      <vt:lpstr>Fyzikální charakteristiky Země</vt:lpstr>
      <vt:lpstr>Snímek 10</vt:lpstr>
      <vt:lpstr>Snímek 11</vt:lpstr>
      <vt:lpstr>Snímek 12</vt:lpstr>
      <vt:lpstr>Mars </vt:lpstr>
      <vt:lpstr>Snímek 14</vt:lpstr>
      <vt:lpstr>Snímek 15</vt:lpstr>
      <vt:lpstr>Odpověz na otázky: 1) Vyjmenuj terestrické planety.</vt:lpstr>
      <vt:lpstr> 2) Vyjmenuj rozdíly terestrických planet oproti velkým planetám. Vyber správné odpovědi. </vt:lpstr>
      <vt:lpstr>3) Které planetě se říká „Jitřenka“ či „Večernice“? Vyber správnou odpověď:</vt:lpstr>
      <vt:lpstr>4) Na které planetě se nachází  hora Olympus Mons? Vyber správnou odpověď: </vt:lpstr>
      <vt:lpstr>5) Co tvoří atmosféru Země?</vt:lpstr>
      <vt:lpstr>6) Která terestrická planeta má dva měsíce? (Jak se jmenují?) Vyber správnou odpověď:</vt:lpstr>
      <vt:lpstr>7) Jaký je poloměr planety Země?</vt:lpstr>
      <vt:lpstr>8) V jakém směru se otáčejí planety kolem své osy?  Je mezi planetami nějaká výjimka?  Vyber správnou odpověď:</vt:lpstr>
      <vt:lpstr>9) Čemu je rovna astronomická jednotka?</vt:lpstr>
      <vt:lpstr>10) Jaká jednotka se používá pro větší vzdálenosti než AU? 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35</cp:revision>
  <dcterms:created xsi:type="dcterms:W3CDTF">2012-02-21T18:34:57Z</dcterms:created>
  <dcterms:modified xsi:type="dcterms:W3CDTF">2013-06-06T08:13:12Z</dcterms:modified>
</cp:coreProperties>
</file>