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56" r:id="rId2"/>
    <p:sldId id="288" r:id="rId3"/>
    <p:sldId id="257" r:id="rId4"/>
    <p:sldId id="258" r:id="rId5"/>
    <p:sldId id="261" r:id="rId6"/>
    <p:sldId id="262" r:id="rId7"/>
    <p:sldId id="263" r:id="rId8"/>
    <p:sldId id="268" r:id="rId9"/>
    <p:sldId id="264" r:id="rId10"/>
    <p:sldId id="265" r:id="rId11"/>
    <p:sldId id="266" r:id="rId12"/>
    <p:sldId id="267" r:id="rId13"/>
    <p:sldId id="292" r:id="rId14"/>
    <p:sldId id="269" r:id="rId15"/>
    <p:sldId id="270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79" r:id="rId24"/>
    <p:sldId id="281" r:id="rId25"/>
    <p:sldId id="282" r:id="rId26"/>
    <p:sldId id="283" r:id="rId27"/>
    <p:sldId id="285" r:id="rId28"/>
    <p:sldId id="284" r:id="rId29"/>
    <p:sldId id="286" r:id="rId30"/>
    <p:sldId id="287" r:id="rId31"/>
    <p:sldId id="289" r:id="rId32"/>
    <p:sldId id="290" r:id="rId33"/>
    <p:sldId id="291" r:id="rId34"/>
    <p:sldId id="294" r:id="rId35"/>
    <p:sldId id="295" r:id="rId36"/>
    <p:sldId id="296" r:id="rId37"/>
    <p:sldId id="297" r:id="rId38"/>
    <p:sldId id="298" r:id="rId39"/>
    <p:sldId id="259" r:id="rId40"/>
    <p:sldId id="293" r:id="rId41"/>
    <p:sldId id="260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CC00"/>
    <a:srgbClr val="0000FF"/>
    <a:srgbClr val="3366FF"/>
    <a:srgbClr val="CC0099"/>
    <a:srgbClr val="CC3399"/>
    <a:srgbClr val="33CC33"/>
    <a:srgbClr val="CC0000"/>
    <a:srgbClr val="3333CC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496" autoAdjust="0"/>
  </p:normalViewPr>
  <p:slideViewPr>
    <p:cSldViewPr>
      <p:cViewPr varScale="1">
        <p:scale>
          <a:sx n="106" d="100"/>
          <a:sy n="106" d="100"/>
        </p:scale>
        <p:origin x="-11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25A9ED-B4FC-4678-A153-2A04EDD4B9A9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8CAC8-A065-4662-A915-B7168DA00A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8CAC8-A065-4662-A915-B7168DA00AEC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5BFE939-905C-4F8B-894B-FDA25049011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316/253/efe6f514ab_75984737_o2.gif" TargetMode="External"/><Relationship Id="rId13" Type="http://schemas.openxmlformats.org/officeDocument/2006/relationships/hyperlink" Target="http://upload.wikimedia.org/wikipedia/commons/7/77/Neptune_Full_Disk_View_-_GPN-2000-000443.jpg" TargetMode="External"/><Relationship Id="rId3" Type="http://schemas.openxmlformats.org/officeDocument/2006/relationships/hyperlink" Target="http://upload.wikimedia.org/wikipedia/commons/thumb/e/e2/Jupiter-Earth-Spot_comparison.jpg/220px-Jupiter-Earth-Spot_comparison.jpg" TargetMode="External"/><Relationship Id="rId7" Type="http://schemas.openxmlformats.org/officeDocument/2006/relationships/hyperlink" Target="http://upload.wikimedia.org/wikipedia/commons/3/39/Saturn_Rings_PIA06175_cs.jpg" TargetMode="External"/><Relationship Id="rId12" Type="http://schemas.openxmlformats.org/officeDocument/2006/relationships/hyperlink" Target="http://upload.wikimedia.org/wikipedia/commons/f/fd/Neptune_diagram.svg" TargetMode="External"/><Relationship Id="rId2" Type="http://schemas.openxmlformats.org/officeDocument/2006/relationships/hyperlink" Target="http://files.planeta-jupiter.webnode.cz/200000104-72236731df/nitro.gif" TargetMode="External"/><Relationship Id="rId16" Type="http://schemas.openxmlformats.org/officeDocument/2006/relationships/hyperlink" Target="http://upload.wikimedia.org/wikipedia/commons/f/ff/Masa_de_triton_c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c/Interior_of_Saturn-cs.jpg" TargetMode="External"/><Relationship Id="rId11" Type="http://schemas.openxmlformats.org/officeDocument/2006/relationships/hyperlink" Target="http://upload.wikimedia.org/wikipedia/commons/2/2a/Uranus,_Earth_size_comparison.jpg" TargetMode="External"/><Relationship Id="rId5" Type="http://schemas.openxmlformats.org/officeDocument/2006/relationships/hyperlink" Target="http://upload.wikimedia.org/wikipedia/commons/a/a8/Satelliti_galileiani_e_Giove.jpg" TargetMode="External"/><Relationship Id="rId15" Type="http://schemas.openxmlformats.org/officeDocument/2006/relationships/hyperlink" Target="http://www.aldebaran.cz/bulletin/2006_32/skvrna.jpg" TargetMode="External"/><Relationship Id="rId10" Type="http://schemas.openxmlformats.org/officeDocument/2006/relationships/hyperlink" Target="http://upload.wikimedia.org/wikipedia/commons/b/bb/Uranus.jpg" TargetMode="External"/><Relationship Id="rId4" Type="http://schemas.openxmlformats.org/officeDocument/2006/relationships/hyperlink" Target="http://upload.wikimedia.org/wikipedia/commons/e/ed/PIA01627_Ringe-cs.jpg" TargetMode="External"/><Relationship Id="rId9" Type="http://schemas.openxmlformats.org/officeDocument/2006/relationships/hyperlink" Target="http://upload.wikimedia.org/wikipedia/commons/3/31/Vnitrni_stavba_Uranu_cs.png" TargetMode="External"/><Relationship Id="rId14" Type="http://schemas.openxmlformats.org/officeDocument/2006/relationships/hyperlink" Target="http://nd01.jxs.cz/475/862/17393d776b_15199387_o2.jpg" TargetMode="Externa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9/Saturn,_Earth_size_comparison.jpg/220px-Saturn,_Earth_size_comparison.jpg" TargetMode="External"/><Relationship Id="rId3" Type="http://schemas.openxmlformats.org/officeDocument/2006/relationships/hyperlink" Target="http://www.aldebaran.cz/astrofyzika/sunsystem/images/slun_sou/jovian.jpg" TargetMode="External"/><Relationship Id="rId7" Type="http://schemas.openxmlformats.org/officeDocument/2006/relationships/hyperlink" Target="http://fyzweb.cuni.cz/zajimavosti/novinky/planety/neptun.jpg" TargetMode="External"/><Relationship Id="rId12" Type="http://schemas.openxmlformats.org/officeDocument/2006/relationships/hyperlink" Target="http://upload.wikimedia.org/wikipedia/commons/d/d1/Pluto,_Earth_size_comparison.jpg" TargetMode="External"/><Relationship Id="rId2" Type="http://schemas.openxmlformats.org/officeDocument/2006/relationships/hyperlink" Target="http://upload.wikimedia.org/wikipedia/commons/a/a6/Triton_moon_mosaic_Voyager_2_(large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lanetarium.cz/kalendar/Cassini-Huygens/IMG/Saturnovy_mesice.jpg" TargetMode="External"/><Relationship Id="rId11" Type="http://schemas.openxmlformats.org/officeDocument/2006/relationships/hyperlink" Target="http://www.planetarium.cz/skoly/IMG_porady/Vesmir_kolem_nas_ik.jpg" TargetMode="External"/><Relationship Id="rId5" Type="http://schemas.openxmlformats.org/officeDocument/2006/relationships/hyperlink" Target="http://www.astro.cz/_data/images/news/2005/04/21/planeta_Jupiter.jpg" TargetMode="External"/><Relationship Id="rId10" Type="http://schemas.openxmlformats.org/officeDocument/2006/relationships/hyperlink" Target="http://www.planetary.cz/wp-content/uploads/triton-voyager-PIA02246.jpg" TargetMode="External"/><Relationship Id="rId4" Type="http://schemas.openxmlformats.org/officeDocument/2006/relationships/hyperlink" Target="http://files.kosmetikaradka.webnode.cz/200000102-def7bdff17/ATT00235.jpg" TargetMode="External"/><Relationship Id="rId9" Type="http://schemas.openxmlformats.org/officeDocument/2006/relationships/hyperlink" Target="http://planets.cz/wp-content/galerie/mesice-jupiteru/all.jpg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39552" y="5301208"/>
            <a:ext cx="7421478" cy="92299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200" b="1" dirty="0" smtClean="0">
                <a:solidFill>
                  <a:srgbClr val="00B0F0"/>
                </a:solidFill>
              </a:rPr>
              <a:t>. Žák navazuje na znalosti ze zeměpisu. Žák porovnává poznatky získané v zeměpise a ve fyzice s podrobnějšími informacemi </a:t>
            </a:r>
            <a:r>
              <a:rPr lang="cs-CZ" sz="1200" b="1" dirty="0" smtClean="0">
                <a:solidFill>
                  <a:srgbClr val="00B0F0"/>
                </a:solidFill>
              </a:rPr>
              <a:t>                           o </a:t>
            </a:r>
            <a:r>
              <a:rPr lang="cs-CZ" sz="1200" b="1" dirty="0" smtClean="0">
                <a:solidFill>
                  <a:srgbClr val="00B0F0"/>
                </a:solidFill>
              </a:rPr>
              <a:t>jednotlivých planetách v literatuře nebo na internetu. Žák se zaměří na velké planety. Žák odpovídá na otázky, vytváří vlastní odpověď nebo vybírá s možností odpovědí. </a:t>
            </a:r>
            <a:endParaRPr lang="cs-CZ" sz="12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4725144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Velké planety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1772816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FY.ZP.9.A.07_</a:t>
            </a:r>
            <a:r>
              <a:rPr lang="cs-CZ" b="1" dirty="0" err="1" smtClean="0">
                <a:solidFill>
                  <a:srgbClr val="002060"/>
                </a:solidFill>
              </a:rPr>
              <a:t>velke</a:t>
            </a:r>
            <a:r>
              <a:rPr lang="cs-CZ" b="1" dirty="0" smtClean="0">
                <a:solidFill>
                  <a:srgbClr val="002060"/>
                </a:solidFill>
              </a:rPr>
              <a:t>_planety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1" y="1000108"/>
            <a:ext cx="8568087" cy="4805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285728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FF"/>
                </a:solidFill>
              </a:rPr>
              <a:t>Poměr velikostí planet (planetky) vzhledem k Slunci</a:t>
            </a:r>
            <a:endParaRPr lang="cs-CZ" sz="24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Velké planety: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9"/>
            <a:ext cx="2114536" cy="230486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Jupiter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Saturn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Uran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Neptun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571612"/>
            <a:ext cx="5142466" cy="4593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Větší rozměry i hmotnost, ale poměrně malé průměrné hustoty.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Zvláštností je rychlá rotace kolem vlastní osy (zploštělé).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Svým chemickým složením se podobají Slunci.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Mohutné atmosféry, složené převážně z methanu a čpavku.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99"/>
                </a:solidFill>
                <a:effectLst/>
              </a:rPr>
              <a:t>Charakteristika velkých planet: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na Jupiter připadá 70% z celkové hmotnosti všech planet 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atmosféra 8krát silnější než pozemská,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nejrychlejší planeta, otočí se kolem své osy za méně než 10 hodin,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kolem planety krouží pásy mračen,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má vlastní silné magnetické pole, je 10 000 krát intenzivnější v porovnání se zemskou magnetosférou</a:t>
            </a:r>
          </a:p>
          <a:p>
            <a:pPr>
              <a:buNone/>
            </a:pP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Jupiter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3186106" cy="35193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33CC"/>
                </a:solidFill>
              </a:rPr>
              <a:t>Jádro</a:t>
            </a:r>
            <a:r>
              <a:rPr lang="cs-CZ" b="1" dirty="0" smtClean="0">
                <a:solidFill>
                  <a:srgbClr val="0033CC"/>
                </a:solidFill>
              </a:rPr>
              <a:t> =kámen,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33CC"/>
                </a:solidFill>
              </a:rPr>
              <a:t>Vnitřní plášť </a:t>
            </a:r>
            <a:r>
              <a:rPr lang="cs-CZ" b="1" dirty="0" smtClean="0">
                <a:solidFill>
                  <a:srgbClr val="0033CC"/>
                </a:solidFill>
              </a:rPr>
              <a:t>=kovový vodík,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33CC"/>
                </a:solidFill>
              </a:rPr>
              <a:t>Vnější plášť </a:t>
            </a:r>
            <a:r>
              <a:rPr lang="cs-CZ" b="1" dirty="0" smtClean="0">
                <a:solidFill>
                  <a:srgbClr val="0033CC"/>
                </a:solidFill>
              </a:rPr>
              <a:t>= tekutý vodík,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33CC"/>
                </a:solidFill>
              </a:rPr>
              <a:t>Atmosféra</a:t>
            </a:r>
            <a:r>
              <a:rPr lang="cs-CZ" b="1" dirty="0" smtClean="0">
                <a:solidFill>
                  <a:srgbClr val="0033CC"/>
                </a:solidFill>
              </a:rPr>
              <a:t> = </a:t>
            </a:r>
            <a:r>
              <a:rPr lang="cs-CZ" sz="2800" b="1" dirty="0" smtClean="0">
                <a:solidFill>
                  <a:srgbClr val="0033CC"/>
                </a:solidFill>
              </a:rPr>
              <a:t>vodík 90%/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  helium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CC"/>
                </a:solidFill>
                <a:effectLst/>
              </a:rPr>
              <a:t>Stavba Jupiteru</a:t>
            </a:r>
            <a:endParaRPr lang="cs-CZ" sz="3600" dirty="0">
              <a:solidFill>
                <a:srgbClr val="0066CC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357298"/>
            <a:ext cx="4519627" cy="4171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Jupiter má prstenec a 63 měsíců,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čtyřem největším se podle objevitele říká galileiovské: </a:t>
            </a:r>
            <a:r>
              <a:rPr lang="cs-CZ" sz="2800" b="1" u="sng" dirty="0" smtClean="0">
                <a:solidFill>
                  <a:srgbClr val="FF3399"/>
                </a:solidFill>
              </a:rPr>
              <a:t>Io, Europa, Ganymedes, Callisto,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Io je zabarven červenožlutě (sopky vyvrhující síru),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Io vyvíjí největší sopečnou aktivitu ve sluneční soustavě,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Europa má oceán, na kterém plavou ledovce,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Ganymedes je největší měsíc ve </a:t>
            </a:r>
            <a:r>
              <a:rPr lang="cs-CZ" sz="2800" b="1" dirty="0" smtClean="0">
                <a:solidFill>
                  <a:srgbClr val="800080"/>
                </a:solidFill>
              </a:rPr>
              <a:t>Sluneční </a:t>
            </a:r>
            <a:r>
              <a:rPr lang="cs-CZ" sz="2800" b="1" dirty="0" smtClean="0">
                <a:solidFill>
                  <a:srgbClr val="800080"/>
                </a:solidFill>
              </a:rPr>
              <a:t>soustavě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Jupiterovy měsíce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Jupiterovy (galileovské) měsíce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1142984"/>
            <a:ext cx="3857652" cy="550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2000240"/>
            <a:ext cx="30003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Odshora: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Io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Europa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Ganymedes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Callisto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2056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Jupiterovy prstence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142984"/>
            <a:ext cx="6643734" cy="4982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143116"/>
            <a:ext cx="4643470" cy="398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571480"/>
            <a:ext cx="814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800080"/>
                </a:solidFill>
              </a:rPr>
              <a:t>Jupiter je 2,5 krát hmotnější než ostatní planety dohromady.</a:t>
            </a:r>
            <a:endParaRPr lang="cs-CZ" sz="36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35732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6600FF"/>
                </a:solidFill>
                <a:effectLst/>
              </a:rPr>
              <a:t>Animace pořízená sondou Voyager 1 ukazuje pohyb atmosférických pásů:</a:t>
            </a:r>
            <a:endParaRPr lang="cs-CZ" sz="3200" dirty="0">
              <a:solidFill>
                <a:srgbClr val="6600FF"/>
              </a:solidFill>
              <a:effectLst/>
            </a:endParaRPr>
          </a:p>
        </p:txBody>
      </p:sp>
      <p:pic>
        <p:nvPicPr>
          <p:cNvPr id="4" name="Obrázek 3" descr="790106-0203_Voyager_58M_to_31M_reduced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14744" y="1646713"/>
            <a:ext cx="4714895" cy="48357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„Pán prstenců“,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nejzajímavější jsou na něm právě prstence tvořené miliardami částeček ledu a prachu,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má nejvíc přirozených družic (Měsíců) ze všech planet, popsáno jich je přes 60,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největší měsíc Titan (jako jediný měsíc má hustou atmosféru),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nejvíce zploštělá planeta,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skládá se ze 75% vodíku a 25% hélia se stopami metanu, vody a amoniaku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Saturn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500174"/>
            <a:ext cx="5500726" cy="4775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57158" y="428604"/>
            <a:ext cx="76438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Porovnání velikosti Saturnu se Zemí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29246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Vnitřní stavba Saturnu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285860"/>
            <a:ext cx="5619757" cy="4214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357422" y="5643578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kolem jádra je tekutý kovový vodík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Pohled na prstence Saturnu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14488"/>
            <a:ext cx="8715436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857232"/>
            <a:ext cx="5810268" cy="5776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28596" y="357166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Porovnání velikostí některých Saturnových měsíců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vzhledem k vzdálenosti od Slunce na něj dopadá už jen zlomek slunečního světla,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neobyčejný mráz (- 215 </a:t>
            </a: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°C),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atmosféra je tvořena vodíkem (83%), heliem (15%) a metanem (2%),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dlouho známo pět měsíců, až sondou Voyager 2 a teleskopy byly objeveny další (známo 27)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84 let= 1 rok na Uranu,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má slabé prstence,</a:t>
            </a:r>
          </a:p>
          <a:p>
            <a:pPr>
              <a:buNone/>
            </a:pP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28916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Uran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857364"/>
            <a:ext cx="6554679" cy="4500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28596" y="285728"/>
            <a:ext cx="82153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Jádro žhavé kamenné, nad ním vrstva směsi vody, metanu a amoniaku, atmosféra tvořená vodíkem, heliem a metanem.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928670"/>
            <a:ext cx="5433471" cy="5514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857224" y="428604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FF"/>
                </a:solidFill>
              </a:rPr>
              <a:t>Uran na snímku sondy Voyager 2(1986)</a:t>
            </a:r>
            <a:endParaRPr lang="cs-CZ" sz="28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857232"/>
            <a:ext cx="5643602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85852" y="285728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800080"/>
                </a:solidFill>
              </a:rPr>
              <a:t>Porovnání velikosti Země a Uranu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oběh kolem Slunce trvá 165,5 pozemských let,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stavbou se podobá Uranu,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při menší velikosti (oproti Uranu) má větší hustotu, proto má jeho rozžhavené jádro větší mocnost,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díky metanu modré zabarvení planety,</a:t>
            </a:r>
          </a:p>
          <a:p>
            <a:pPr>
              <a:buNone/>
            </a:pP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14602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Neptun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428148"/>
            <a:ext cx="5214974" cy="5207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00034" y="214290"/>
            <a:ext cx="78581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FF"/>
                </a:solidFill>
              </a:rPr>
              <a:t>Neptun vyfotografovaný sondou Voyager 2 v roce  1990</a:t>
            </a:r>
            <a:endParaRPr lang="cs-CZ" sz="28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2143116"/>
            <a:ext cx="5107791" cy="39290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1571612"/>
            <a:ext cx="307183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FF"/>
                </a:solidFill>
              </a:rPr>
              <a:t>1-horní vrstva atmosféry, vrcholky mraků</a:t>
            </a:r>
          </a:p>
          <a:p>
            <a:r>
              <a:rPr lang="cs-CZ" sz="2400" b="1" dirty="0" smtClean="0">
                <a:solidFill>
                  <a:srgbClr val="0066FF"/>
                </a:solidFill>
              </a:rPr>
              <a:t>2-atmosféra složená z vodíku, hélia a metanu</a:t>
            </a:r>
          </a:p>
          <a:p>
            <a:r>
              <a:rPr lang="cs-CZ" sz="2400" b="1" dirty="0" smtClean="0">
                <a:solidFill>
                  <a:srgbClr val="0066FF"/>
                </a:solidFill>
              </a:rPr>
              <a:t>3-plášť tvořený vodou, čpavkem </a:t>
            </a:r>
            <a:r>
              <a:rPr lang="cs-CZ" sz="2400" b="1" dirty="0" smtClean="0">
                <a:solidFill>
                  <a:srgbClr val="0066FF"/>
                </a:solidFill>
              </a:rPr>
              <a:t>           a </a:t>
            </a:r>
            <a:r>
              <a:rPr lang="cs-CZ" sz="2400" b="1" dirty="0" smtClean="0">
                <a:solidFill>
                  <a:srgbClr val="0066FF"/>
                </a:solidFill>
              </a:rPr>
              <a:t>ledem metanu</a:t>
            </a:r>
          </a:p>
          <a:p>
            <a:r>
              <a:rPr lang="cs-CZ" sz="2400" b="1" dirty="0" smtClean="0">
                <a:solidFill>
                  <a:srgbClr val="0066FF"/>
                </a:solidFill>
              </a:rPr>
              <a:t>4-kamenoledové jádro</a:t>
            </a:r>
            <a:endParaRPr lang="cs-CZ" sz="2400" b="1" dirty="0">
              <a:solidFill>
                <a:srgbClr val="0066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85852" y="428604"/>
            <a:ext cx="4071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99"/>
                </a:solidFill>
              </a:rPr>
              <a:t>Stavba Neptunu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87623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</a:rPr>
              <a:t>leží jižně od rovníku,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</a:rPr>
              <a:t>jedná se o obrovskou vířící bouři,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</a:rPr>
              <a:t>nejvyšší naměřená rychlost větru zde činí 2200 km/h,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Velká tmavá skvrna - Scooter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3071810"/>
            <a:ext cx="4455320" cy="3420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7149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00"/>
                </a:solidFill>
              </a:rPr>
              <a:t>13 přirozených družic,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00"/>
                </a:solidFill>
              </a:rPr>
              <a:t>ve vzdálenosti zhruba 335 000 km kolem Neptunu krouží </a:t>
            </a:r>
            <a:r>
              <a:rPr lang="cs-CZ" sz="3200" b="1" u="sng" dirty="0" smtClean="0">
                <a:solidFill>
                  <a:srgbClr val="CC0000"/>
                </a:solidFill>
              </a:rPr>
              <a:t>Triton</a:t>
            </a:r>
            <a:r>
              <a:rPr lang="cs-CZ" sz="3200" b="1" dirty="0" smtClean="0">
                <a:solidFill>
                  <a:srgbClr val="CC0000"/>
                </a:solidFill>
              </a:rPr>
              <a:t>-je to jediný  velký měsíc, který obíhá planetu v obráceném směru,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00"/>
                </a:solidFill>
              </a:rPr>
              <a:t>nejdelší oběžnou dráhu má měsíc </a:t>
            </a:r>
            <a:r>
              <a:rPr lang="cs-CZ" sz="3200" b="1" u="sng" dirty="0" smtClean="0">
                <a:solidFill>
                  <a:srgbClr val="CC0000"/>
                </a:solidFill>
              </a:rPr>
              <a:t>Neso</a:t>
            </a:r>
            <a:r>
              <a:rPr lang="cs-CZ" sz="3200" b="1" dirty="0" smtClean="0">
                <a:solidFill>
                  <a:srgbClr val="CC0000"/>
                </a:solidFill>
              </a:rPr>
              <a:t>, vzdálený od Neptunu zhruba </a:t>
            </a:r>
            <a:r>
              <a:rPr lang="cs-CZ" sz="3200" b="1" dirty="0" smtClean="0">
                <a:solidFill>
                  <a:srgbClr val="CC0000"/>
                </a:solidFill>
              </a:rPr>
              <a:t>    48 </a:t>
            </a:r>
            <a:r>
              <a:rPr lang="cs-CZ" sz="3200" b="1" dirty="0" smtClean="0">
                <a:solidFill>
                  <a:srgbClr val="CC0000"/>
                </a:solidFill>
              </a:rPr>
              <a:t>milionů km</a:t>
            </a:r>
          </a:p>
          <a:p>
            <a:pPr>
              <a:buNone/>
            </a:pPr>
            <a:endParaRPr lang="cs-CZ" sz="2800" b="1" dirty="0" smtClean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Měsíce Neptunu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zajímavým ho činí jeho neobyčejně nízká </a:t>
            </a:r>
            <a:r>
              <a:rPr lang="cs-CZ" sz="3200" b="1" dirty="0" smtClean="0">
                <a:solidFill>
                  <a:srgbClr val="33CC33"/>
                </a:solidFill>
              </a:rPr>
              <a:t>teplota </a:t>
            </a:r>
            <a:r>
              <a:rPr lang="cs-CZ" sz="3200" b="1" dirty="0" smtClean="0">
                <a:solidFill>
                  <a:srgbClr val="33CC33"/>
                </a:solidFill>
              </a:rPr>
              <a:t>(-235</a:t>
            </a: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°C</a:t>
            </a: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), s kterou se </a:t>
            </a: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nejvíce přibližuje absolutní nule </a:t>
            </a: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                      (-273°C </a:t>
            </a: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= 0 K),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jeho severní pól září modře,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jeho jižní pól září červeně,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na jižní polokouli jsou ledové sopky chrlící kouř dusíku a prachu</a:t>
            </a:r>
          </a:p>
          <a:p>
            <a:pPr>
              <a:buNone/>
            </a:pP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Triton – Neptunův měsíc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943571"/>
            <a:ext cx="6929486" cy="5204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786050" y="214290"/>
            <a:ext cx="3429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0000"/>
                </a:solidFill>
              </a:rPr>
              <a:t>Triton a Neptun</a:t>
            </a:r>
            <a:endParaRPr lang="cs-CZ" sz="32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000240"/>
            <a:ext cx="6500858" cy="4289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28596" y="357166"/>
            <a:ext cx="8286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CC"/>
                </a:solidFill>
              </a:rPr>
              <a:t>Tento nepoměr mohl nastat, když Triton při zachycení Neptunem zničil značnou část Neptunových původních měsíců. Ostatní měsíce tvoří 0,3 %.</a:t>
            </a:r>
            <a:endParaRPr lang="cs-CZ" sz="2400" b="1" dirty="0">
              <a:solidFill>
                <a:srgbClr val="0066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5257808" cy="1233291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990099"/>
                </a:solidFill>
              </a:rPr>
              <a:t>Odpověď na otázku č. 1:</a:t>
            </a:r>
          </a:p>
          <a:p>
            <a:pPr>
              <a:buNone/>
            </a:pPr>
            <a:r>
              <a:rPr lang="cs-CZ" b="1" dirty="0" smtClean="0">
                <a:solidFill>
                  <a:srgbClr val="990099"/>
                </a:solidFill>
              </a:rPr>
              <a:t>Jupiter, Saturn, Uran, Neptun </a:t>
            </a:r>
            <a:endParaRPr lang="cs-CZ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990099"/>
                </a:solidFill>
                <a:effectLst/>
              </a:rPr>
            </a:br>
            <a:r>
              <a:rPr lang="cs-CZ" sz="3200" dirty="0" smtClean="0">
                <a:solidFill>
                  <a:srgbClr val="990099"/>
                </a:solidFill>
                <a:effectLst/>
              </a:rPr>
              <a:t>1) Vyjmenuj velké planety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428868"/>
            <a:ext cx="6858048" cy="3789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428869"/>
            <a:ext cx="2900354" cy="2643206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33CC"/>
                </a:solidFill>
              </a:rPr>
              <a:t>SATURN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33CC"/>
                </a:solidFill>
              </a:rPr>
              <a:t>VENUŠE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33CC"/>
                </a:solidFill>
              </a:rPr>
              <a:t>JUPITER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33CC"/>
                </a:solidFill>
              </a:rPr>
              <a:t>NEPTUN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2) Která z planet zaujímá 70% celkové hmotnosti všech planet?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2214554"/>
            <a:ext cx="4614799" cy="4314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2071678"/>
            <a:ext cx="3328982" cy="385765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A) JUPITER (popsáno přes 50 měsíců)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B) URAN (popsáno přes 40 měsíců)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C) SATURN (popsáno přes 60 měsíců)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3) Která z planet má nejvíc přirozených družic?</a:t>
            </a:r>
            <a:br>
              <a:rPr lang="cs-CZ" sz="3600" dirty="0" smtClean="0">
                <a:solidFill>
                  <a:srgbClr val="800000"/>
                </a:solidFill>
                <a:effectLst/>
              </a:rPr>
            </a:br>
            <a:r>
              <a:rPr lang="cs-CZ" sz="3600" dirty="0" smtClean="0">
                <a:solidFill>
                  <a:srgbClr val="8000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1826668"/>
            <a:ext cx="5174034" cy="4436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3"/>
            <a:ext cx="2971792" cy="2357454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00"/>
                </a:solidFill>
              </a:rPr>
              <a:t>NEPTUN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00"/>
                </a:solidFill>
              </a:rPr>
              <a:t>JUPITER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00"/>
                </a:solidFill>
              </a:rPr>
              <a:t>SATURN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00"/>
                </a:solidFill>
              </a:rPr>
              <a:t>URAN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3333FF"/>
                </a:solidFill>
                <a:effectLst/>
              </a:rPr>
              <a:t>4) Na které planetě byla naměřená nejvyšší rychlost větru (2200 km/h)?</a:t>
            </a:r>
            <a:br>
              <a:rPr lang="cs-CZ" sz="3600" dirty="0" smtClean="0">
                <a:solidFill>
                  <a:srgbClr val="3333FF"/>
                </a:solidFill>
                <a:effectLst/>
              </a:rPr>
            </a:br>
            <a:r>
              <a:rPr lang="cs-CZ" sz="3600" dirty="0" smtClean="0">
                <a:solidFill>
                  <a:srgbClr val="3333FF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3333FF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2143116"/>
            <a:ext cx="4295775" cy="4510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5"/>
            <a:ext cx="3043230" cy="2714644"/>
          </a:xfrm>
        </p:spPr>
        <p:txBody>
          <a:bodyPr>
            <a:normAutofit/>
          </a:bodyPr>
          <a:lstStyle/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FF0000"/>
                </a:solidFill>
              </a:rPr>
              <a:t>JUPITER</a:t>
            </a:r>
          </a:p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FF0000"/>
                </a:solidFill>
              </a:rPr>
              <a:t>SATURN</a:t>
            </a:r>
          </a:p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FF0000"/>
                </a:solidFill>
              </a:rPr>
              <a:t>URAN</a:t>
            </a:r>
          </a:p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FF0000"/>
                </a:solidFill>
              </a:rPr>
              <a:t>NEPTUN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5) Které planetě by se mohlo říkat „Pán prstenců“?</a:t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r>
              <a:rPr lang="cs-CZ" sz="3600" dirty="0" smtClean="0">
                <a:solidFill>
                  <a:srgbClr val="FF00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214554"/>
            <a:ext cx="3429024" cy="429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6" y="5143512"/>
            <a:ext cx="7572428" cy="9352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Callisto, Ganymedes, Europa, Io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33CC"/>
                </a:solidFill>
                <a:effectLst/>
              </a:rPr>
              <a:t>6) Vyjmenuj čtyři největší Jupiterovy (galileiovské) měsíce.</a:t>
            </a:r>
            <a:endParaRPr lang="cs-CZ" sz="3600" dirty="0">
              <a:solidFill>
                <a:srgbClr val="3333CC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063" y="1919288"/>
            <a:ext cx="8905875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4114800" cy="2935481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8000"/>
                </a:solidFill>
              </a:rPr>
              <a:t>Triton (Neptun)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008000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8000"/>
                </a:solidFill>
              </a:rPr>
              <a:t>Europa (Jupiter)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008000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8000"/>
                </a:solidFill>
              </a:rPr>
              <a:t>Titan (Saturn)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008000"/>
              </a:solidFill>
            </a:endParaRPr>
          </a:p>
          <a:p>
            <a:pPr marL="624078" indent="-514350">
              <a:buAutoNum type="alphaUcParenR"/>
            </a:pP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7) Na kterém měsíci (které planety) se teplota přibližuje absolutní nule (-273 </a:t>
            </a:r>
            <a:r>
              <a:rPr lang="cs-CZ" sz="3600" dirty="0" smtClean="0">
                <a:solidFill>
                  <a:srgbClr val="33CC33"/>
                </a:solidFill>
                <a:effectLst/>
                <a:latin typeface="Arial"/>
                <a:cs typeface="Arial"/>
              </a:rPr>
              <a:t>°C = 0 K</a:t>
            </a:r>
            <a:r>
              <a:rPr lang="cs-CZ" sz="3600" dirty="0" smtClean="0">
                <a:solidFill>
                  <a:srgbClr val="33CC33"/>
                </a:solidFill>
                <a:effectLst/>
                <a:latin typeface="Arial"/>
                <a:cs typeface="Arial"/>
              </a:rPr>
              <a:t>)?</a:t>
            </a:r>
            <a:r>
              <a:rPr lang="cs-CZ" sz="3600" dirty="0" smtClean="0">
                <a:solidFill>
                  <a:srgbClr val="33CC33"/>
                </a:solidFill>
                <a:effectLst/>
              </a:rPr>
              <a:t> </a:t>
            </a:r>
            <a:r>
              <a:rPr lang="cs-CZ" sz="3600" dirty="0" smtClean="0">
                <a:solidFill>
                  <a:srgbClr val="33CC33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33CC33"/>
                </a:solidFill>
                <a:effectLst/>
              </a:rPr>
            </a:br>
            <a:r>
              <a:rPr lang="cs-CZ" sz="3600" dirty="0" smtClean="0">
                <a:solidFill>
                  <a:srgbClr val="33CC33"/>
                </a:solidFill>
                <a:effectLst/>
              </a:rPr>
              <a:t>Vyber správnou odpověď:  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3071810"/>
            <a:ext cx="3214695" cy="3214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8229600" cy="29354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Odpověď na otázku č. 8: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JUPITER: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nejrychlejší planeta, otočí se kolem své osy za méně než 10 hodin</a:t>
            </a:r>
            <a:endParaRPr lang="cs-CZ" sz="3200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8) Která planeta se nejrychleji otočí kolem své osy?  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928803"/>
            <a:ext cx="8229600" cy="18573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00FF"/>
                </a:solidFill>
              </a:rPr>
              <a:t>Odpověď na otázku č.9: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00FF"/>
                </a:solidFill>
              </a:rPr>
              <a:t>Atmosféra je z VODÍKU, HELIA A METANU</a:t>
            </a:r>
            <a:endParaRPr lang="cs-CZ" sz="40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66FF"/>
                </a:solidFill>
                <a:effectLst/>
              </a:rPr>
              <a:t>9) Z čeho je složena atmosféra planet Uran a Neptun? </a:t>
            </a:r>
            <a:endParaRPr lang="cs-CZ" sz="3600" dirty="0">
              <a:solidFill>
                <a:srgbClr val="3366FF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3571876"/>
            <a:ext cx="2303858" cy="3071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3143248"/>
            <a:ext cx="3571900" cy="13573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8000"/>
                </a:solidFill>
              </a:rPr>
              <a:t>Odpověď na otázku č. 10: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8000"/>
                </a:solidFill>
              </a:rPr>
              <a:t>do 24. srpna 2006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CC00"/>
                </a:solidFill>
                <a:effectLst/>
              </a:rPr>
              <a:t>10) Vyhledej, do kdy bylo Pluto pokládáno za devátou </a:t>
            </a:r>
            <a:r>
              <a:rPr lang="cs-CZ" sz="3600" dirty="0" smtClean="0">
                <a:solidFill>
                  <a:srgbClr val="00CC00"/>
                </a:solidFill>
                <a:effectLst/>
              </a:rPr>
              <a:t>                             a </a:t>
            </a:r>
            <a:r>
              <a:rPr lang="cs-CZ" sz="3600" dirty="0" smtClean="0">
                <a:solidFill>
                  <a:srgbClr val="00CC00"/>
                </a:solidFill>
                <a:effectLst/>
              </a:rPr>
              <a:t>nejvzdálenější planetu naší sluneční soustavy.</a:t>
            </a:r>
            <a:endParaRPr lang="cs-CZ" sz="3600" dirty="0">
              <a:solidFill>
                <a:srgbClr val="00CC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1922" y="2348880"/>
            <a:ext cx="4366324" cy="4369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20" y="4857760"/>
            <a:ext cx="36433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porovnání velikosti Pluta se Zemí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http://files.planeta-jupiter.webnode.cz/200000104-72236731df/nitro.gif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http://upload.wikimedia.org/wikipedia/commons/thumb/e/e2/Jupiter-Earth-Spot_comparison.jpg/220px-Jupiter-Earth-Spot_comparison.jpg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http://upload.wikimedia.org/wikipedia/commons/e/ed/PIA01627_Ringe-cs.jpg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http://upload.wikimedia.org/wikipedia/commons/a/a8/Satelliti_galileiani_e_Giove.jpg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http://upload.wikimedia.org/wikipedia/commons/7/7c/Interior_of_Saturn-cs.jpg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http://upload.wikimedia.org/wikipedia/commons/3/39/Saturn_Rings_PIA06175_cs.jpg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http://nd04.jxs.cz/316/253/efe6f514ab_75984737_o2.gif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http://upload.wikimedia.org/wikipedia/commons/3/31/Vnitrni_stavba_Uranu_cs.png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http://upload.wikimedia.org/wikipedia/commons/b/bb/Uranus.jpg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http://upload.wikimedia.org/wikipedia/commons/2/2a/Uranus%2C_Earth_size_comparison.jpg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http://upload.wikimedia.org/wikipedia/commons/f/fd/Neptune_diagram.svg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http://upload.wikimedia.org/wikipedia/commons/7/77/Neptune_Full_Disk_View_-_GPN-2000-000443.jpg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4"/>
              </a:rPr>
              <a:t>http://nd01.jxs.cz/475/862/17393d776b_15199387_o2.jpg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5"/>
              </a:rPr>
              <a:t>http://www.aldebaran.cz/bulletin/2006_32/skvrna.jpg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6"/>
              </a:rPr>
              <a:t>http://upload.wikimedia.org/wikipedia/commons/f/ff/Masa_de_triton_cs.png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http://upload.wikimedia.org/wikipedia/commons/a/a6/Triton_moon_mosaic_Voyager_2_%28large%29.jpg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http://www.aldebaran.cz/astrofyzika/sunsystem/images/slun_sou/jovian.jpg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http://files.kosmetikaradka.webnode.cz/200000102-def7bdff17/ATT00235.jpg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http://www.astro.cz/_data/images/news/2005/04/21/planeta_Jupiter.jpg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http://www.planetarium.cz/kalendar/Cassini-Huygens/IMG/Saturnovy_mesice.jpg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http://fyzweb.cuni.cz/zajimavosti/novinky/planety/neptun.jpg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http://upload.wikimedia.org/wikipedia/commons/thumb/3/39/Saturn,_Earth_size_comparison.jpg/220px-Saturn,_Earth_size_comparison.jpg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http://planets.cz/wp-content/galerie/mesice-jupiteru/all.jpg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http://www.planetary.cz/wp-content/uploads/triton-voyager-PIA02246.jpg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http://www.planetarium.cz/skoly/IMG_porady/Vesmir_kolem_nas_ik.jpg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http://upload.wikimedia.org/wikipedia/commons/d/d1/Pluto%2C_Earth_size_comparison.jpg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Použité zdroje: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porovnává poznatky získané v zeměpise </a:t>
            </a:r>
            <a:r>
              <a:rPr lang="cs-CZ" sz="2400" b="1" dirty="0" smtClean="0">
                <a:solidFill>
                  <a:srgbClr val="0033CC"/>
                </a:solidFill>
              </a:rPr>
              <a:t>                    a </a:t>
            </a:r>
            <a:r>
              <a:rPr lang="cs-CZ" sz="2400" b="1" dirty="0" smtClean="0">
                <a:solidFill>
                  <a:srgbClr val="0033CC"/>
                </a:solidFill>
              </a:rPr>
              <a:t>ve fyzice s podrobnějšími informacemi </a:t>
            </a:r>
            <a:r>
              <a:rPr lang="cs-CZ" sz="2400" b="1" dirty="0" smtClean="0">
                <a:solidFill>
                  <a:srgbClr val="0033CC"/>
                </a:solidFill>
              </a:rPr>
              <a:t>                        o </a:t>
            </a:r>
            <a:r>
              <a:rPr lang="cs-CZ" sz="2400" b="1" dirty="0" smtClean="0">
                <a:solidFill>
                  <a:srgbClr val="0033CC"/>
                </a:solidFill>
              </a:rPr>
              <a:t>jednotlivých planetách v literatuře nebo na internetu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se zaměří na velké planety.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popíše hlavní charakteristiky velkých planet.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odpovídá na otázky, které </a:t>
            </a:r>
            <a:r>
              <a:rPr lang="cs-CZ" sz="2400" b="1" smtClean="0">
                <a:solidFill>
                  <a:srgbClr val="0033CC"/>
                </a:solidFill>
              </a:rPr>
              <a:t>slouží </a:t>
            </a:r>
            <a:r>
              <a:rPr lang="cs-CZ" sz="2400" b="1" smtClean="0">
                <a:solidFill>
                  <a:srgbClr val="0033CC"/>
                </a:solidFill>
              </a:rPr>
              <a:t>                           k </a:t>
            </a:r>
            <a:r>
              <a:rPr lang="cs-CZ" sz="2400" b="1" dirty="0" smtClean="0">
                <a:solidFill>
                  <a:srgbClr val="0033CC"/>
                </a:solidFill>
              </a:rPr>
              <a:t>zopakování probraného učiva.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255</TotalTime>
  <Words>1257</Words>
  <Application>Microsoft Office PowerPoint</Application>
  <PresentationFormat>Předvádění na obrazovce (4:3)</PresentationFormat>
  <Paragraphs>169</Paragraphs>
  <Slides>41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Shluk</vt:lpstr>
      <vt:lpstr>Snímek 1</vt:lpstr>
      <vt:lpstr>Snímek 2</vt:lpstr>
      <vt:lpstr>Velké planety:</vt:lpstr>
      <vt:lpstr>Charakteristika velkých planet:</vt:lpstr>
      <vt:lpstr>Jupiter</vt:lpstr>
      <vt:lpstr>Stavba Jupiteru</vt:lpstr>
      <vt:lpstr>Jupiterovy měsíce</vt:lpstr>
      <vt:lpstr>Jupiterovy (galileovské) měsíce</vt:lpstr>
      <vt:lpstr>Jupiterovy prstence</vt:lpstr>
      <vt:lpstr>Snímek 10</vt:lpstr>
      <vt:lpstr>Animace pořízená sondou Voyager 1 ukazuje pohyb atmosférických pásů:</vt:lpstr>
      <vt:lpstr>Saturn</vt:lpstr>
      <vt:lpstr>Snímek 13</vt:lpstr>
      <vt:lpstr>Vnitřní stavba Saturnu</vt:lpstr>
      <vt:lpstr>Pohled na prstence Saturnu</vt:lpstr>
      <vt:lpstr>Snímek 16</vt:lpstr>
      <vt:lpstr>Uran</vt:lpstr>
      <vt:lpstr>Snímek 18</vt:lpstr>
      <vt:lpstr>Snímek 19</vt:lpstr>
      <vt:lpstr>Snímek 20</vt:lpstr>
      <vt:lpstr>Neptun</vt:lpstr>
      <vt:lpstr>Snímek 22</vt:lpstr>
      <vt:lpstr>Snímek 23</vt:lpstr>
      <vt:lpstr>Velká tmavá skvrna - Scooter</vt:lpstr>
      <vt:lpstr>Měsíce Neptunu</vt:lpstr>
      <vt:lpstr>Triton – Neptunův měsíc</vt:lpstr>
      <vt:lpstr>Snímek 27</vt:lpstr>
      <vt:lpstr>Snímek 28</vt:lpstr>
      <vt:lpstr>Odpověz na otázky: 1) Vyjmenuj velké planety</vt:lpstr>
      <vt:lpstr>2) Která z planet zaujímá 70% celkové hmotnosti všech planet? Vyber správnou odpověď:</vt:lpstr>
      <vt:lpstr>3) Která z planet má nejvíc přirozených družic? Vyber správnou odpověď:</vt:lpstr>
      <vt:lpstr>4) Na které planetě byla naměřená nejvyšší rychlost větru (2200 km/h)? Vyber správnou odpověď:</vt:lpstr>
      <vt:lpstr>5) Které planetě by se mohlo říkat „Pán prstenců“? Vyber správnou odpověď:</vt:lpstr>
      <vt:lpstr>6) Vyjmenuj čtyři největší Jupiterovy (galileiovské) měsíce.</vt:lpstr>
      <vt:lpstr>7) Na kterém měsíci (které planety) se teplota přibližuje absolutní nule (-273 °C = 0 K)?  Vyber správnou odpověď:  </vt:lpstr>
      <vt:lpstr>8) Která planeta se nejrychleji otočí kolem své osy?  </vt:lpstr>
      <vt:lpstr>9) Z čeho je složena atmosféra planet Uran a Neptun? </vt:lpstr>
      <vt:lpstr>10) Vyhledej, do kdy bylo Pluto pokládáno za devátou                              a nejvzdálenější planetu naší sluneční soustavy.</vt:lpstr>
      <vt:lpstr>Použité zdroje: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45</cp:revision>
  <dcterms:created xsi:type="dcterms:W3CDTF">2012-02-25T13:07:24Z</dcterms:created>
  <dcterms:modified xsi:type="dcterms:W3CDTF">2013-06-08T17:32:27Z</dcterms:modified>
</cp:coreProperties>
</file>