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7" r:id="rId7"/>
    <p:sldId id="268" r:id="rId8"/>
    <p:sldId id="269" r:id="rId9"/>
    <p:sldId id="270" r:id="rId10"/>
    <p:sldId id="272" r:id="rId11"/>
    <p:sldId id="263" r:id="rId12"/>
    <p:sldId id="264" r:id="rId13"/>
    <p:sldId id="265" r:id="rId14"/>
    <p:sldId id="266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66"/>
    <a:srgbClr val="33CC33"/>
    <a:srgbClr val="CC0000"/>
    <a:srgbClr val="800080"/>
    <a:srgbClr val="CC3399"/>
    <a:srgbClr val="0066FF"/>
    <a:srgbClr val="0033CC"/>
    <a:srgbClr val="00CC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C9B053F-FF5B-4127-AFE5-A905B9DBD04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apod.nasa.gov/apod/image/1011/spicules_nso.jpg" TargetMode="External"/><Relationship Id="rId13" Type="http://schemas.openxmlformats.org/officeDocument/2006/relationships/hyperlink" Target="http://www.vyjimecnedomy.cz/img/solarni-technika/fotovoltaika/1big.jpg" TargetMode="External"/><Relationship Id="rId18" Type="http://schemas.openxmlformats.org/officeDocument/2006/relationships/hyperlink" Target="http://upload.wikimedia.org/wikipedia/commons/2/24/Solarflare_hinode.png" TargetMode="External"/><Relationship Id="rId3" Type="http://schemas.openxmlformats.org/officeDocument/2006/relationships/hyperlink" Target="http://upload.wikimedia.org/wikipedia/commons/d/df/Sun_in_X-Ray.png" TargetMode="External"/><Relationship Id="rId7" Type="http://schemas.openxmlformats.org/officeDocument/2006/relationships/hyperlink" Target="http://upload.wikimedia.org/wikipedia/commons/4/4d/Solar_eclips_1999_4.jpg" TargetMode="External"/><Relationship Id="rId12" Type="http://schemas.openxmlformats.org/officeDocument/2006/relationships/hyperlink" Target="http://www.stranypotapecske.cz/teorie/priliv-8.png" TargetMode="External"/><Relationship Id="rId17" Type="http://schemas.openxmlformats.org/officeDocument/2006/relationships/hyperlink" Target="http://upload.wikimedia.org/wikipedia/commons/thumb/4/42/Solar_prominence_from_STEREO_spacecraft_September_29,_2008.jpg/220px-Solar_prominence_from_STEREO_spacecraft_September_29,_2008.jpg" TargetMode="External"/><Relationship Id="rId2" Type="http://schemas.openxmlformats.org/officeDocument/2006/relationships/hyperlink" Target="http://cs.wikipedia.org/wiki/Slunce" TargetMode="External"/><Relationship Id="rId16" Type="http://schemas.openxmlformats.org/officeDocument/2006/relationships/hyperlink" Target="http://astronomia.zcu.cz/obr/hvezdy/slunce/budou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2/Solar_sys.jpg" TargetMode="External"/><Relationship Id="rId11" Type="http://schemas.openxmlformats.org/officeDocument/2006/relationships/hyperlink" Target="http://www.aldebaran.cz/bulletin/2008_19/Hinode_Left.jpg" TargetMode="External"/><Relationship Id="rId5" Type="http://schemas.openxmlformats.org/officeDocument/2006/relationships/hyperlink" Target="http://www.astro.cz/_data/images/news/2009/06/02/solar_prominence.jpg" TargetMode="External"/><Relationship Id="rId15" Type="http://schemas.openxmlformats.org/officeDocument/2006/relationships/hyperlink" Target="http://slunce.astronomie.cz/data/slunce/sunparts_cz_m.jpg" TargetMode="External"/><Relationship Id="rId10" Type="http://schemas.openxmlformats.org/officeDocument/2006/relationships/hyperlink" Target="http://upload.wikimedia.org/wikipedia/commons/thumb/f/f3/Magnetosphere_rendition.jpg/300px-Magnetosphere_rendition.jpg" TargetMode="External"/><Relationship Id="rId4" Type="http://schemas.openxmlformats.org/officeDocument/2006/relationships/hyperlink" Target="http://hvr.cz/obr-812/" TargetMode="External"/><Relationship Id="rId9" Type="http://schemas.openxmlformats.org/officeDocument/2006/relationships/hyperlink" Target="http://planetarium.vsb.cz/miranda2/export/sites-root/planetarium/cs/obrazky-hlavni/korona_500.jpg" TargetMode="External"/><Relationship Id="rId14" Type="http://schemas.openxmlformats.org/officeDocument/2006/relationships/hyperlink" Target="http://apod.nasa.gov/apod/image/0410/sun2_trace_big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5229200"/>
            <a:ext cx="7421478" cy="77156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200" b="1" dirty="0" smtClean="0">
                <a:solidFill>
                  <a:srgbClr val="00B0F0"/>
                </a:solidFill>
              </a:rPr>
              <a:t>. Žák navazuje na znalosti ze zeměpisu. Žák porovnává poznatky získané v zeměpise a ve fyzice s podrobnějšími informacemi o Slunci v literatuře nebo na internetu. 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4653136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Slunce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1700808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FY.ZP.9.A.08_Slunce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6206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středem naší planetární soustavy,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průměr Slunce je 1 392 530 km,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průměr zhruba 110 krát větší než průměr Země,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teploty na povrchu se pohybují kolem 5500</a:t>
            </a: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 °C,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směrem k jádru teploty dosahují až několika milionů °C– zde dochází k jaderným reakcím, vodík se nepřetržitě mění na helium,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koule žhavého plazmatu, neustále produkuje ohromné množství energie</a:t>
            </a: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Slunce 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2000264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hmotnost Slunce je asi  330 000 krát větší než hmotnost Země,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představuje 99,8 % hmotnosti sluneční soustavy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Slunce – jeho hmotnost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500306"/>
            <a:ext cx="5500703" cy="3986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pohání téměř všechny procesy probíhající na Zemi,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je na ní závislé podnebí, změny počasí i teploty,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Významně se podílí na přílivu a odlivu,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pomáhá udržet na zemském povrchu vodu v kapalném skupenství,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klíčový faktor pro fotosyntézu rostlin,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umožňuje živočichům vidět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FF"/>
                </a:solidFill>
                <a:effectLst/>
              </a:rPr>
              <a:t>Energie slunečního záření</a:t>
            </a:r>
            <a:endParaRPr lang="cs-CZ" sz="3600" dirty="0">
              <a:solidFill>
                <a:srgbClr val="3333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00108"/>
            <a:ext cx="2428892" cy="521497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78,4 % hmoty Slunce tvoří vodík,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19,8 % helium,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na povrchu (fotosféra) nepatrné stopy kyslíku (0,86%), uhlíku (0,4%) a také železa (0,15%),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Slunce – jeho složení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000108"/>
            <a:ext cx="5856500" cy="5519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jádro a sluneční atmosféra,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vnitřní atmosféra (fotosféra a chromosféra),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vnější atmosféra (koróna),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400 km vysoká fotosféra,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10 000 km vysoká chromosféra – panují zde teploty kolem 10 000 </a:t>
            </a:r>
            <a:r>
              <a:rPr lang="cs-CZ" sz="2800" b="1" dirty="0" smtClean="0">
                <a:solidFill>
                  <a:srgbClr val="A50021"/>
                </a:solidFill>
                <a:latin typeface="Arial"/>
                <a:cs typeface="Arial"/>
              </a:rPr>
              <a:t>°C, je složitě strukturována, charakteristické jsou až 1000 km široké obloukovité proudy plynu, tzv. spikule</a:t>
            </a:r>
            <a:endParaRPr lang="cs-CZ" sz="2800" b="1" dirty="0" smtClean="0">
              <a:solidFill>
                <a:srgbClr val="A50021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Slunce – jeho stavba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642918"/>
            <a:ext cx="7715274" cy="6000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071538" y="214291"/>
            <a:ext cx="6429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Spikule (výtrysky) na Slunci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194767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sahá daleko do meziplanetárního prostoru,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teploty v ní stoupají až ke 2 milionům </a:t>
            </a:r>
            <a:r>
              <a:rPr lang="cs-CZ" b="1" dirty="0" smtClean="0">
                <a:solidFill>
                  <a:srgbClr val="0033CC"/>
                </a:solidFill>
                <a:latin typeface="Arial"/>
                <a:cs typeface="Arial"/>
              </a:rPr>
              <a:t>°C,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  <a:latin typeface="Arial"/>
                <a:cs typeface="Arial"/>
              </a:rPr>
              <a:t>její tvar se mění podle sluneční aktivity,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  <a:latin typeface="Arial"/>
                <a:cs typeface="Arial"/>
              </a:rPr>
              <a:t>z koróny proudí tzv. sluneční vítr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Slunce – sluneční koróna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3071810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proudí z koróny,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skládá se z elektronů a protonů,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pohybuje se směrem od Slunce rychlostí 3 mil. km/h,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tvoří heliosféru, která zahrnuje magnetická pole a elektrická proudění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vyplňuje prostor sluneční soustavy,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Heliosféra chrání náš planetární systém před kosmickým zářením</a:t>
            </a:r>
            <a:endParaRPr lang="cs-CZ" sz="2800" b="1" dirty="0">
              <a:solidFill>
                <a:srgbClr val="CC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Slunce – sluneční vítr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57290" y="214290"/>
            <a:ext cx="66437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b="1" dirty="0" smtClean="0">
                <a:solidFill>
                  <a:srgbClr val="A50021"/>
                </a:solidFill>
              </a:rPr>
              <a:t>Záběry geneze slunečního větru ze sondy Hinode z 20.2.2007.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428284"/>
            <a:ext cx="6215106" cy="4586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1"/>
            <a:ext cx="8229600" cy="292895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na celém povrchu Slunce můžeme najít spikule v chromosféře,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granule ve fotosféře,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sluneční skvrny, objevují se většinou ve skupinách – příčinou jsou silná magnetická pole, která brzdí pohyb tepla v částech fotosféry, tím brzdí i energii snažící se proudit ven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Sluneční aktivita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3408280"/>
            <a:ext cx="3449720" cy="3449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928794" y="5357826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</a:rPr>
              <a:t>Sluneční skvrny</a:t>
            </a:r>
            <a:endParaRPr lang="cs-CZ" sz="24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78581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0000"/>
                </a:solidFill>
              </a:rPr>
              <a:t>těmito tělesy jsou především planety, trpasličí planety, planetky, meteoroidy, komety a kosmický prach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Obíhající tělesa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819320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66"/>
                </a:solidFill>
                <a:effectLst/>
              </a:rPr>
              <a:t>Pravděpodobná budoucnost Slunce</a:t>
            </a:r>
            <a:endParaRPr lang="cs-CZ" sz="3200" dirty="0">
              <a:solidFill>
                <a:srgbClr val="CC0066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8544477" cy="4576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157163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nastane, když Měsíc vstoupí mezi Zemi a Slunce, takže jej částečně nebo zcela zakryje,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kolem černého středu Slunce je vidět výrazná záře sluneční koróny</a:t>
            </a:r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Zatmění Slunce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143116"/>
            <a:ext cx="4513830" cy="4445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4429133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11. </a:t>
            </a:r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rpna 1999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viditelné z Evropy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1472" y="2071678"/>
            <a:ext cx="4972056" cy="1428760"/>
          </a:xfrm>
        </p:spPr>
        <p:txBody>
          <a:bodyPr>
            <a:normAutofit lnSpcReduction="10000"/>
          </a:bodyPr>
          <a:lstStyle/>
          <a:p>
            <a:pPr marL="852678" indent="-7429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Zhruba 220 krát.</a:t>
            </a:r>
          </a:p>
          <a:p>
            <a:pPr marL="852678" indent="-7429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Zhruba 110 krát.</a:t>
            </a:r>
          </a:p>
          <a:p>
            <a:pPr marL="852678" indent="-7429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Zhruba   50 krát.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Otázky: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1) Kolikrát je průměr Slunce větší než průměr Země?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3469073"/>
            <a:ext cx="6143668" cy="324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00174"/>
            <a:ext cx="5257808" cy="19288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A50021"/>
                </a:solidFill>
              </a:rPr>
              <a:t>Odpověď na otázku č. 2: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A50021"/>
                </a:solidFill>
              </a:rPr>
              <a:t>78,4 % vodík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A50021"/>
                </a:solidFill>
              </a:rPr>
              <a:t>19,8 % helium</a:t>
            </a:r>
            <a:endParaRPr lang="cs-CZ" sz="3200" b="1" dirty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2) Jaké prvky tvoří většinu hmoty Slunce?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928802"/>
            <a:ext cx="3744975" cy="4714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928802"/>
            <a:ext cx="4329114" cy="1857388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66"/>
                </a:solidFill>
              </a:rPr>
              <a:t>Kolem 6 000 K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66"/>
                </a:solidFill>
              </a:rPr>
              <a:t>Kolem 100 000 </a:t>
            </a: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°C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Kolem 5 500 °C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3) Jaká je teplota na povrchu Slunce?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(Správně může být víc odpovědí.)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786058"/>
            <a:ext cx="4613295" cy="3786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5004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Odpověď na otázku č. 4: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Směrem k jádru teploty dosahují až několika MILIONŮ 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</a:rPr>
              <a:t>°C.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</a:rPr>
              <a:t>Podle fyzikálních propočtů dosahuje teplota uprostřed Slunce 15 milionů °C.</a:t>
            </a:r>
          </a:p>
          <a:p>
            <a:pPr>
              <a:buNone/>
            </a:pP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4) Jak se mění teplota směrem k jádru Slunce?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428736"/>
            <a:ext cx="3857652" cy="3071834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jádro,konvektivní zóna, zářivá zóna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fotosféra, chromosféra, koróna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5) Jak se nazývají tři vrstvy atmosféry?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500174"/>
            <a:ext cx="507209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Odpověď na otázku č. 6: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Dochází k jaderným reakcím, tj. vodík se zde nepřetržitě mění na helium.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Při tom vzniká energie, která se šíří do prostoru.</a:t>
            </a: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6) K čemu dochází uvnitř jádra Slunce?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FF"/>
                </a:solidFill>
              </a:rPr>
              <a:t>Odpověď na otázku č. 7: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66FF"/>
                </a:solidFill>
              </a:rPr>
              <a:t>Slunce každou vteřinu promění 4 miliony tun hmoty v elektromagnetické záření, které na Zemi můžeme zachytit jako SVĚTLO, TEPLO, RENTGENOVÉ A ULTRAFIALOVÉ ZÁŘENÍ.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7) V jaké podobě se na Zemi zachytí vzniklé elektromagnetické záření?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5"/>
            <a:ext cx="3757610" cy="1571636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800080"/>
                </a:solidFill>
              </a:rPr>
              <a:t>Sluneční vítr.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800080"/>
                </a:solidFill>
              </a:rPr>
              <a:t>Sluneční erupce.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800080"/>
                </a:solidFill>
              </a:rPr>
              <a:t>Protuberance.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8) Jak se nazývají výtrysky plynu na okraji slunečního disku dosahující výšek až několik stovek tisíc km?</a:t>
            </a:r>
            <a:br>
              <a:rPr lang="cs-CZ" sz="3600" dirty="0" smtClean="0">
                <a:solidFill>
                  <a:srgbClr val="CC3399"/>
                </a:solidFill>
                <a:effectLst/>
              </a:rPr>
            </a:br>
            <a:r>
              <a:rPr lang="cs-CZ" sz="3600" dirty="0" smtClean="0">
                <a:solidFill>
                  <a:srgbClr val="CC33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071810"/>
            <a:ext cx="3357586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CC33"/>
                </a:solidFill>
              </a:rPr>
              <a:t>Z koróny, tvořen alfa částicemi.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CC33"/>
                </a:solidFill>
              </a:rPr>
              <a:t>Z koróny, tvořen z elektronů a protonů.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CC33"/>
                </a:solidFill>
              </a:rPr>
              <a:t>Z fotosféry, tvořen z elektricky nabitých částic.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9) Z jaké části Slunce proudí sluneční vítr a z čeho je sluneční vítr složen?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Odpověď na otázku č. 10: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Prudký výbuch ve sluneční atmosféře s energií srovnatelné miliardě megatun TNT.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Je známa tím, že může zasáhnout elektrické přenosy mnoha pozemských komunikačních zařízení, včetně počítačů, mobilních telefonů, pagerů a automobilů.</a:t>
            </a:r>
          </a:p>
          <a:p>
            <a:pPr>
              <a:buNone/>
            </a:pPr>
            <a:endParaRPr lang="cs-CZ" sz="2800" b="1" dirty="0" smtClean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66"/>
                </a:solidFill>
                <a:effectLst/>
              </a:rPr>
              <a:t>10) Co je sluneční erupce?</a:t>
            </a:r>
            <a:endParaRPr lang="cs-CZ" sz="3200" dirty="0">
              <a:solidFill>
                <a:srgbClr val="00CC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857232"/>
            <a:ext cx="5643602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571612"/>
            <a:ext cx="22860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Sluneční erupce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00FF"/>
                </a:solidFill>
                <a:hlinkClick r:id="rId2"/>
              </a:rPr>
              <a:t>http://cs.wikipedia.org/wiki/Slunce</a:t>
            </a:r>
            <a:r>
              <a:rPr lang="cs-CZ" sz="1100" b="1" dirty="0" smtClean="0">
                <a:solidFill>
                  <a:srgbClr val="0000FF"/>
                </a:solidFill>
              </a:rPr>
              <a:t> 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3"/>
              </a:rPr>
              <a:t>http://upload.wikimedia.org/wikipedia/commons/d/df/Sun_in_X-Ray.png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4"/>
              </a:rPr>
              <a:t>http://hvr.cz/obr-812/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 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5"/>
              </a:rPr>
              <a:t>http://www.astro.cz/_data/images/news/2009/06/02/solar_prominence.jpg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6"/>
              </a:rPr>
              <a:t>http://upload.wikimedia.org/wikipedia/commons/c/c2/Solar_sys.jpg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7"/>
              </a:rPr>
              <a:t>http://upload.wikimedia.org/wikipedia/commons/4/4d/Solar_eclips_1999_4.jpg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8"/>
              </a:rPr>
              <a:t>http://apod.nasa.gov/apod/image/1011/spicules_nso.jpg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9"/>
              </a:rPr>
              <a:t>http://planetarium.vsb.cz/miranda2/export/sites-root/planetarium/cs/obrazky-hlavni/korona_500.jpg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0"/>
              </a:rPr>
              <a:t>http://upload.wikimedia.org/wikipedia/commons/thumb/f/f3/Magnetosphere_rendition.jpg/300px-Magnetosphere_rendition.jpg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1"/>
              </a:rPr>
              <a:t>http://www.aldebaran.cz/bulletin/2008_19/Hinode_Left.jpg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2"/>
              </a:rPr>
              <a:t>http://www.stranypotapecske.cz/teorie/priliv-8.png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3"/>
              </a:rPr>
              <a:t>http://www.vyjimecnedomy.cz/img/solarni-technika/fotovoltaika/1big.jpg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4"/>
              </a:rPr>
              <a:t>http://apod.nasa.gov/apod/image/0410/sun2_trace_big.jpg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5"/>
              </a:rPr>
              <a:t>http://slunce.astronomie.cz/data/slunce/sunparts_cz_m.jpg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6"/>
              </a:rPr>
              <a:t>http://astronomia.zcu.cz/obr/hvezdy/slunce/budou.gif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7"/>
              </a:rPr>
              <a:t>http://upload.wikimedia.org/wikipedia/commons/thumb/4/42/Solar_prominence_from_STEREO_spacecraft_September_29,_2008.jpg/220px-Solar_prominence_from_STEREO_spacecraft_September_29,_2008.jpg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8"/>
              </a:rPr>
              <a:t>http://upload.wikimedia.org/wikipedia/commons/2/24/Solarflare_hinode.png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1100" b="1" dirty="0">
              <a:solidFill>
                <a:srgbClr val="0066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porovnává poznatky získané v zeměpise a ve fyzice s podrobnějšími informacemi o Slunci v literatuře nebo na internetu.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se zaměří na fyzikální vlastnosti Slunce.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popíše vliv energie Slunečního záření na Zemi.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popíše hlavní charakteristiky Slunce.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odpovídá na otázky, které slouží k zopakování probraného učiva.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213</TotalTime>
  <Words>1040</Words>
  <Application>Microsoft Office PowerPoint</Application>
  <PresentationFormat>Předvádění na obrazovce (4:3)</PresentationFormat>
  <Paragraphs>125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Snímek 1</vt:lpstr>
      <vt:lpstr>Slunce </vt:lpstr>
      <vt:lpstr>Slunce – jeho hmotnost</vt:lpstr>
      <vt:lpstr>Energie slunečního záření</vt:lpstr>
      <vt:lpstr>Slunce – jeho složení</vt:lpstr>
      <vt:lpstr>Slunce – jeho stavba</vt:lpstr>
      <vt:lpstr>Snímek 7</vt:lpstr>
      <vt:lpstr>Slunce – sluneční koróna</vt:lpstr>
      <vt:lpstr>Slunce – sluneční vítr</vt:lpstr>
      <vt:lpstr>Snímek 10</vt:lpstr>
      <vt:lpstr>Sluneční aktivita</vt:lpstr>
      <vt:lpstr>Obíhající tělesa</vt:lpstr>
      <vt:lpstr>Pravděpodobná budoucnost Slunce</vt:lpstr>
      <vt:lpstr>Zatmění Slunce</vt:lpstr>
      <vt:lpstr>Otázky: 1) Kolikrát je průměr Slunce větší než průměr Země? Vyber správnou odpověď:</vt:lpstr>
      <vt:lpstr> 2) Jaké prvky tvoří většinu hmoty Slunce? </vt:lpstr>
      <vt:lpstr>3) Jaká je teplota na povrchu Slunce? Vyber správnou odpověď: (Správně může být víc odpovědí.)</vt:lpstr>
      <vt:lpstr>4) Jak se mění teplota směrem k jádru Slunce?</vt:lpstr>
      <vt:lpstr>5) Jak se nazývají tři vrstvy atmosféry? Vyber správnou odpověď:</vt:lpstr>
      <vt:lpstr>6) K čemu dochází uvnitř jádra Slunce?</vt:lpstr>
      <vt:lpstr>7) V jaké podobě se na Zemi zachytí vzniklé elektromagnetické záření?</vt:lpstr>
      <vt:lpstr>8) Jak se nazývají výtrysky plynu na okraji slunečního disku dosahující výšek až několik stovek tisíc km? Vyber správnou odpověď:</vt:lpstr>
      <vt:lpstr>9) Z jaké části Slunce proudí sluneční vítr a z čeho je sluneční vítr složen? Vyber správnou odpověď:</vt:lpstr>
      <vt:lpstr>10) Co je sluneční erupce?</vt:lpstr>
      <vt:lpstr>Snímek 25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32</cp:revision>
  <dcterms:created xsi:type="dcterms:W3CDTF">2012-03-04T16:04:02Z</dcterms:created>
  <dcterms:modified xsi:type="dcterms:W3CDTF">2013-06-06T08:14:04Z</dcterms:modified>
</cp:coreProperties>
</file>