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66CCFF"/>
    <a:srgbClr val="A50021"/>
    <a:srgbClr val="0000FF"/>
    <a:srgbClr val="FF66FF"/>
    <a:srgbClr val="006600"/>
    <a:srgbClr val="66FF33"/>
    <a:srgbClr val="3333FF"/>
    <a:srgbClr val="FFFF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3323573-CF10-44B7-B449-852AD3C4DFD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6B4970D-ABB6-4F48-B585-6C6300BB9E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0/Opportunity_-_meteorito.png" TargetMode="External"/><Relationship Id="rId3" Type="http://schemas.openxmlformats.org/officeDocument/2006/relationships/hyperlink" Target="http://upload.wikimedia.org/wikipedia/commons/f/f8/Halebopp031197.jpg" TargetMode="External"/><Relationship Id="rId7" Type="http://schemas.openxmlformats.org/officeDocument/2006/relationships/hyperlink" Target="http://upload.wikimedia.org/wikipedia/commons/3/30/Meteor_burst.jpg" TargetMode="External"/><Relationship Id="rId2" Type="http://schemas.openxmlformats.org/officeDocument/2006/relationships/hyperlink" Target="http://upload.wikimedia.org/wikipedia/commons/b/b7/Comet_Halle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c/A_Kaposf%C3%BCred_vasmeteorit_mint%C3%A1ja_k%C3%A9zben.jpg" TargetMode="External"/><Relationship Id="rId11" Type="http://schemas.openxmlformats.org/officeDocument/2006/relationships/hyperlink" Target="http://upload.wikimedia.org/wikipedia/commons/9/9a/Galileo_Gaspra_Mosaic.jpg" TargetMode="External"/><Relationship Id="rId5" Type="http://schemas.openxmlformats.org/officeDocument/2006/relationships/hyperlink" Target="http://www.tyden.cz/obrazek/201104/4d95f373993b2/prstence-kometa-4d95f41813deb_520x174.jpg" TargetMode="External"/><Relationship Id="rId10" Type="http://schemas.openxmlformats.org/officeDocument/2006/relationships/hyperlink" Target="http://www.astrovm.cz/userfiles/image/AKA/Vesta-2.jpg" TargetMode="External"/><Relationship Id="rId4" Type="http://schemas.openxmlformats.org/officeDocument/2006/relationships/hyperlink" Target="http://upload.wikimedia.org/wikipedia/commons/f/ff/Cometorbit.sk.png" TargetMode="External"/><Relationship Id="rId9" Type="http://schemas.openxmlformats.org/officeDocument/2006/relationships/hyperlink" Target="http://apod.nasa.gov/apod/image/0706/MeteorCrater3D_seip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229200"/>
            <a:ext cx="7421478" cy="70013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zopakování naučeného učiva a prohloubení učiva nového. Žák využije znalostí ze zeměpisu.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39552" y="4365104"/>
            <a:ext cx="7587028" cy="35149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Malá tělesa: Komety, Meteory/meteority, Planetky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1124744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VY_32_INOVACE_FY.ZP.9.A.09_mala_telesa_komety_meteory_meteoriy_planetky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8864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malý astronomický objekt podobný planetce složený především z ledu </a:t>
            </a:r>
            <a:r>
              <a:rPr lang="cs-CZ" sz="3200" b="1" dirty="0" smtClean="0">
                <a:solidFill>
                  <a:srgbClr val="660066"/>
                </a:solidFill>
              </a:rPr>
              <a:t>                     a </a:t>
            </a:r>
            <a:r>
              <a:rPr lang="cs-CZ" sz="3200" b="1" dirty="0" smtClean="0">
                <a:solidFill>
                  <a:srgbClr val="660066"/>
                </a:solidFill>
              </a:rPr>
              <a:t>prachu,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nápadné ohony,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předpokládá se,že kometární jádra vznikají ve vzdálenosti kolem 50 000 AU od Slunce, ve vzdáleném oblaku známém jako Oortův oblak,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většina se po většinu času zdržuje za oběžnou dráhou Pluta,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tvoří je zmrzlý oxid uhličitý, metan a voda smíchaná s prachem a různými nerostnými látkami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99"/>
                </a:solidFill>
                <a:effectLst/>
              </a:rPr>
              <a:t>Komety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500175"/>
            <a:ext cx="8229600" cy="40005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Jádro</a:t>
            </a:r>
            <a:r>
              <a:rPr lang="cs-CZ" sz="3200" b="1" dirty="0" smtClean="0">
                <a:solidFill>
                  <a:srgbClr val="FF0000"/>
                </a:solidFill>
              </a:rPr>
              <a:t>-pevná část komety o velikosti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v </a:t>
            </a:r>
            <a:r>
              <a:rPr lang="cs-CZ" sz="3200" b="1" dirty="0" smtClean="0">
                <a:solidFill>
                  <a:srgbClr val="FF0000"/>
                </a:solidFill>
              </a:rPr>
              <a:t>řádu kilometrů až desítek kilometrů.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Koma</a:t>
            </a:r>
            <a:r>
              <a:rPr lang="cs-CZ" sz="3200" b="1" dirty="0" smtClean="0">
                <a:solidFill>
                  <a:srgbClr val="FF0000"/>
                </a:solidFill>
              </a:rPr>
              <a:t>-kulová obálka kolem jádra, složena především z plynů.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Ohon</a:t>
            </a:r>
            <a:r>
              <a:rPr lang="cs-CZ" sz="3200" b="1" dirty="0" smtClean="0">
                <a:solidFill>
                  <a:srgbClr val="FF0000"/>
                </a:solidFill>
              </a:rPr>
              <a:t>-plyn a prachové částice směřující od Slunce (někdy též označovaný jako chvost nebo ocas)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Složení komet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142984"/>
            <a:ext cx="6689094" cy="5126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14290"/>
            <a:ext cx="84296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66FF"/>
                </a:solidFill>
              </a:rPr>
              <a:t>Halleyova kometa – krátkoperiodická, křižuje dráhu Země každých 76 let</a:t>
            </a:r>
            <a:endParaRPr lang="cs-CZ" sz="2800" b="1" dirty="0">
              <a:solidFill>
                <a:srgbClr val="33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250142"/>
            <a:ext cx="685804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214290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Kometa Hale-Bopp s bílým prachovým </a:t>
            </a:r>
            <a:r>
              <a:rPr lang="cs-CZ" sz="2800" b="1" dirty="0" smtClean="0">
                <a:solidFill>
                  <a:srgbClr val="33CC33"/>
                </a:solidFill>
              </a:rPr>
              <a:t>                   a </a:t>
            </a:r>
            <a:r>
              <a:rPr lang="cs-CZ" sz="2800" b="1" dirty="0" smtClean="0">
                <a:solidFill>
                  <a:srgbClr val="33CC33"/>
                </a:solidFill>
              </a:rPr>
              <a:t>modrým plynovým ohonem (březen 1997)</a:t>
            </a:r>
            <a:endParaRPr lang="cs-CZ" sz="28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4000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Z přibližně 600 komet, které známe je:</a:t>
            </a:r>
          </a:p>
          <a:p>
            <a:pP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660066"/>
                </a:solidFill>
              </a:rPr>
              <a:t>40% komet na eliptických drahách</a:t>
            </a:r>
            <a:r>
              <a:rPr lang="cs-CZ" sz="2800" b="1" dirty="0" smtClean="0">
                <a:solidFill>
                  <a:srgbClr val="660066"/>
                </a:solidFill>
              </a:rPr>
              <a:t>, z toho: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16% krátkoperiodických (perioda je menší než 200 let)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24% dlouhoperiodických (perioda je větší než 200 let)</a:t>
            </a:r>
          </a:p>
          <a:p>
            <a:pP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660066"/>
                </a:solidFill>
              </a:rPr>
              <a:t>49% na parabolických drahách</a:t>
            </a:r>
          </a:p>
          <a:p>
            <a:pP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660066"/>
                </a:solidFill>
              </a:rPr>
              <a:t>11% na hyperbolických drahách</a:t>
            </a:r>
          </a:p>
          <a:p>
            <a:pPr>
              <a:buNone/>
            </a:pPr>
            <a:endParaRPr lang="cs-CZ" sz="2800" b="1" dirty="0" smtClean="0">
              <a:solidFill>
                <a:srgbClr val="660066"/>
              </a:solidFill>
            </a:endParaRPr>
          </a:p>
          <a:p>
            <a:pPr lvl="1"/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Oběžné dráhy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714488"/>
            <a:ext cx="7568472" cy="430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357290" y="1000108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66"/>
                </a:solidFill>
              </a:rPr>
              <a:t>z</a:t>
            </a:r>
            <a:r>
              <a:rPr lang="cs-CZ" sz="2400" b="1" dirty="0" smtClean="0">
                <a:solidFill>
                  <a:srgbClr val="000066"/>
                </a:solidFill>
              </a:rPr>
              <a:t>načně protáhlá oběžná dráha komet</a:t>
            </a:r>
            <a:endParaRPr lang="cs-CZ" sz="24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071547"/>
            <a:ext cx="8229600" cy="15716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V červenci 1994 se kometa dostala do gravitačního pole planety Jupiter, byla vychýlena ze své dráhy,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Rozlomila se na několik kusů a s planetou se srazila,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Důsledkem byla mohutná kolize.</a:t>
            </a:r>
          </a:p>
          <a:p>
            <a:pPr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Kometa Shomaker-Levy 9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928934"/>
            <a:ext cx="8209334" cy="2752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V astronomii jsou </a:t>
            </a:r>
            <a:r>
              <a:rPr lang="cs-CZ" sz="2800" b="1" u="sng" dirty="0" smtClean="0">
                <a:solidFill>
                  <a:srgbClr val="660066"/>
                </a:solidFill>
              </a:rPr>
              <a:t>meteory</a:t>
            </a:r>
            <a:r>
              <a:rPr lang="cs-CZ" sz="2800" b="1" dirty="0" smtClean="0">
                <a:solidFill>
                  <a:srgbClr val="CC0099"/>
                </a:solidFill>
              </a:rPr>
              <a:t> označení pro padající hvězdy.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Meteoroidy</a:t>
            </a:r>
            <a:r>
              <a:rPr lang="cs-CZ" sz="2800" b="1" dirty="0" smtClean="0">
                <a:solidFill>
                  <a:srgbClr val="CC0099"/>
                </a:solidFill>
              </a:rPr>
              <a:t> jsou kosmická tělesa o průměru do jednoho metru.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Při vstupu do atmosféry Země se z nich stanou </a:t>
            </a:r>
            <a:r>
              <a:rPr lang="cs-CZ" sz="2800" b="1" u="sng" dirty="0" smtClean="0">
                <a:solidFill>
                  <a:srgbClr val="660066"/>
                </a:solidFill>
              </a:rPr>
              <a:t>meteory</a:t>
            </a:r>
            <a:r>
              <a:rPr lang="cs-CZ" sz="2800" b="1" dirty="0" smtClean="0">
                <a:solidFill>
                  <a:srgbClr val="CC0099"/>
                </a:solidFill>
              </a:rPr>
              <a:t>.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Meteority</a:t>
            </a:r>
            <a:r>
              <a:rPr lang="cs-CZ" sz="2800" b="1" dirty="0" smtClean="0">
                <a:solidFill>
                  <a:srgbClr val="CC0099"/>
                </a:solidFill>
              </a:rPr>
              <a:t> jsou hmotou, která se z vesmíru dostane až na zemský povrch.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Meteorické roje </a:t>
            </a:r>
            <a:r>
              <a:rPr lang="cs-CZ" sz="2800" b="1" dirty="0" smtClean="0">
                <a:solidFill>
                  <a:srgbClr val="CC0099"/>
                </a:solidFill>
              </a:rPr>
              <a:t>– houfy padajících hvězd.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Meteory/meteority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3543296" cy="16619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kamenné,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železné,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směsi obou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471726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Meteory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714356"/>
            <a:ext cx="6000768" cy="4500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786050" y="5786454"/>
            <a:ext cx="571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Železný meteorit (siderit)-Maďarsko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214290"/>
            <a:ext cx="6057472" cy="6057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85720" y="2786058"/>
            <a:ext cx="2000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333FF"/>
                </a:solidFill>
              </a:rPr>
              <a:t>Proud meteorů </a:t>
            </a:r>
            <a:endParaRPr lang="cs-CZ" sz="32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571480"/>
            <a:ext cx="5938110" cy="5938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785926"/>
            <a:ext cx="24288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Meteorit nalezený </a:t>
            </a:r>
            <a:r>
              <a:rPr lang="cs-CZ" sz="2800" b="1" dirty="0" smtClean="0">
                <a:solidFill>
                  <a:srgbClr val="33CC33"/>
                </a:solidFill>
              </a:rPr>
              <a:t>               na </a:t>
            </a:r>
            <a:r>
              <a:rPr lang="cs-CZ" sz="2800" b="1" dirty="0" smtClean="0">
                <a:solidFill>
                  <a:srgbClr val="33CC33"/>
                </a:solidFill>
              </a:rPr>
              <a:t>Marsu</a:t>
            </a:r>
            <a:endParaRPr lang="cs-CZ" sz="28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57166"/>
            <a:ext cx="8436083" cy="4673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5143512"/>
            <a:ext cx="85011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</a:rPr>
              <a:t>Meteorický kráter Barringer v Arizoně je jedním z nejznámějších impaktních kráterů na Zemi.</a:t>
            </a:r>
            <a:endParaRPr lang="cs-CZ" sz="28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428736"/>
            <a:ext cx="7010997" cy="5258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285728"/>
            <a:ext cx="79296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66FF"/>
                </a:solidFill>
              </a:rPr>
              <a:t>Hoba-největší dosud nalezený meteorit nalezený v Namibii v roce 1920 (60 tun)</a:t>
            </a:r>
            <a:endParaRPr lang="cs-CZ" sz="2800" b="1" dirty="0">
              <a:solidFill>
                <a:srgbClr val="33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5"/>
            <a:ext cx="8229600" cy="46434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malá hmotnost (celková hmotnost rovna desetině hmotnosti Země),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většinou nepravidelný tvar,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zejména v prostoru mezi Marsem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a </a:t>
            </a:r>
            <a:r>
              <a:rPr lang="cs-CZ" sz="2800" b="1" dirty="0" smtClean="0">
                <a:solidFill>
                  <a:srgbClr val="FF0000"/>
                </a:solidFill>
              </a:rPr>
              <a:t>Jupiterem, v tzv. hlavním pásu,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i za drahou Neptuna,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jiné mohou křížit dráhu Země a dostávat se ke Slunci,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zatím je známo na 5000 planetek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Planetky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57140"/>
            <a:ext cx="7143800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5008" y="5929330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planetky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928670"/>
            <a:ext cx="5659200" cy="565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714488"/>
            <a:ext cx="25717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CC"/>
                </a:solidFill>
              </a:rPr>
              <a:t>Planetka 951 Gaspra na fotografii sondy Galileo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Otázky a úkoly: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1) Jaké je složení komet?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142976" y="2000240"/>
            <a:ext cx="3286148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Jsou především </a:t>
            </a:r>
            <a:r>
              <a:rPr lang="cs-CZ" sz="2400" dirty="0" smtClean="0">
                <a:solidFill>
                  <a:srgbClr val="FFC000"/>
                </a:solidFill>
              </a:rPr>
              <a:t>                z </a:t>
            </a:r>
            <a:r>
              <a:rPr lang="cs-CZ" sz="2400" dirty="0" smtClean="0">
                <a:solidFill>
                  <a:srgbClr val="FFC000"/>
                </a:solidFill>
              </a:rPr>
              <a:t>ledu a prachu 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86380" y="1285860"/>
            <a:ext cx="3286148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Jsou především </a:t>
            </a:r>
            <a:r>
              <a:rPr lang="cs-CZ" sz="2400" dirty="0" smtClean="0">
                <a:solidFill>
                  <a:srgbClr val="FFC000"/>
                </a:solidFill>
              </a:rPr>
              <a:t>               z kamene                </a:t>
            </a:r>
            <a:r>
              <a:rPr lang="cs-CZ" sz="2400" dirty="0" smtClean="0">
                <a:solidFill>
                  <a:srgbClr val="FFC000"/>
                </a:solidFill>
              </a:rPr>
              <a:t>a železa 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643306" y="4357694"/>
            <a:ext cx="3286148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Jsou </a:t>
            </a:r>
            <a:r>
              <a:rPr lang="cs-CZ" sz="2400" dirty="0" smtClean="0">
                <a:solidFill>
                  <a:srgbClr val="FFC000"/>
                </a:solidFill>
              </a:rPr>
              <a:t>především              </a:t>
            </a:r>
            <a:r>
              <a:rPr lang="cs-CZ" sz="2400" dirty="0" smtClean="0">
                <a:solidFill>
                  <a:srgbClr val="FFC000"/>
                </a:solidFill>
              </a:rPr>
              <a:t>z vodíku </a:t>
            </a:r>
            <a:r>
              <a:rPr lang="cs-CZ" sz="2400" dirty="0" smtClean="0">
                <a:solidFill>
                  <a:srgbClr val="FFC000"/>
                </a:solidFill>
              </a:rPr>
              <a:t>              a </a:t>
            </a:r>
            <a:r>
              <a:rPr lang="cs-CZ" sz="2400" dirty="0" smtClean="0">
                <a:solidFill>
                  <a:srgbClr val="FFC000"/>
                </a:solidFill>
              </a:rPr>
              <a:t>helia 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2) Jak se nazývá pravděpodobné místo vzniku kometárního jádra?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0" y="2000240"/>
            <a:ext cx="4000496" cy="264320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Marťanův oblak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4786314" y="2000240"/>
            <a:ext cx="4000528" cy="264320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Oortův oblak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2928926" y="4214794"/>
            <a:ext cx="4000528" cy="264320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Bohringův oblak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CC"/>
                </a:solidFill>
                <a:effectLst/>
              </a:rPr>
              <a:t>3) Jaké znáš nejznámější názvy komet?</a:t>
            </a:r>
            <a:br>
              <a:rPr lang="cs-CZ" sz="3600" dirty="0" smtClean="0">
                <a:solidFill>
                  <a:srgbClr val="3333CC"/>
                </a:solidFill>
                <a:effectLst/>
              </a:rPr>
            </a:br>
            <a:r>
              <a:rPr lang="cs-CZ" sz="3600" dirty="0" smtClean="0">
                <a:solidFill>
                  <a:srgbClr val="3333CC"/>
                </a:solidFill>
                <a:effectLst/>
              </a:rPr>
              <a:t>Vyber správné odpovědi:</a:t>
            </a:r>
            <a:endParaRPr lang="cs-CZ" sz="3600" dirty="0">
              <a:solidFill>
                <a:srgbClr val="3333CC"/>
              </a:solidFill>
              <a:effectLst/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642910" y="2786058"/>
            <a:ext cx="2928958" cy="1285884"/>
          </a:xfrm>
          <a:prstGeom prst="flowChartPrepa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Ceres kometa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4429124" y="2357430"/>
            <a:ext cx="3214710" cy="1285884"/>
          </a:xfrm>
          <a:prstGeom prst="flowChartPrepa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Hale-Bopp kometa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příprava 6"/>
          <p:cNvSpPr/>
          <p:nvPr/>
        </p:nvSpPr>
        <p:spPr>
          <a:xfrm>
            <a:off x="1214414" y="5000636"/>
            <a:ext cx="3143272" cy="1285884"/>
          </a:xfrm>
          <a:prstGeom prst="flowChartPrepa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Halleyova kometa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>
            <a:off x="5072066" y="4357694"/>
            <a:ext cx="3000396" cy="1285884"/>
          </a:xfrm>
          <a:prstGeom prst="flowChartPrepa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Mayova kometa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4) S kterou planetou se v roce 1994 srazila kometa Shomaker -Levy 9?</a:t>
            </a:r>
            <a:br>
              <a:rPr lang="cs-CZ" sz="3600" dirty="0" smtClean="0">
                <a:solidFill>
                  <a:srgbClr val="CC00CC"/>
                </a:solidFill>
                <a:effectLst/>
              </a:rPr>
            </a:br>
            <a:r>
              <a:rPr lang="cs-CZ" sz="3600" dirty="0" smtClean="0">
                <a:solidFill>
                  <a:srgbClr val="CC00CC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786058"/>
            <a:ext cx="2643206" cy="1071570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se Saturnem</a:t>
            </a:r>
            <a:endParaRPr lang="cs-CZ" sz="3200" b="1" dirty="0">
              <a:solidFill>
                <a:srgbClr val="3333FF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43438" y="2857496"/>
            <a:ext cx="2643206" cy="1071570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s Neptunem</a:t>
            </a:r>
            <a:endParaRPr lang="cs-CZ" sz="3200" b="1" dirty="0">
              <a:solidFill>
                <a:srgbClr val="3333FF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14348" y="4500570"/>
            <a:ext cx="2643206" cy="1071570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s Jupiterem</a:t>
            </a:r>
            <a:endParaRPr lang="cs-CZ" sz="3200" b="1" dirty="0">
              <a:solidFill>
                <a:srgbClr val="3333FF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86314" y="4500570"/>
            <a:ext cx="2643206" cy="1071570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s Uranem</a:t>
            </a:r>
            <a:endParaRPr lang="cs-CZ" sz="32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5) Jaký průměr mají většinou kosmická tělesa meteoroidy?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FF00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Srdce 3"/>
          <p:cNvSpPr/>
          <p:nvPr/>
        </p:nvSpPr>
        <p:spPr>
          <a:xfrm>
            <a:off x="357158" y="3143248"/>
            <a:ext cx="2286016" cy="2214578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nad 2m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428992" y="2500306"/>
            <a:ext cx="2357454" cy="2214578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kolem 10 m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6072198" y="4143380"/>
            <a:ext cx="2214578" cy="2286016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 1m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6) Jak se nazývá dosud největší nalezený meteorit? (60 tun)</a:t>
            </a:r>
            <a:br>
              <a:rPr lang="cs-CZ" sz="3600" dirty="0" smtClean="0">
                <a:solidFill>
                  <a:srgbClr val="0066FF"/>
                </a:solidFill>
                <a:effectLst/>
              </a:rPr>
            </a:br>
            <a:r>
              <a:rPr lang="cs-CZ" sz="3600" dirty="0" smtClean="0">
                <a:solidFill>
                  <a:srgbClr val="0066FF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7224" y="2786058"/>
            <a:ext cx="2714644" cy="1143008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Namibijec</a:t>
            </a:r>
            <a:endParaRPr lang="cs-CZ" sz="3200" b="1" dirty="0">
              <a:solidFill>
                <a:srgbClr val="3333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14942" y="2857496"/>
            <a:ext cx="2714644" cy="1143008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Hoba</a:t>
            </a:r>
            <a:endParaRPr lang="cs-CZ" sz="3200" b="1" dirty="0">
              <a:solidFill>
                <a:srgbClr val="3333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14678" y="4714884"/>
            <a:ext cx="2714644" cy="1143008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FF"/>
                </a:solidFill>
              </a:rPr>
              <a:t>Aboh</a:t>
            </a:r>
            <a:endParaRPr lang="cs-CZ" sz="32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7) Kde se nachází nejznámější meteorický impaktní kráter Barringer?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714348" y="2357430"/>
            <a:ext cx="2571768" cy="1857388"/>
          </a:xfrm>
          <a:prstGeom prst="flowChartPunchedTape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V Namibii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4071934" y="2571744"/>
            <a:ext cx="2571768" cy="1857388"/>
          </a:xfrm>
          <a:prstGeom prst="flowChartPunchedTape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V Arizoně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5857884" y="4857760"/>
            <a:ext cx="2571768" cy="1857388"/>
          </a:xfrm>
          <a:prstGeom prst="flowChartPunchedTape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Na Sibiři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8) Kde se nachází nejvíce planetek?</a:t>
            </a:r>
            <a:br>
              <a:rPr lang="cs-CZ" sz="3600" dirty="0" smtClean="0">
                <a:solidFill>
                  <a:srgbClr val="A50021"/>
                </a:solidFill>
                <a:effectLst/>
              </a:rPr>
            </a:br>
            <a:r>
              <a:rPr lang="cs-CZ" sz="3600" dirty="0" smtClean="0">
                <a:solidFill>
                  <a:srgbClr val="A50021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A50021"/>
              </a:solidFill>
              <a:effectLst/>
            </a:endParaRPr>
          </a:p>
        </p:txBody>
      </p:sp>
      <p:sp>
        <p:nvSpPr>
          <p:cNvPr id="5" name="Elipsa 4"/>
          <p:cNvSpPr/>
          <p:nvPr/>
        </p:nvSpPr>
        <p:spPr>
          <a:xfrm>
            <a:off x="714348" y="2071678"/>
            <a:ext cx="3929090" cy="2000264"/>
          </a:xfrm>
          <a:prstGeom prst="ellips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00"/>
                </a:solidFill>
              </a:rPr>
              <a:t>mezi Marsem </a:t>
            </a:r>
            <a:r>
              <a:rPr lang="cs-CZ" sz="3200" b="1" dirty="0" smtClean="0">
                <a:solidFill>
                  <a:srgbClr val="CC0000"/>
                </a:solidFill>
              </a:rPr>
              <a:t>               a </a:t>
            </a:r>
            <a:r>
              <a:rPr lang="cs-CZ" sz="3200" b="1" dirty="0" smtClean="0">
                <a:solidFill>
                  <a:srgbClr val="CC0000"/>
                </a:solidFill>
              </a:rPr>
              <a:t>Jupiterem</a:t>
            </a:r>
            <a:endParaRPr lang="cs-CZ" sz="3200" b="1" dirty="0">
              <a:solidFill>
                <a:srgbClr val="CC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714480" y="4500570"/>
            <a:ext cx="3929090" cy="2000264"/>
          </a:xfrm>
          <a:prstGeom prst="ellips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00"/>
                </a:solidFill>
              </a:rPr>
              <a:t>mezi Jupiterem </a:t>
            </a:r>
            <a:r>
              <a:rPr lang="cs-CZ" sz="3200" b="1" dirty="0" smtClean="0">
                <a:solidFill>
                  <a:srgbClr val="CC0000"/>
                </a:solidFill>
              </a:rPr>
              <a:t>             a </a:t>
            </a:r>
            <a:r>
              <a:rPr lang="cs-CZ" sz="3200" b="1" dirty="0" smtClean="0">
                <a:solidFill>
                  <a:srgbClr val="CC0000"/>
                </a:solidFill>
              </a:rPr>
              <a:t>Saturnem</a:t>
            </a:r>
            <a:endParaRPr lang="cs-CZ" sz="3200" b="1" dirty="0">
              <a:solidFill>
                <a:srgbClr val="CC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857752" y="2786058"/>
            <a:ext cx="3929090" cy="2000264"/>
          </a:xfrm>
          <a:prstGeom prst="ellips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00"/>
                </a:solidFill>
              </a:rPr>
              <a:t>mezi Uranem </a:t>
            </a:r>
            <a:r>
              <a:rPr lang="cs-CZ" sz="3200" b="1" dirty="0" smtClean="0">
                <a:solidFill>
                  <a:srgbClr val="CC0000"/>
                </a:solidFill>
              </a:rPr>
              <a:t>                a </a:t>
            </a:r>
            <a:r>
              <a:rPr lang="cs-CZ" sz="3200" b="1" dirty="0" smtClean="0">
                <a:solidFill>
                  <a:srgbClr val="CC0000"/>
                </a:solidFill>
              </a:rPr>
              <a:t>Neptunem</a:t>
            </a:r>
            <a:endParaRPr lang="cs-CZ" sz="32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2"/>
              </a:rPr>
              <a:t>http://upload.wikimedia.org/wikipedia/commons/b/b7/Comet_Halley.jpg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3"/>
              </a:rPr>
              <a:t>http://upload.wikimedia.org/wikipedia/commons/f/f8/Halebopp031197.jpg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http://upload.wikimedia.org/wikipedia/commons/f/ff/Cometorbit.sk.png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http://www.tyden.cz/obrazek/201104/4d95f373993b2/prstence-kometa-4d95f41813deb_520x174.jpg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6"/>
              </a:rPr>
              <a:t>http://upload.wikimedia.org/wikipedia/commons/2/2c/A_Kaposf%C3%BCred_vasmeteorit_mint%C3%A1ja_k%C3%A9zben.jpg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7"/>
              </a:rPr>
              <a:t>http://upload.wikimedia.org/wikipedia/commons/3/30/Meteor_burst.jpg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8"/>
              </a:rPr>
              <a:t>http://upload.wikimedia.org/wikipedia/commons/4/40/Opportunity_-_meteorito.png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9"/>
              </a:rPr>
              <a:t>http://apod.nasa.gov/apod/image/0706/MeteorCrater3D_seip.jpg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</a:rPr>
              <a:t>http://upload.wikimedia.org/wikipedia/commons/2/28/The_Hoba_Meteorite_near_Grootfontein.jpg </a:t>
            </a:r>
            <a:r>
              <a:rPr lang="cs-CZ" sz="1200" b="1" dirty="0" smtClean="0">
                <a:solidFill>
                  <a:srgbClr val="0000FF"/>
                </a:solidFill>
              </a:rPr>
              <a:t> 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0"/>
              </a:rPr>
              <a:t>http://www.astrovm.cz/userfiles/image/AKA/Vesta-2.jpg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1"/>
              </a:rPr>
              <a:t>http://upload.wikimedia.org/wikipedia/commons/9/9a/Galileo_Gaspra_Mosaic.jpg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33CC"/>
                </a:solidFill>
              </a:rPr>
              <a:t>Žák porovnává poznatky získané v zeměpise a ve fyzice s podrobnějšími informacemi o malých vesmírných tělesech v literatuře nebo na internetu.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33CC"/>
                </a:solidFill>
              </a:rPr>
              <a:t>Žák se zaměří na charakteristiky komet, meteorů, meteoritů a planetek.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33CC"/>
                </a:solidFill>
              </a:rPr>
              <a:t>Žák zná složení malých těles.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33CC"/>
                </a:solidFill>
              </a:rPr>
              <a:t>Žák zná nejznámější názvy komet, názvy meteoritů a planetek.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33CC"/>
                </a:solidFill>
              </a:rPr>
              <a:t>Žák odpovídá na otázky, které slouží k zopakování probraného učiva.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33CC"/>
                </a:solidFill>
              </a:rPr>
              <a:t>Žák vybírá správné odpovědi.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245</TotalTime>
  <Words>776</Words>
  <Application>Microsoft Office PowerPoint</Application>
  <PresentationFormat>Předvádění na obrazovce (4:3)</PresentationFormat>
  <Paragraphs>111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Snímek 1</vt:lpstr>
      <vt:lpstr>Komety</vt:lpstr>
      <vt:lpstr>Složení komet</vt:lpstr>
      <vt:lpstr>Snímek 4</vt:lpstr>
      <vt:lpstr>Snímek 5</vt:lpstr>
      <vt:lpstr>Oběžné dráhy</vt:lpstr>
      <vt:lpstr>Snímek 7</vt:lpstr>
      <vt:lpstr>Kometa Shomaker-Levy 9</vt:lpstr>
      <vt:lpstr>Meteory/meteority</vt:lpstr>
      <vt:lpstr>Meteory</vt:lpstr>
      <vt:lpstr>Snímek 11</vt:lpstr>
      <vt:lpstr>Snímek 12</vt:lpstr>
      <vt:lpstr>Snímek 13</vt:lpstr>
      <vt:lpstr>Snímek 14</vt:lpstr>
      <vt:lpstr>Planetky</vt:lpstr>
      <vt:lpstr>Snímek 16</vt:lpstr>
      <vt:lpstr>Snímek 17</vt:lpstr>
      <vt:lpstr>  Otázky a úkoly: 1) Jaké je složení komet?  </vt:lpstr>
      <vt:lpstr>2) Jak se nazývá pravděpodobné místo vzniku kometárního jádra? Vyber správnou odpověď:</vt:lpstr>
      <vt:lpstr>3) Jaké znáš nejznámější názvy komet? Vyber správné odpovědi:</vt:lpstr>
      <vt:lpstr>4) S kterou planetou se v roce 1994 srazila kometa Shomaker -Levy 9? Vyber správnou odpověď: </vt:lpstr>
      <vt:lpstr>5) Jaký průměr mají většinou kosmická tělesa meteoroidy? Vyber správnou odpověď:</vt:lpstr>
      <vt:lpstr>6) Jak se nazývá dosud největší nalezený meteorit? (60 tun) Vyber správnou odpověď: </vt:lpstr>
      <vt:lpstr>7) Kde se nachází nejznámější meteorický impaktní kráter Barringer? Vyber správnou odpověď: </vt:lpstr>
      <vt:lpstr>8) Kde se nachází nejvíce planetek? Vyber správnou odpověď: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34</cp:revision>
  <dcterms:created xsi:type="dcterms:W3CDTF">2012-03-06T17:58:27Z</dcterms:created>
  <dcterms:modified xsi:type="dcterms:W3CDTF">2013-06-08T17:36:49Z</dcterms:modified>
</cp:coreProperties>
</file>