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75" r:id="rId7"/>
    <p:sldId id="276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2" r:id="rId17"/>
    <p:sldId id="271" r:id="rId18"/>
    <p:sldId id="274" r:id="rId19"/>
    <p:sldId id="273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57" r:id="rId31"/>
    <p:sldId id="25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  <a:srgbClr val="99CCFF"/>
    <a:srgbClr val="3333FF"/>
    <a:srgbClr val="990033"/>
    <a:srgbClr val="FF9999"/>
    <a:srgbClr val="CC0000"/>
    <a:srgbClr val="008000"/>
    <a:srgbClr val="99FF99"/>
    <a:srgbClr val="009900"/>
    <a:srgbClr val="66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4014B95-5DE4-4D59-A493-9046D9FB4DE6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BF9B252-67E6-43E7-B3B6-CE430C01B5D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Neil_Armstrong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5/The_Apollo_11_Prime_Crew_-_GPN-2000-001164.jpg" TargetMode="External"/><Relationship Id="rId3" Type="http://schemas.openxmlformats.org/officeDocument/2006/relationships/hyperlink" Target="http://mladez.astro.cz/upload/clanky/nocni-obloha/minimum_o_hvezdach/obr.24-mesicni_more.jpg" TargetMode="External"/><Relationship Id="rId7" Type="http://schemas.openxmlformats.org/officeDocument/2006/relationships/hyperlink" Target="http://www.astro.zcu.cz/obr.php?pid=704" TargetMode="External"/><Relationship Id="rId12" Type="http://schemas.openxmlformats.org/officeDocument/2006/relationships/hyperlink" Target="http://upload.wikimedia.org/wikipedia/commons/5/57/Cara-oculta-luna.jpg" TargetMode="External"/><Relationship Id="rId2" Type="http://schemas.openxmlformats.org/officeDocument/2006/relationships/hyperlink" Target="http://upload.wikimedia.org/wikipedia/commons/d/dd/Full_Moon_Luc_Viatou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esic.astronomie.cz/Images/zatmeni-z-mesice.jpg" TargetMode="External"/><Relationship Id="rId11" Type="http://schemas.openxmlformats.org/officeDocument/2006/relationships/hyperlink" Target="http://upload.wikimedia.org/wikipedia/commons/7/73/Moon_PIA00302.jpg" TargetMode="External"/><Relationship Id="rId5" Type="http://schemas.openxmlformats.org/officeDocument/2006/relationships/hyperlink" Target="http://upload.wikimedia.org/wikipedia/commons/thumb/1/1b/Moon_Eclipse_cs.svg/590px-Moon_Eclipse_cs.svg.png" TargetMode="External"/><Relationship Id="rId10" Type="http://schemas.openxmlformats.org/officeDocument/2006/relationships/hyperlink" Target="http://upload.wikimedia.org/wikipedia/commons/1/16/Apollo_11_Launch_-_GPN-2000-000630.jpg" TargetMode="External"/><Relationship Id="rId4" Type="http://schemas.openxmlformats.org/officeDocument/2006/relationships/hyperlink" Target="http://upload.wikimedia.org/wikipedia/commons/f/f8/Tycho_crater_on_the_Moon.jpg" TargetMode="External"/><Relationship Id="rId9" Type="http://schemas.openxmlformats.org/officeDocument/2006/relationships/hyperlink" Target="http://upload.wikimedia.org/wikipedia/commons/8/8b/5927_NASA.jpg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5301208"/>
            <a:ext cx="7421478" cy="628122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200" b="1" dirty="0" smtClean="0">
                <a:solidFill>
                  <a:srgbClr val="00B0F0"/>
                </a:solidFill>
              </a:rPr>
              <a:t>. Slouží k zopakování naučeného učiva. Žák prohloubí znalosti získané v zeměpisu a ve fyzice.</a:t>
            </a:r>
            <a:endParaRPr lang="cs-CZ" sz="12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4653136"/>
            <a:ext cx="7587028" cy="50405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Měsíc, průzkum měsíce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27784" y="1412776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VY_32_INOVACE_FY.ZP.9.A.10_mesic_pruzkum_mesice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2214554"/>
            <a:ext cx="3929090" cy="278608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33CC"/>
                </a:solidFill>
              </a:rPr>
              <a:t>Měsíc: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Střední vzdálenost od Země je 384 403 km.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33CC"/>
                </a:solidFill>
              </a:rPr>
              <a:t>Měsíční rovníkový průměr činí 3 476 km.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643306" y="142852"/>
            <a:ext cx="5329246" cy="86834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33CC33"/>
                </a:solidFill>
                <a:effectLst/>
              </a:rPr>
              <a:t>Měsíc, jak je viděn ze Země</a:t>
            </a:r>
            <a:endParaRPr lang="cs-CZ" sz="2800" dirty="0">
              <a:solidFill>
                <a:srgbClr val="33CC33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285860"/>
            <a:ext cx="4429124" cy="44699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kolem své osy se otočí jednou za 27,8 dne,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stejnou dobu potřebuje k oběhu kolem Země, takže je k Zemi přivrácen stále toutéž stranou,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sám od sebe nesvítí, můžeme vidět pouze jeho Sluncem osvětlenou část,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ze Země je to viditelné jako jednotlivé fáze Měsíce,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00"/>
                </a:solidFill>
              </a:rPr>
              <a:t>ve zhruba půlročních intervalech můžeme pozorovat zatmění Měsíce</a:t>
            </a:r>
            <a:endParaRPr lang="cs-CZ" sz="28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Měsíc - oběh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vznik pravděpodobně zhruba 50 – 100 milionů let po vzniku Země,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důležité útvary na prašném měsíčním povrchu jsou moře (tmavé oblasti), pohoří a krátery,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ve dne teploty zhruba 130</a:t>
            </a:r>
            <a:r>
              <a:rPr lang="cs-CZ" sz="3200" b="1" dirty="0" smtClean="0">
                <a:solidFill>
                  <a:srgbClr val="00CC00"/>
                </a:solidFill>
                <a:latin typeface="Arial"/>
                <a:cs typeface="Arial"/>
              </a:rPr>
              <a:t>°C, na jeho noční straně klesají až k − 150°C,</a:t>
            </a:r>
            <a:endParaRPr lang="cs-CZ" sz="3200" b="1" dirty="0" smtClean="0">
              <a:solidFill>
                <a:srgbClr val="00CC0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CC00"/>
                </a:solidFill>
              </a:rPr>
              <a:t>gravitační síla Měsíce způsobuje </a:t>
            </a:r>
            <a:r>
              <a:rPr lang="cs-CZ" sz="3200" b="1" dirty="0" smtClean="0">
                <a:solidFill>
                  <a:srgbClr val="00CC00"/>
                </a:solidFill>
              </a:rPr>
              <a:t>               na </a:t>
            </a:r>
            <a:r>
              <a:rPr lang="cs-CZ" sz="3200" b="1" dirty="0" smtClean="0">
                <a:solidFill>
                  <a:srgbClr val="00CC00"/>
                </a:solidFill>
              </a:rPr>
              <a:t>Zemi příliv a odliv</a:t>
            </a:r>
          </a:p>
          <a:p>
            <a:pPr>
              <a:buFont typeface="Wingdings" pitchFamily="2" charset="2"/>
              <a:buChar char="q"/>
            </a:pP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472122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Měsíc, charakteristika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jak Měsíc vznikl, není přesně známo,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řada teorií,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podle teorie zachycení byl Měsíc samostatnou planetou, která byla Zemí zachycena.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podle teorie odtržení se Měsíc díky rychlé rotaci od Země odtrhl.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66"/>
                </a:solidFill>
              </a:rPr>
              <a:t>podle teorie dvojplanety vznikl Měsíc i Země zároveň, když z prstence, který se utvořil kolem Země, vznikl Měsíc, zrození Měsíce začalo srážkou Země s planetou velikosti Marsu, z jejíž oddělené horniny se utvořil Měsíc</a:t>
            </a: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71858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66FF"/>
                </a:solidFill>
                <a:effectLst/>
              </a:rPr>
              <a:t>Vznik Měsíce</a:t>
            </a:r>
            <a:endParaRPr lang="cs-CZ" sz="3600" dirty="0">
              <a:solidFill>
                <a:srgbClr val="00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785794"/>
            <a:ext cx="5572800" cy="557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42844" y="1571612"/>
            <a:ext cx="2571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přivrácená strana Měsíce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357166"/>
            <a:ext cx="5781097" cy="5929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571612"/>
            <a:ext cx="27146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odvrácená strana Měsíce</a:t>
            </a:r>
            <a:endParaRPr lang="cs-CZ" sz="2800" b="1" dirty="0">
              <a:solidFill>
                <a:srgbClr val="0000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je pokryt vrstvou rozdrcené horniny -regolit– řecky barevný kámen,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je tvořen kamennou horninou vápenatými a hlinitými částečkami,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15 cm silná vrstva prachu,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není zde žádná voda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nevýznamná a řídká atmosféra, jedním ze zdrojů atmosféry je odplynování –uvolňování plynů, např. radonu, který pochází z měsíčního nitra,</a:t>
            </a:r>
            <a:r>
              <a:rPr lang="cs-CZ" sz="3200" dirty="0" smtClean="0"/>
              <a:t> </a:t>
            </a:r>
            <a:endParaRPr lang="cs-CZ" sz="3200" b="1" dirty="0" smtClean="0">
              <a:solidFill>
                <a:srgbClr val="660033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660033"/>
                </a:solidFill>
              </a:rPr>
              <a:t>mocnost kůry kolísá mezi 60 – 100 km</a:t>
            </a:r>
          </a:p>
          <a:p>
            <a:pPr>
              <a:buNone/>
            </a:pP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Povrch Měsíce</a:t>
            </a:r>
            <a:endParaRPr lang="cs-CZ" sz="36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142984"/>
            <a:ext cx="3643338" cy="500066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tmavé, téměř rovné plochy -říká se jim „moře“, pravděpodobně ve fázi vývoje Měsíce byly vyplněny roztavenou horninou,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tmavé plochy jsou to, co tvoří „tvář Měsíce“,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660033"/>
                </a:solidFill>
              </a:rPr>
              <a:t>mnoho těchto moří má romantická jména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„Moře“ Měsíce – „tvář Měsíce“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1928802"/>
            <a:ext cx="5094087" cy="4738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857232"/>
            <a:ext cx="4286280" cy="5857915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mohutné krátery, viditelné na celém Měsíci,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často obklopeny kruhovitými pohořími,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novější paprskovité krátery vznikly při pozdějších dopadech,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nápadný kráter Koperník,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33CC33"/>
                </a:solidFill>
              </a:rPr>
              <a:t>mnoho pojmenováno podle známých osobností (Ptolemaios, Einstein atd.)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0552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Měsíční krátery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1571612"/>
            <a:ext cx="4108859" cy="500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4714876" y="285728"/>
            <a:ext cx="421484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00"/>
                </a:solidFill>
              </a:rPr>
              <a:t>Kráter Tycho, průměr 85 km</a:t>
            </a:r>
            <a:endParaRPr lang="cs-CZ" sz="28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5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00FF"/>
                </a:solidFill>
              </a:rPr>
              <a:t>voda je na přivrácené straně Měsícem přitahována a na odvrácené odpuzována,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00FF"/>
                </a:solidFill>
              </a:rPr>
              <a:t>tak vzniká příliv a odliv,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00FF"/>
                </a:solidFill>
              </a:rPr>
              <a:t>na otevřeném moři činí rozdíl méně než jeden metr,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00FF"/>
                </a:solidFill>
              </a:rPr>
              <a:t>na pobřeží však může dosáhnout až šest metrů,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00FF"/>
                </a:solidFill>
              </a:rPr>
              <a:t>u ústí řek je rozdíl mezi přílivem a odlivem ještě větší,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00FF"/>
                </a:solidFill>
              </a:rPr>
              <a:t>vliv Slunce na příliv a odliv je oproti Měsíci zhruba poloviční</a:t>
            </a:r>
            <a:endParaRPr lang="cs-CZ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FF"/>
                </a:solidFill>
                <a:effectLst/>
              </a:rPr>
              <a:t>Působení Měsíce na Zem-příliv a odliv</a:t>
            </a:r>
            <a:endParaRPr lang="cs-CZ" sz="3600" dirty="0">
              <a:solidFill>
                <a:srgbClr val="0099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928671"/>
            <a:ext cx="7858180" cy="307183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nastává při úplňku,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naše družice je v opozici se Sluncem,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Země se pak nachází mezi Sluncem </a:t>
            </a:r>
            <a:r>
              <a:rPr lang="cs-CZ" sz="2800" b="1" dirty="0" smtClean="0">
                <a:solidFill>
                  <a:srgbClr val="800000"/>
                </a:solidFill>
              </a:rPr>
              <a:t>                    a </a:t>
            </a:r>
            <a:r>
              <a:rPr lang="cs-CZ" sz="2800" b="1" dirty="0" smtClean="0">
                <a:solidFill>
                  <a:srgbClr val="800000"/>
                </a:solidFill>
              </a:rPr>
              <a:t>Měsícem,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800000"/>
                </a:solidFill>
              </a:rPr>
              <a:t>pokud Měsíc projde stínem Země, nastane zatmění Měsíce</a:t>
            </a: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28982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effectLst/>
              </a:rPr>
              <a:t>Zatmění Měsíce</a:t>
            </a:r>
            <a:endParaRPr lang="cs-CZ" sz="3200" dirty="0">
              <a:solidFill>
                <a:srgbClr val="FF0000"/>
              </a:solidFill>
              <a:effectLst/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3714752"/>
            <a:ext cx="6643734" cy="23152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1142984"/>
            <a:ext cx="5143536" cy="5143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3108" y="428604"/>
            <a:ext cx="56436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33CC33"/>
                </a:solidFill>
              </a:rPr>
              <a:t>Zatmění Měsíce z Měsíce</a:t>
            </a:r>
            <a:endParaRPr lang="cs-CZ" sz="32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354418"/>
            <a:ext cx="6786610" cy="4560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071538" y="500042"/>
            <a:ext cx="67151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66FF"/>
                </a:solidFill>
              </a:rPr>
              <a:t>Průběh úplného zatmění Měsíce</a:t>
            </a:r>
            <a:endParaRPr lang="cs-CZ" sz="3200" b="1" dirty="0">
              <a:solidFill>
                <a:srgbClr val="0066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00"/>
                </a:solidFill>
              </a:rPr>
              <a:t>r.1959 na Měsíci automatická sovětská sonda </a:t>
            </a:r>
            <a:r>
              <a:rPr lang="cs-CZ" sz="2400" b="1" dirty="0" smtClean="0">
                <a:solidFill>
                  <a:srgbClr val="CC0000"/>
                </a:solidFill>
              </a:rPr>
              <a:t>Luna 2</a:t>
            </a:r>
            <a:r>
              <a:rPr lang="cs-CZ" sz="2400" b="1" dirty="0" smtClean="0">
                <a:solidFill>
                  <a:srgbClr val="CC0000"/>
                </a:solidFill>
              </a:rPr>
              <a:t>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00"/>
                </a:solidFill>
              </a:rPr>
              <a:t>r.1959 vyfotografována poprvé odvrácená strana Měsíce sovětskou sondou Lunou 3,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00"/>
                </a:solidFill>
              </a:rPr>
              <a:t>r.1966 prvním umělý satelit Měsíce sovětská sonda Luna 10,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800000"/>
                </a:solidFill>
              </a:rPr>
              <a:t>r.1968 členové posádky Apollo 8 (Frank Borman, James Lovell a William Anders)  - první lidé, kteří na vlastní oči viděli odvrácenou stranu Měsíce,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800000"/>
                </a:solidFill>
              </a:rPr>
              <a:t>20. </a:t>
            </a:r>
            <a:r>
              <a:rPr lang="cs-CZ" sz="2400" b="1" dirty="0" smtClean="0">
                <a:solidFill>
                  <a:srgbClr val="800000"/>
                </a:solidFill>
              </a:rPr>
              <a:t>červenec </a:t>
            </a:r>
            <a:r>
              <a:rPr lang="cs-CZ" sz="2400" b="1" dirty="0" smtClean="0">
                <a:solidFill>
                  <a:srgbClr val="800000"/>
                </a:solidFill>
              </a:rPr>
              <a:t>1969 Apollo 11 – Neil Armstrong (velitel americké mise) , dr. Edwin Aldrin – první muži kráčející po měsíčním povrchu, pilotem velitelského modulu byl Michael Collins,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800000"/>
                </a:solidFill>
              </a:rPr>
              <a:t>r.1972 Apollo 17 – Eugene Cernan, Ronald Evans, Harrison Schmitt (zatím poslední muži na Měsíci)</a:t>
            </a:r>
          </a:p>
          <a:p>
            <a:pPr>
              <a:buFont typeface="Wingdings" pitchFamily="2" charset="2"/>
              <a:buChar char="q"/>
            </a:pPr>
            <a:endParaRPr lang="cs-CZ" sz="2400" b="1" dirty="0" smtClean="0">
              <a:solidFill>
                <a:srgbClr val="000000"/>
              </a:solidFill>
            </a:endParaRPr>
          </a:p>
          <a:p>
            <a:pPr>
              <a:buNone/>
            </a:pPr>
            <a:endParaRPr lang="cs-CZ" sz="2900" b="1" dirty="0" smtClean="0">
              <a:solidFill>
                <a:srgbClr val="00000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FF0066"/>
                </a:solidFill>
                <a:effectLst/>
              </a:rPr>
              <a:t>Průzkum Měsíce</a:t>
            </a:r>
            <a:endParaRPr lang="cs-CZ" sz="3200" dirty="0">
              <a:solidFill>
                <a:srgbClr val="FF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714356"/>
            <a:ext cx="7748505" cy="535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071538" y="214290"/>
            <a:ext cx="6715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Apollo 11- Armstrong, Collins, Aldrin</a:t>
            </a:r>
            <a:endParaRPr lang="cs-CZ" sz="24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479286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20. července 1969 Neil Armstrong, </a:t>
            </a:r>
            <a:r>
              <a:rPr lang="cs-CZ" sz="2800" b="1" dirty="0" smtClean="0">
                <a:solidFill>
                  <a:srgbClr val="0033CC"/>
                </a:solidFill>
              </a:rPr>
              <a:t>                   dr</a:t>
            </a:r>
            <a:r>
              <a:rPr lang="cs-CZ" sz="2800" b="1" dirty="0" smtClean="0">
                <a:solidFill>
                  <a:srgbClr val="0033CC"/>
                </a:solidFill>
              </a:rPr>
              <a:t>. Edwin Aldrin a Michael Collins přistáli </a:t>
            </a:r>
            <a:r>
              <a:rPr lang="cs-CZ" sz="2800" b="1" dirty="0" smtClean="0">
                <a:solidFill>
                  <a:srgbClr val="0033CC"/>
                </a:solidFill>
              </a:rPr>
              <a:t>             v </a:t>
            </a:r>
            <a:r>
              <a:rPr lang="cs-CZ" sz="2800" b="1" dirty="0" smtClean="0">
                <a:solidFill>
                  <a:srgbClr val="0033CC"/>
                </a:solidFill>
              </a:rPr>
              <a:t>Moři klidu,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Armstrong s Aldrinem během dvou a půlhodinové vycházky nasbírali 22 kg měsíčních hornin a po 21,5 hodinách pobytu na povrchu odstartovali zpět </a:t>
            </a:r>
            <a:r>
              <a:rPr lang="cs-CZ" sz="2800" b="1" dirty="0" smtClean="0">
                <a:solidFill>
                  <a:srgbClr val="0033CC"/>
                </a:solidFill>
              </a:rPr>
              <a:t>                         k </a:t>
            </a:r>
            <a:r>
              <a:rPr lang="cs-CZ" sz="2800" b="1" dirty="0" smtClean="0">
                <a:solidFill>
                  <a:srgbClr val="0033CC"/>
                </a:solidFill>
              </a:rPr>
              <a:t>Collinsovi, který zatím čekal ve velitelském modulu na oběžné dráze Měsíce,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33CC"/>
                </a:solidFill>
              </a:rPr>
              <a:t>Přistáli v Tichém oceánu 24. července 1969</a:t>
            </a:r>
          </a:p>
          <a:p>
            <a:pPr>
              <a:buNone/>
            </a:pPr>
            <a:endParaRPr lang="cs-CZ" sz="2400" b="1" dirty="0" smtClean="0">
              <a:solidFill>
                <a:srgbClr val="0033CC"/>
              </a:solidFill>
            </a:endParaRP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b="1" dirty="0" smtClean="0">
              <a:solidFill>
                <a:srgbClr val="0033CC"/>
              </a:solidFill>
              <a:hlinkClick r:id="rId2" tooltip="Neil Armstrong"/>
            </a:endParaRPr>
          </a:p>
          <a:p>
            <a:pPr>
              <a:buNone/>
            </a:pPr>
            <a:endParaRPr lang="cs-CZ" sz="2400" b="1" dirty="0" smtClean="0">
              <a:solidFill>
                <a:srgbClr val="0000FF"/>
              </a:solidFill>
              <a:hlinkClick r:id="rId2" tooltip="Neil Armstrong"/>
            </a:endParaRPr>
          </a:p>
          <a:p>
            <a:pPr>
              <a:buNone/>
            </a:pPr>
            <a:endParaRPr lang="cs-CZ" sz="2400" b="1" dirty="0" smtClean="0">
              <a:solidFill>
                <a:srgbClr val="0000FF"/>
              </a:solidFill>
              <a:hlinkClick r:id="rId2" tooltip="Neil Armstrong"/>
            </a:endParaRPr>
          </a:p>
          <a:p>
            <a:pPr>
              <a:buNone/>
            </a:pPr>
            <a:endParaRPr lang="cs-CZ" b="1" dirty="0" smtClean="0">
              <a:solidFill>
                <a:srgbClr val="0000FF"/>
              </a:solidFill>
              <a:hlinkClick r:id="rId2" tooltip="Neil Armstrong"/>
            </a:endParaRPr>
          </a:p>
          <a:p>
            <a:pPr>
              <a:buNone/>
            </a:pPr>
            <a:endParaRPr lang="cs-CZ" sz="2000" dirty="0" smtClean="0">
              <a:hlinkClick r:id="rId2" tooltip="Neil Armstrong"/>
            </a:endParaRPr>
          </a:p>
          <a:p>
            <a:pPr>
              <a:buNone/>
            </a:pPr>
            <a:endParaRPr lang="cs-CZ" sz="2000" dirty="0" smtClean="0">
              <a:hlinkClick r:id="rId2" tooltip="Neil Armstrong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První přistání člověka na Měsíci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357166"/>
            <a:ext cx="5000628" cy="6250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14282" y="1928802"/>
            <a:ext cx="292895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C0000"/>
                </a:solidFill>
              </a:rPr>
              <a:t>Start Saturnu V s Apollo 11</a:t>
            </a:r>
            <a:endParaRPr lang="cs-CZ" sz="2800" b="1" dirty="0">
              <a:solidFill>
                <a:srgbClr val="CC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43174" y="285728"/>
            <a:ext cx="6072230" cy="6105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85720" y="785794"/>
            <a:ext cx="185738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33CC"/>
                </a:solidFill>
              </a:rPr>
              <a:t> </a:t>
            </a:r>
          </a:p>
          <a:p>
            <a:r>
              <a:rPr lang="cs-CZ" sz="2800" b="1" dirty="0" smtClean="0">
                <a:solidFill>
                  <a:srgbClr val="0033CC"/>
                </a:solidFill>
              </a:rPr>
              <a:t>Eagle-lunární modul Apolla </a:t>
            </a:r>
            <a:r>
              <a:rPr lang="cs-CZ" sz="2800" b="1" dirty="0" smtClean="0">
                <a:solidFill>
                  <a:srgbClr val="0033CC"/>
                </a:solidFill>
              </a:rPr>
              <a:t>11                na </a:t>
            </a:r>
            <a:r>
              <a:rPr lang="cs-CZ" sz="2800" b="1" dirty="0" smtClean="0">
                <a:solidFill>
                  <a:srgbClr val="0033CC"/>
                </a:solidFill>
              </a:rPr>
              <a:t>Měsíci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357322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D60093"/>
                </a:solidFill>
                <a:effectLst/>
              </a:rPr>
            </a:br>
            <a:r>
              <a:rPr lang="cs-CZ" sz="3200" dirty="0" smtClean="0">
                <a:solidFill>
                  <a:srgbClr val="D60093"/>
                </a:solidFill>
                <a:effectLst/>
              </a:rPr>
              <a:t>Odpověz na otázky:</a:t>
            </a:r>
            <a:br>
              <a:rPr lang="cs-CZ" sz="3200" dirty="0" smtClean="0">
                <a:solidFill>
                  <a:srgbClr val="D60093"/>
                </a:solidFill>
                <a:effectLst/>
              </a:rPr>
            </a:br>
            <a:r>
              <a:rPr lang="cs-CZ" sz="3200" dirty="0" smtClean="0">
                <a:solidFill>
                  <a:srgbClr val="D60093"/>
                </a:solidFill>
                <a:effectLst/>
              </a:rPr>
              <a:t>1) Jaký průměr má Měsíc v rovníkové části?</a:t>
            </a:r>
            <a:br>
              <a:rPr lang="cs-CZ" sz="3200" dirty="0" smtClean="0">
                <a:solidFill>
                  <a:srgbClr val="D60093"/>
                </a:solidFill>
                <a:effectLst/>
              </a:rPr>
            </a:br>
            <a:r>
              <a:rPr lang="cs-CZ" sz="3200" dirty="0" smtClean="0">
                <a:solidFill>
                  <a:srgbClr val="D60093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D60093"/>
                </a:solidFill>
                <a:effectLst/>
              </a:rPr>
            </a:br>
            <a:endParaRPr lang="cs-CZ" sz="3200" dirty="0">
              <a:solidFill>
                <a:srgbClr val="D60093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428868"/>
            <a:ext cx="3429024" cy="1928826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A) 12 746 km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714876" y="2143116"/>
            <a:ext cx="3500462" cy="17859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B) 3 476 km</a:t>
            </a:r>
            <a:endParaRPr lang="cs-CZ" sz="2800" b="1" dirty="0">
              <a:solidFill>
                <a:srgbClr val="00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500430" y="4572008"/>
            <a:ext cx="3357586" cy="178595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00"/>
                </a:solidFill>
              </a:rPr>
              <a:t>C) 6 373 km</a:t>
            </a:r>
            <a:endParaRPr lang="cs-CZ" sz="2800" b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FF"/>
                </a:solidFill>
                <a:effectLst/>
              </a:rPr>
              <a:t>2) Vyjmenuj fáze měsíce.</a:t>
            </a:r>
            <a:br>
              <a:rPr lang="cs-CZ" sz="3200" dirty="0" smtClean="0">
                <a:solidFill>
                  <a:srgbClr val="0099FF"/>
                </a:solidFill>
                <a:effectLst/>
              </a:rPr>
            </a:br>
            <a:r>
              <a:rPr lang="cs-CZ" sz="3200" dirty="0" smtClean="0">
                <a:solidFill>
                  <a:srgbClr val="0099FF"/>
                </a:solidFill>
                <a:effectLst/>
              </a:rPr>
              <a:t>Vyber správné odpovědi: </a:t>
            </a:r>
            <a:endParaRPr lang="cs-CZ" sz="3200" dirty="0">
              <a:solidFill>
                <a:srgbClr val="0099FF"/>
              </a:solidFill>
              <a:effectLst/>
            </a:endParaRPr>
          </a:p>
        </p:txBody>
      </p:sp>
      <p:sp>
        <p:nvSpPr>
          <p:cNvPr id="4" name="Šestiúhelník 3"/>
          <p:cNvSpPr/>
          <p:nvPr/>
        </p:nvSpPr>
        <p:spPr>
          <a:xfrm>
            <a:off x="428596" y="1928802"/>
            <a:ext cx="3786214" cy="2357454"/>
          </a:xfrm>
          <a:prstGeom prst="hexagon">
            <a:avLst/>
          </a:prstGeom>
          <a:solidFill>
            <a:srgbClr val="FF66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A) Nov</a:t>
            </a:r>
          </a:p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První čtvrť</a:t>
            </a:r>
          </a:p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Úplněk</a:t>
            </a:r>
          </a:p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Poslední čtvrť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5" name="Šestiúhelník 4"/>
          <p:cNvSpPr/>
          <p:nvPr/>
        </p:nvSpPr>
        <p:spPr>
          <a:xfrm>
            <a:off x="3428992" y="4286256"/>
            <a:ext cx="4071966" cy="2357454"/>
          </a:xfrm>
          <a:prstGeom prst="hexagon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C) Úplněk </a:t>
            </a:r>
          </a:p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Zatmění</a:t>
            </a:r>
          </a:p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Srpek </a:t>
            </a:r>
          </a:p>
          <a:p>
            <a:pPr algn="ctr"/>
            <a:r>
              <a:rPr lang="cs-CZ" sz="2800" b="1" dirty="0" smtClean="0">
                <a:solidFill>
                  <a:srgbClr val="0000FF"/>
                </a:solidFill>
              </a:rPr>
              <a:t>Půlek</a:t>
            </a:r>
          </a:p>
        </p:txBody>
      </p:sp>
      <p:sp>
        <p:nvSpPr>
          <p:cNvPr id="6" name="Šestiúhelník 5"/>
          <p:cNvSpPr/>
          <p:nvPr/>
        </p:nvSpPr>
        <p:spPr>
          <a:xfrm>
            <a:off x="4857752" y="1571612"/>
            <a:ext cx="4071966" cy="2357454"/>
          </a:xfrm>
          <a:prstGeom prst="hexagon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B) Nov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 – dorůstá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Úplněk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 - couvá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3) Jak říkáme tmavým oblastem na povrchu Měsíce, tzv. „tvář“ Měsíce?</a:t>
            </a:r>
            <a:br>
              <a:rPr lang="cs-CZ" sz="3600" dirty="0" smtClean="0">
                <a:solidFill>
                  <a:srgbClr val="33CC33"/>
                </a:solidFill>
                <a:effectLst/>
              </a:rPr>
            </a:br>
            <a:r>
              <a:rPr lang="cs-CZ" sz="3600" dirty="0" smtClean="0">
                <a:solidFill>
                  <a:srgbClr val="33CC33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57158" y="2428868"/>
            <a:ext cx="3000396" cy="1928826"/>
          </a:xfrm>
          <a:prstGeom prst="triangl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A) krátery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3214678" y="4572008"/>
            <a:ext cx="3357586" cy="1928826"/>
          </a:xfrm>
          <a:prstGeom prst="triangl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C)</a:t>
            </a:r>
          </a:p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moře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5643570" y="2000240"/>
            <a:ext cx="3000396" cy="1928826"/>
          </a:xfrm>
          <a:prstGeom prst="triangl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B)</a:t>
            </a:r>
          </a:p>
          <a:p>
            <a:pPr algn="ctr"/>
            <a:r>
              <a:rPr lang="cs-CZ" sz="2800" b="1" dirty="0" smtClean="0">
                <a:solidFill>
                  <a:srgbClr val="0033CC"/>
                </a:solidFill>
              </a:rPr>
              <a:t>pohoří</a:t>
            </a:r>
            <a:endParaRPr lang="cs-CZ" sz="2800" b="1" dirty="0">
              <a:solidFill>
                <a:srgbClr val="0033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xit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3300"/>
                </a:solidFill>
                <a:effectLst/>
              </a:rPr>
              <a:t>4) Jak se jmenuje známý kráter </a:t>
            </a:r>
            <a:r>
              <a:rPr lang="cs-CZ" sz="3600" dirty="0" smtClean="0">
                <a:solidFill>
                  <a:srgbClr val="FF3300"/>
                </a:solidFill>
                <a:effectLst/>
              </a:rPr>
              <a:t>              na </a:t>
            </a:r>
            <a:r>
              <a:rPr lang="cs-CZ" sz="3600" dirty="0" smtClean="0">
                <a:solidFill>
                  <a:srgbClr val="FF3300"/>
                </a:solidFill>
                <a:effectLst/>
              </a:rPr>
              <a:t>Měsíci s průměrem 85 km?</a:t>
            </a:r>
            <a:br>
              <a:rPr lang="cs-CZ" sz="3600" dirty="0" smtClean="0">
                <a:solidFill>
                  <a:srgbClr val="FF3300"/>
                </a:solidFill>
                <a:effectLst/>
              </a:rPr>
            </a:br>
            <a:r>
              <a:rPr lang="cs-CZ" sz="3600" dirty="0" smtClean="0">
                <a:solidFill>
                  <a:srgbClr val="FF3300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FF3300"/>
              </a:solidFill>
              <a:effectLst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285720" y="2500306"/>
            <a:ext cx="3214710" cy="2286016"/>
          </a:xfrm>
          <a:prstGeom prst="star7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A) Tycho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3143240" y="4071942"/>
            <a:ext cx="3143272" cy="2357454"/>
          </a:xfrm>
          <a:prstGeom prst="star7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C)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Hojnost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5643570" y="2214554"/>
            <a:ext cx="3071834" cy="2428892"/>
          </a:xfrm>
          <a:prstGeom prst="star7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B)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Ostrov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3399"/>
                </a:solidFill>
                <a:effectLst/>
              </a:rPr>
              <a:t>5)Kdy nastává zatmění Měsíce?</a:t>
            </a:r>
            <a:br>
              <a:rPr lang="cs-CZ" sz="3600" dirty="0" smtClean="0">
                <a:solidFill>
                  <a:srgbClr val="CC3399"/>
                </a:solidFill>
                <a:effectLst/>
              </a:rPr>
            </a:br>
            <a:r>
              <a:rPr lang="cs-CZ" sz="3600" dirty="0" smtClean="0">
                <a:solidFill>
                  <a:srgbClr val="CC3399"/>
                </a:solidFill>
                <a:effectLst/>
              </a:rPr>
              <a:t>Vyber správné odpovědi: </a:t>
            </a:r>
            <a:endParaRPr lang="cs-CZ" sz="3600" dirty="0">
              <a:solidFill>
                <a:srgbClr val="CC3399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700808"/>
            <a:ext cx="2880000" cy="216000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A) Měsíc je </a:t>
            </a:r>
            <a:r>
              <a:rPr lang="cs-CZ" sz="2800" b="1" dirty="0" smtClean="0">
                <a:solidFill>
                  <a:srgbClr val="660033"/>
                </a:solidFill>
              </a:rPr>
              <a:t>                v </a:t>
            </a:r>
            <a:r>
              <a:rPr lang="cs-CZ" sz="2800" b="1" dirty="0" smtClean="0">
                <a:solidFill>
                  <a:srgbClr val="660033"/>
                </a:solidFill>
              </a:rPr>
              <a:t>novu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724128" y="4365104"/>
            <a:ext cx="2880000" cy="216000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D) Měsíc je mezi Sluncem  a Zemí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1700808"/>
            <a:ext cx="2880000" cy="216000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B) Země je mezi Sluncem a Měsícem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9712" y="4149080"/>
            <a:ext cx="2880000" cy="2160000"/>
          </a:xfrm>
          <a:prstGeom prst="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C) Nastává při úplňku</a:t>
            </a:r>
            <a:endParaRPr lang="cs-CZ" sz="28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6) V jakém roce,čí a jaká sonda provedla první průzkum Měsíce?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55576" y="2348880"/>
            <a:ext cx="2664296" cy="1656184"/>
          </a:xfrm>
          <a:prstGeom prst="roundRect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UcParenR"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 marL="514350" indent="-514350" algn="ctr">
              <a:buAutoNum type="alphaUcParenR"/>
            </a:pPr>
            <a:r>
              <a:rPr lang="cs-CZ" sz="2800" b="1" dirty="0" smtClean="0">
                <a:solidFill>
                  <a:srgbClr val="000066"/>
                </a:solidFill>
              </a:rPr>
              <a:t>r.1959</a:t>
            </a: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americká</a:t>
            </a: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Apollo 2</a:t>
            </a:r>
          </a:p>
          <a:p>
            <a:pPr marL="514350" indent="-514350" algn="ctr"/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19672" y="4509120"/>
            <a:ext cx="2664296" cy="1656184"/>
          </a:xfrm>
          <a:prstGeom prst="roundRect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UcParenR"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C) r.1959</a:t>
            </a: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sovětská</a:t>
            </a: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Luna 2</a:t>
            </a:r>
          </a:p>
          <a:p>
            <a:pPr marL="514350" indent="-514350" algn="ctr"/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27984" y="2420888"/>
            <a:ext cx="2664296" cy="1656184"/>
          </a:xfrm>
          <a:prstGeom prst="roundRect">
            <a:avLst/>
          </a:prstGeom>
          <a:solidFill>
            <a:srgbClr val="66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UcParenR"/>
            </a:pPr>
            <a:endParaRPr lang="cs-CZ" sz="2800" b="1" dirty="0" smtClean="0">
              <a:solidFill>
                <a:srgbClr val="000066"/>
              </a:solidFill>
            </a:endParaRP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B) r.1969</a:t>
            </a: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sovětská</a:t>
            </a:r>
          </a:p>
          <a:p>
            <a:pPr marL="514350" indent="-514350" algn="ctr"/>
            <a:r>
              <a:rPr lang="cs-CZ" sz="2800" b="1" dirty="0" smtClean="0">
                <a:solidFill>
                  <a:srgbClr val="000066"/>
                </a:solidFill>
              </a:rPr>
              <a:t>Luna 3</a:t>
            </a:r>
          </a:p>
          <a:p>
            <a:pPr marL="514350" indent="-514350" algn="ctr"/>
            <a:endParaRPr lang="cs-CZ" sz="28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026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7) Kteří muži </a:t>
            </a:r>
            <a:r>
              <a:rPr lang="cs-CZ" sz="3200" u="sng" dirty="0" smtClean="0">
                <a:solidFill>
                  <a:srgbClr val="660066"/>
                </a:solidFill>
                <a:effectLst/>
              </a:rPr>
              <a:t>kráčeli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dne 20. července 1969 jako první po povrchu Měsíce?</a:t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39552" y="2276872"/>
            <a:ext cx="2520280" cy="2376264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A)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Armstrong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Aldrin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Collins</a:t>
            </a:r>
            <a:endParaRPr lang="cs-CZ" sz="2400" b="1" dirty="0">
              <a:solidFill>
                <a:srgbClr val="66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347864" y="4293096"/>
            <a:ext cx="2520280" cy="2376264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Cernan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Evans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Schmitt</a:t>
            </a:r>
          </a:p>
        </p:txBody>
      </p:sp>
      <p:sp>
        <p:nvSpPr>
          <p:cNvPr id="7" name="Elipsa 6"/>
          <p:cNvSpPr/>
          <p:nvPr/>
        </p:nvSpPr>
        <p:spPr>
          <a:xfrm>
            <a:off x="5724128" y="1916832"/>
            <a:ext cx="2520280" cy="2376264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B)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Armstrong</a:t>
            </a:r>
          </a:p>
          <a:p>
            <a:pPr algn="ctr"/>
            <a:r>
              <a:rPr lang="cs-CZ" sz="2400" b="1" dirty="0" smtClean="0">
                <a:solidFill>
                  <a:srgbClr val="660066"/>
                </a:solidFill>
              </a:rPr>
              <a:t>Aldrin</a:t>
            </a:r>
          </a:p>
          <a:p>
            <a:pPr algn="ctr"/>
            <a:endParaRPr lang="cs-CZ" sz="2400" b="1" dirty="0">
              <a:solidFill>
                <a:srgbClr val="66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8) </a:t>
            </a:r>
            <a:r>
              <a:rPr lang="cs-CZ" sz="3600" dirty="0" smtClean="0">
                <a:solidFill>
                  <a:srgbClr val="009900"/>
                </a:solidFill>
                <a:effectLst/>
              </a:rPr>
              <a:t>Jak se nazývá lunární modul Apolla 11?</a:t>
            </a:r>
            <a:r>
              <a:rPr lang="cs-CZ" sz="32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Vývojový diagram: děrná páska 3"/>
          <p:cNvSpPr/>
          <p:nvPr/>
        </p:nvSpPr>
        <p:spPr>
          <a:xfrm>
            <a:off x="971600" y="2564904"/>
            <a:ext cx="2376264" cy="1800200"/>
          </a:xfrm>
          <a:prstGeom prst="flowChartPunchedTap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8000"/>
                </a:solidFill>
              </a:rPr>
              <a:t>A) </a:t>
            </a:r>
          </a:p>
          <a:p>
            <a:pPr algn="ctr"/>
            <a:r>
              <a:rPr lang="cs-CZ" sz="3600" b="1" dirty="0" smtClean="0">
                <a:solidFill>
                  <a:srgbClr val="008000"/>
                </a:solidFill>
              </a:rPr>
              <a:t>Saturn V</a:t>
            </a:r>
            <a:endParaRPr lang="cs-CZ" sz="3600" b="1" dirty="0">
              <a:solidFill>
                <a:srgbClr val="008000"/>
              </a:solidFill>
            </a:endParaRPr>
          </a:p>
        </p:txBody>
      </p:sp>
      <p:sp>
        <p:nvSpPr>
          <p:cNvPr id="5" name="Vývojový diagram: děrná páska 4"/>
          <p:cNvSpPr/>
          <p:nvPr/>
        </p:nvSpPr>
        <p:spPr>
          <a:xfrm>
            <a:off x="2915816" y="4653136"/>
            <a:ext cx="2376264" cy="1800200"/>
          </a:xfrm>
          <a:prstGeom prst="flowChartPunchedTap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8000"/>
                </a:solidFill>
              </a:rPr>
              <a:t>C) Eagel</a:t>
            </a:r>
            <a:endParaRPr lang="cs-CZ" sz="3600" b="1" dirty="0">
              <a:solidFill>
                <a:srgbClr val="00800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4788024" y="2348880"/>
            <a:ext cx="2376264" cy="1800200"/>
          </a:xfrm>
          <a:prstGeom prst="flowChartPunchedTape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8000"/>
                </a:solidFill>
              </a:rPr>
              <a:t>B) Neil</a:t>
            </a:r>
            <a:endParaRPr lang="cs-CZ" sz="36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C0000"/>
                </a:solidFill>
                <a:effectLst/>
              </a:rPr>
              <a:t>9) Jaká síla Měsíce způsobuje na Zemi příliv </a:t>
            </a:r>
            <a:r>
              <a:rPr lang="cs-CZ" sz="2800" dirty="0" smtClean="0">
                <a:solidFill>
                  <a:srgbClr val="CC0000"/>
                </a:solidFill>
                <a:effectLst/>
              </a:rPr>
              <a:t>             a </a:t>
            </a:r>
            <a:r>
              <a:rPr lang="cs-CZ" sz="2800" dirty="0" smtClean="0">
                <a:solidFill>
                  <a:srgbClr val="CC0000"/>
                </a:solidFill>
                <a:effectLst/>
              </a:rPr>
              <a:t>odliv?</a:t>
            </a:r>
            <a:br>
              <a:rPr lang="cs-CZ" sz="2800" dirty="0" smtClean="0">
                <a:solidFill>
                  <a:srgbClr val="CC0000"/>
                </a:solidFill>
                <a:effectLst/>
              </a:rPr>
            </a:br>
            <a:r>
              <a:rPr lang="cs-CZ" sz="2800" dirty="0" smtClean="0">
                <a:solidFill>
                  <a:srgbClr val="CC0000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CC0000"/>
              </a:solidFill>
              <a:effectLst/>
            </a:endParaRPr>
          </a:p>
        </p:txBody>
      </p:sp>
      <p:sp>
        <p:nvSpPr>
          <p:cNvPr id="4" name="Slunce 3"/>
          <p:cNvSpPr/>
          <p:nvPr/>
        </p:nvSpPr>
        <p:spPr>
          <a:xfrm>
            <a:off x="2857488" y="3643290"/>
            <a:ext cx="4929222" cy="3214710"/>
          </a:xfrm>
          <a:prstGeom prst="sun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990033"/>
                </a:solidFill>
              </a:rPr>
              <a:t>C) vztlaková</a:t>
            </a:r>
            <a:endParaRPr lang="cs-CZ" sz="2400" b="1" dirty="0">
              <a:solidFill>
                <a:srgbClr val="990033"/>
              </a:solidFill>
            </a:endParaRPr>
          </a:p>
        </p:txBody>
      </p:sp>
      <p:sp>
        <p:nvSpPr>
          <p:cNvPr id="5" name="Slunce 4"/>
          <p:cNvSpPr/>
          <p:nvPr/>
        </p:nvSpPr>
        <p:spPr>
          <a:xfrm>
            <a:off x="285720" y="1571612"/>
            <a:ext cx="4929222" cy="3214710"/>
          </a:xfrm>
          <a:prstGeom prst="sun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990033"/>
                </a:solidFill>
              </a:rPr>
              <a:t>A) gravitační</a:t>
            </a:r>
            <a:endParaRPr lang="cs-CZ" sz="2400" b="1" dirty="0">
              <a:solidFill>
                <a:srgbClr val="990033"/>
              </a:solidFill>
            </a:endParaRPr>
          </a:p>
        </p:txBody>
      </p:sp>
      <p:sp>
        <p:nvSpPr>
          <p:cNvPr id="6" name="Slunce 5"/>
          <p:cNvSpPr/>
          <p:nvPr/>
        </p:nvSpPr>
        <p:spPr>
          <a:xfrm>
            <a:off x="4214778" y="1285860"/>
            <a:ext cx="4929222" cy="3214710"/>
          </a:xfrm>
          <a:prstGeom prst="sun">
            <a:avLst/>
          </a:prstGeom>
          <a:solidFill>
            <a:srgbClr val="FF99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990033"/>
                </a:solidFill>
              </a:rPr>
              <a:t>B) přitažlivá</a:t>
            </a:r>
            <a:endParaRPr lang="cs-CZ" sz="2400" b="1" dirty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33FF"/>
                </a:solidFill>
                <a:effectLst/>
              </a:rPr>
              <a:t>10) Jaký vliv na příliv a odliv má Slunce oproti Měsíci?</a:t>
            </a:r>
            <a:br>
              <a:rPr lang="cs-CZ" sz="3200" dirty="0" smtClean="0">
                <a:solidFill>
                  <a:srgbClr val="3333FF"/>
                </a:solidFill>
                <a:effectLst/>
              </a:rPr>
            </a:br>
            <a:r>
              <a:rPr lang="cs-CZ" sz="3200" dirty="0" smtClean="0">
                <a:solidFill>
                  <a:srgbClr val="3333FF"/>
                </a:solidFill>
                <a:effectLst/>
              </a:rPr>
              <a:t>Vyber správnou odpověď: </a:t>
            </a:r>
            <a:endParaRPr lang="cs-CZ" sz="3200" dirty="0">
              <a:solidFill>
                <a:srgbClr val="3333FF"/>
              </a:solidFill>
              <a:effectLst/>
            </a:endParaRPr>
          </a:p>
        </p:txBody>
      </p:sp>
      <p:sp>
        <p:nvSpPr>
          <p:cNvPr id="4" name="Obdélník s odříznutým příčným rohem 3"/>
          <p:cNvSpPr/>
          <p:nvPr/>
        </p:nvSpPr>
        <p:spPr>
          <a:xfrm>
            <a:off x="642910" y="2500306"/>
            <a:ext cx="2786082" cy="1643074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A) úplně stejný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5" name="Obdélník s odříznutým příčným rohem 4"/>
          <p:cNvSpPr/>
          <p:nvPr/>
        </p:nvSpPr>
        <p:spPr>
          <a:xfrm>
            <a:off x="2928926" y="4786322"/>
            <a:ext cx="2786082" cy="1643074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C) zhruba poloviční</a:t>
            </a:r>
            <a:endParaRPr lang="cs-CZ" sz="2400" b="1" dirty="0">
              <a:solidFill>
                <a:srgbClr val="000066"/>
              </a:solidFill>
            </a:endParaRPr>
          </a:p>
        </p:txBody>
      </p:sp>
      <p:sp>
        <p:nvSpPr>
          <p:cNvPr id="6" name="Obdélník s odříznutým příčným rohem 5"/>
          <p:cNvSpPr/>
          <p:nvPr/>
        </p:nvSpPr>
        <p:spPr>
          <a:xfrm>
            <a:off x="5143504" y="2500306"/>
            <a:ext cx="2786082" cy="1643074"/>
          </a:xfrm>
          <a:prstGeom prst="snip2DiagRect">
            <a:avLst/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0066"/>
                </a:solidFill>
              </a:rPr>
              <a:t>B) zhruba dvojnásobný</a:t>
            </a:r>
            <a:endParaRPr lang="cs-CZ" sz="2400" b="1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2"/>
              </a:rPr>
              <a:t>http://upload.wikimedia.org/wikipedia/commons/d/dd/Full_Moon_Luc_Viatour.jpg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3"/>
              </a:rPr>
              <a:t>http://mladez.astro.cz/upload/clanky/nocni-obloha/minimum_o_hvezdach/obr.24-mesicni_more.jpg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4"/>
              </a:rPr>
              <a:t>http://upload.wikimedia.org/wikipedia/commons/f/f8/Tycho_crater_on_the_Moon.jpg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5"/>
              </a:rPr>
              <a:t>http://upload.wikimedia.org/wikipedia/commons/thumb/1/1b/Moon_Eclipse_cs.svg/590px-Moon_Eclipse_cs.svg.png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6"/>
              </a:rPr>
              <a:t>http://mesic.astronomie.cz/Images/zatmeni-z-mesice.jpg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7"/>
              </a:rPr>
              <a:t>http://www.astro.zcu.cz/obr.php?pid=704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8"/>
              </a:rPr>
              <a:t>http://upload.wikimedia.org/wikipedia/commons/e/e5/The_Apollo_11_Prime_Crew_-_GPN-2000-001164.jpg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9"/>
              </a:rPr>
              <a:t>http://upload.wikimedia.org/wikipedia/commons/8/8b/5927_NASA.jpg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0"/>
              </a:rPr>
              <a:t>http://upload.wikimedia.org/wikipedia/commons/1/16/Apollo_11_Launch_-_GPN-2000-000630.jpg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1"/>
              </a:rPr>
              <a:t>http://upload.wikimedia.org/wikipedia/commons/7/73/Moon_PIA00302.jpg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00FF"/>
                </a:solidFill>
                <a:hlinkClick r:id="rId12"/>
              </a:rPr>
              <a:t>http://upload.wikimedia.org/wikipedia/commons/5/57/Cara-oculta-luna.jpg</a:t>
            </a:r>
            <a:r>
              <a:rPr lang="cs-CZ" sz="1200" b="1" dirty="0" smtClean="0">
                <a:solidFill>
                  <a:srgbClr val="0000FF"/>
                </a:solidFill>
              </a:rPr>
              <a:t> </a:t>
            </a:r>
            <a:r>
              <a:rPr lang="en-US" sz="1200" b="1" dirty="0" smtClean="0">
                <a:solidFill>
                  <a:srgbClr val="0000FF"/>
                </a:solidFill>
              </a:rPr>
              <a:t>[</a:t>
            </a:r>
            <a:r>
              <a:rPr lang="cs-CZ" sz="1200" b="1" dirty="0" smtClean="0">
                <a:solidFill>
                  <a:srgbClr val="0000FF"/>
                </a:solidFill>
              </a:rPr>
              <a:t>cit.: 2012-03-16</a:t>
            </a:r>
            <a:r>
              <a:rPr lang="en-US" sz="1200" b="1" dirty="0" smtClean="0">
                <a:solidFill>
                  <a:srgbClr val="0000FF"/>
                </a:solidFill>
              </a:rPr>
              <a:t>]</a:t>
            </a:r>
            <a:endParaRPr lang="cs-CZ" sz="1200" b="1" dirty="0" smtClean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Prezentace slouží k prohloubení znalostí.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porovnává poznatky získané v </a:t>
            </a:r>
            <a:r>
              <a:rPr lang="cs-CZ" sz="2400" b="1" smtClean="0">
                <a:solidFill>
                  <a:srgbClr val="0033CC"/>
                </a:solidFill>
              </a:rPr>
              <a:t>zeměpise </a:t>
            </a:r>
            <a:r>
              <a:rPr lang="cs-CZ" sz="2400" b="1" smtClean="0">
                <a:solidFill>
                  <a:srgbClr val="0033CC"/>
                </a:solidFill>
              </a:rPr>
              <a:t>                            a </a:t>
            </a:r>
            <a:r>
              <a:rPr lang="cs-CZ" sz="2400" b="1" dirty="0" smtClean="0">
                <a:solidFill>
                  <a:srgbClr val="0033CC"/>
                </a:solidFill>
              </a:rPr>
              <a:t>ve fyzice s podrobnějšími informacemi o </a:t>
            </a:r>
            <a:r>
              <a:rPr lang="cs-CZ" sz="2400" b="1" smtClean="0">
                <a:solidFill>
                  <a:srgbClr val="0033CC"/>
                </a:solidFill>
              </a:rPr>
              <a:t>měsíci </a:t>
            </a:r>
            <a:r>
              <a:rPr lang="cs-CZ" sz="2400" b="1" smtClean="0">
                <a:solidFill>
                  <a:srgbClr val="0033CC"/>
                </a:solidFill>
              </a:rPr>
              <a:t>                       v </a:t>
            </a:r>
            <a:r>
              <a:rPr lang="cs-CZ" sz="2400" b="1" dirty="0" smtClean="0">
                <a:solidFill>
                  <a:srgbClr val="0033CC"/>
                </a:solidFill>
              </a:rPr>
              <a:t>literatuře nebo na internetu.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dobu oběhu Měsíce kolem Země a dobu oběhu rotace.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stručně popíše charakteristiku Měsíce a zná rozdíl mezi přivrácenou a odvrácenou stranou Měsíce.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zná teorie vzniku Měsíce.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popíše povrch Měsíce (moře, krátery, pohoří)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popíše vlivy Měsíce na Zem, ví,  jak vzniká zatmění Měsíce.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se seznámí s průzkumem Měsíce.</a:t>
            </a:r>
          </a:p>
          <a:p>
            <a:pPr marL="624078" indent="-514350">
              <a:buAutoNum type="arabicParenR"/>
            </a:pPr>
            <a:r>
              <a:rPr lang="cs-CZ" sz="2400" b="1" dirty="0" smtClean="0">
                <a:solidFill>
                  <a:srgbClr val="0033CC"/>
                </a:solidFill>
              </a:rPr>
              <a:t>Žák odpoví na otázky-žák vybírá správné odpovědi.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250</TotalTime>
  <Words>1219</Words>
  <Application>Microsoft Office PowerPoint</Application>
  <PresentationFormat>Předvádění na obrazovce (4:3)</PresentationFormat>
  <Paragraphs>180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Shluk</vt:lpstr>
      <vt:lpstr>Snímek 1</vt:lpstr>
      <vt:lpstr>Měsíc, jak je viděn ze Země</vt:lpstr>
      <vt:lpstr>Měsíc - oběh</vt:lpstr>
      <vt:lpstr>Měsíc, charakteristika</vt:lpstr>
      <vt:lpstr>Vznik Měsíce</vt:lpstr>
      <vt:lpstr>Snímek 6</vt:lpstr>
      <vt:lpstr>Snímek 7</vt:lpstr>
      <vt:lpstr>Povrch Měsíce</vt:lpstr>
      <vt:lpstr>„Moře“ Měsíce – „tvář Měsíce“</vt:lpstr>
      <vt:lpstr>Měsíční krátery</vt:lpstr>
      <vt:lpstr>Působení Měsíce na Zem-příliv a odliv</vt:lpstr>
      <vt:lpstr>Zatmění Měsíce</vt:lpstr>
      <vt:lpstr>Snímek 13</vt:lpstr>
      <vt:lpstr>Snímek 14</vt:lpstr>
      <vt:lpstr>Průzkum Měsíce</vt:lpstr>
      <vt:lpstr>Snímek 16</vt:lpstr>
      <vt:lpstr>První přistání člověka na Měsíci</vt:lpstr>
      <vt:lpstr>Snímek 18</vt:lpstr>
      <vt:lpstr>Snímek 19</vt:lpstr>
      <vt:lpstr> Odpověz na otázky: 1) Jaký průměr má Měsíc v rovníkové části? Vyber správnou odpověď: </vt:lpstr>
      <vt:lpstr>2) Vyjmenuj fáze měsíce. Vyber správné odpovědi: </vt:lpstr>
      <vt:lpstr>3) Jak říkáme tmavým oblastem na povrchu Měsíce, tzv. „tvář“ Měsíce? Vyber správnou odpověď: </vt:lpstr>
      <vt:lpstr>4) Jak se jmenuje známý kráter               na Měsíci s průměrem 85 km? Vyber správnou odpověď: </vt:lpstr>
      <vt:lpstr>5)Kdy nastává zatmění Měsíce? Vyber správné odpovědi: </vt:lpstr>
      <vt:lpstr>6) V jakém roce,čí a jaká sonda provedla první průzkum Měsíce? Vyber správnou odpověď:</vt:lpstr>
      <vt:lpstr>7) Kteří muži kráčeli dne 20. července 1969 jako první po povrchu Měsíce? Vyber správnou odpověď: </vt:lpstr>
      <vt:lpstr>8) Jak se nazývá lunární modul Apolla 11? Vyber správnou odpověď:</vt:lpstr>
      <vt:lpstr>9) Jaká síla Měsíce způsobuje na Zemi příliv              a odliv? Vyber správnou odpověď:</vt:lpstr>
      <vt:lpstr>10) Jaký vliv na příliv a odliv má Slunce oproti Měsíci? Vyber správnou odpověď: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38</cp:revision>
  <dcterms:created xsi:type="dcterms:W3CDTF">2012-03-11T14:43:52Z</dcterms:created>
  <dcterms:modified xsi:type="dcterms:W3CDTF">2013-06-08T17:42:52Z</dcterms:modified>
</cp:coreProperties>
</file>