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notesSlides/notesSlide18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notesSlides/notesSlide16.xml" ContentType="application/vnd.openxmlformats-officedocument.presentationml.notesSlide+xml"/>
  <Override PartName="/ppt/notesSlides/notesSlide25.xml" ContentType="application/vnd.openxmlformats-officedocument.presentationml.notesSl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4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notesSlides/notesSlide17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6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notesSlides/notesSlide13.xml" ContentType="application/vnd.openxmlformats-officedocument.presentationml.notesSlide+xml"/>
  <Override PartName="/ppt/notesSlides/notesSlide22.xml" ContentType="application/vnd.openxmlformats-officedocument.presentationml.notesSlide+xml"/>
  <Override PartName="/ppt/slideLayouts/slideLayout10.xml" ContentType="application/vnd.openxmlformats-officedocument.presentationml.slideLayout+xml"/>
  <Default Extension="gif" ContentType="image/gif"/>
  <Override PartName="/ppt/notesSlides/notesSlide8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20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0"/>
  </p:notesMasterIdLst>
  <p:sldIdLst>
    <p:sldId id="256" r:id="rId2"/>
    <p:sldId id="259" r:id="rId3"/>
    <p:sldId id="261" r:id="rId4"/>
    <p:sldId id="260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7" r:id="rId21"/>
    <p:sldId id="278" r:id="rId22"/>
    <p:sldId id="279" r:id="rId23"/>
    <p:sldId id="280" r:id="rId24"/>
    <p:sldId id="281" r:id="rId25"/>
    <p:sldId id="282" r:id="rId26"/>
    <p:sldId id="283" r:id="rId27"/>
    <p:sldId id="257" r:id="rId28"/>
    <p:sldId id="258" r:id="rId2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6600"/>
    <a:srgbClr val="FFFFCC"/>
    <a:srgbClr val="008000"/>
    <a:srgbClr val="000099"/>
    <a:srgbClr val="3366FF"/>
    <a:srgbClr val="CC3399"/>
    <a:srgbClr val="660066"/>
    <a:srgbClr val="003300"/>
    <a:srgbClr val="66FF66"/>
    <a:srgbClr val="0099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6429988-1352-4432-802F-FB8759FF1B15}" type="datetimeFigureOut">
              <a:rPr lang="cs-CZ" smtClean="0"/>
              <a:t>8.6.2013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6F34988-37D2-479D-8E52-FF768C716AF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F34988-37D2-479D-8E52-FF768C716AFE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F34988-37D2-479D-8E52-FF768C716AFE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F34988-37D2-479D-8E52-FF768C716AFE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F34988-37D2-479D-8E52-FF768C716AFE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F34988-37D2-479D-8E52-FF768C716AFE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F34988-37D2-479D-8E52-FF768C716AFE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F34988-37D2-479D-8E52-FF768C716AFE}" type="slidenum">
              <a:rPr lang="cs-CZ" smtClean="0"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F34988-37D2-479D-8E52-FF768C716AFE}" type="slidenum">
              <a:rPr lang="cs-CZ" smtClean="0"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F34988-37D2-479D-8E52-FF768C716AFE}" type="slidenum">
              <a:rPr lang="cs-CZ" smtClean="0"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F34988-37D2-479D-8E52-FF768C716AFE}" type="slidenum">
              <a:rPr lang="cs-CZ" smtClean="0"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F34988-37D2-479D-8E52-FF768C716AFE}" type="slidenum">
              <a:rPr lang="cs-CZ" smtClean="0"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F34988-37D2-479D-8E52-FF768C716AFE}" type="slidenum">
              <a:rPr lang="cs-CZ" smtClean="0"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F34988-37D2-479D-8E52-FF768C716AFE}" type="slidenum">
              <a:rPr lang="cs-CZ" smtClean="0"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F34988-37D2-479D-8E52-FF768C716AFE}" type="slidenum">
              <a:rPr lang="cs-CZ" smtClean="0"/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F34988-37D2-479D-8E52-FF768C716AFE}" type="slidenum">
              <a:rPr lang="cs-CZ" smtClean="0"/>
              <a:t>15</a:t>
            </a:fld>
            <a:endParaRPr lang="cs-CZ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F34988-37D2-479D-8E52-FF768C716AFE}" type="slidenum">
              <a:rPr lang="cs-CZ" smtClean="0"/>
              <a:t>16</a:t>
            </a:fld>
            <a:endParaRPr lang="cs-CZ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F34988-37D2-479D-8E52-FF768C716AFE}" type="slidenum">
              <a:rPr lang="cs-CZ" smtClean="0"/>
              <a:t>17</a:t>
            </a:fld>
            <a:endParaRPr lang="cs-CZ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F34988-37D2-479D-8E52-FF768C716AFE}" type="slidenum">
              <a:rPr lang="cs-CZ" smtClean="0"/>
              <a:t>18</a:t>
            </a:fld>
            <a:endParaRPr lang="cs-CZ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F34988-37D2-479D-8E52-FF768C716AFE}" type="slidenum">
              <a:rPr lang="cs-CZ" smtClean="0"/>
              <a:t>19</a:t>
            </a:fld>
            <a:endParaRPr lang="cs-CZ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F34988-37D2-479D-8E52-FF768C716AFE}" type="slidenum">
              <a:rPr lang="cs-CZ" smtClean="0"/>
              <a:t>20</a:t>
            </a:fld>
            <a:endParaRPr lang="cs-CZ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F34988-37D2-479D-8E52-FF768C716AFE}" type="slidenum">
              <a:rPr lang="cs-CZ" smtClean="0"/>
              <a:t>21</a:t>
            </a:fld>
            <a:endParaRPr lang="cs-CZ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F34988-37D2-479D-8E52-FF768C716AFE}" type="slidenum">
              <a:rPr lang="cs-CZ" smtClean="0"/>
              <a:t>22</a:t>
            </a:fld>
            <a:endParaRPr lang="cs-CZ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F34988-37D2-479D-8E52-FF768C716AFE}" type="slidenum">
              <a:rPr lang="cs-CZ" smtClean="0"/>
              <a:t>23</a:t>
            </a:fld>
            <a:endParaRPr lang="cs-CZ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F34988-37D2-479D-8E52-FF768C716AFE}" type="slidenum">
              <a:rPr lang="cs-CZ" smtClean="0"/>
              <a:t>25</a:t>
            </a:fld>
            <a:endParaRPr lang="cs-CZ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F34988-37D2-479D-8E52-FF768C716AFE}" type="slidenum">
              <a:rPr lang="cs-CZ" smtClean="0"/>
              <a:t>27</a:t>
            </a:fld>
            <a:endParaRPr lang="cs-CZ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F34988-37D2-479D-8E52-FF768C716AFE}" type="slidenum">
              <a:rPr lang="cs-CZ" smtClean="0"/>
              <a:t>28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 dirty="0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3A60D218-9CD5-4A96-ACDF-3FA7DDD41C3A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4254EE5B-2BC0-4C7A-A06D-27932C8A82E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A60D218-9CD5-4A96-ACDF-3FA7DDD41C3A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254EE5B-2BC0-4C7A-A06D-27932C8A82E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A60D218-9CD5-4A96-ACDF-3FA7DDD41C3A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254EE5B-2BC0-4C7A-A06D-27932C8A82E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A60D218-9CD5-4A96-ACDF-3FA7DDD41C3A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254EE5B-2BC0-4C7A-A06D-27932C8A82E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A60D218-9CD5-4A96-ACDF-3FA7DDD41C3A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254EE5B-2BC0-4C7A-A06D-27932C8A82E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A60D218-9CD5-4A96-ACDF-3FA7DDD41C3A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254EE5B-2BC0-4C7A-A06D-27932C8A82E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A60D218-9CD5-4A96-ACDF-3FA7DDD41C3A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254EE5B-2BC0-4C7A-A06D-27932C8A82E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3A60D218-9CD5-4A96-ACDF-3FA7DDD41C3A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254EE5B-2BC0-4C7A-A06D-27932C8A82E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3A60D218-9CD5-4A96-ACDF-3FA7DDD41C3A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4254EE5B-2BC0-4C7A-A06D-27932C8A82E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A60D218-9CD5-4A96-ACDF-3FA7DDD41C3A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254EE5B-2BC0-4C7A-A06D-27932C8A82E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A60D218-9CD5-4A96-ACDF-3FA7DDD41C3A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254EE5B-2BC0-4C7A-A06D-27932C8A82E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3A60D218-9CD5-4A96-ACDF-3FA7DDD41C3A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4254EE5B-2BC0-4C7A-A06D-27932C8A82E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Jupiter.jpg" TargetMode="External"/><Relationship Id="rId13" Type="http://schemas.openxmlformats.org/officeDocument/2006/relationships/hyperlink" Target="http://cs.wikipedia.org/wiki/Soubor:ISSpoststs131.jpg" TargetMode="External"/><Relationship Id="rId3" Type="http://schemas.openxmlformats.org/officeDocument/2006/relationships/hyperlink" Target="http://upload.wikimedia.org/wikipedia/commons/c/c2/Solar_sys.jpg" TargetMode="External"/><Relationship Id="rId7" Type="http://schemas.openxmlformats.org/officeDocument/2006/relationships/hyperlink" Target="http://upload.wikimedia.org/wikipedia/commons/a/a4/Phobos_deimos_diff_rotated.jpg" TargetMode="External"/><Relationship Id="rId12" Type="http://schemas.openxmlformats.org/officeDocument/2006/relationships/hyperlink" Target="http://cs.wikipedia.org/wiki/Soubor:HST-SM4.jpeg" TargetMode="External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b/bc/Venuspioneeruv.jpg" TargetMode="External"/><Relationship Id="rId11" Type="http://schemas.openxmlformats.org/officeDocument/2006/relationships/hyperlink" Target="http://upload.wikimedia.org/wikipedia/commons/7/71/Atmosphere_layers-cs.svg" TargetMode="External"/><Relationship Id="rId5" Type="http://schemas.openxmlformats.org/officeDocument/2006/relationships/hyperlink" Target="http://upload.wikimedia.org/wikipedia/commons/9/93/MESSENGER_first_photo_of_unseen_side_of_mercury.jpg" TargetMode="External"/><Relationship Id="rId10" Type="http://schemas.openxmlformats.org/officeDocument/2006/relationships/hyperlink" Target="http://upload.wikimedia.org/wikipedia/commons/0/04/Ursa_Minor_constellation_map.png" TargetMode="External"/><Relationship Id="rId4" Type="http://schemas.openxmlformats.org/officeDocument/2006/relationships/hyperlink" Target="http://upload.wikimedia.org/wikipedia/commons/3/3c/Solar_planets.jpg" TargetMode="External"/><Relationship Id="rId9" Type="http://schemas.openxmlformats.org/officeDocument/2006/relationships/hyperlink" Target="http://upload.wikimedia.org/wikipedia/commons/9/91/White_dwarf-590.jpg" TargetMode="Externa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1"/>
          <p:cNvSpPr txBox="1">
            <a:spLocks/>
          </p:cNvSpPr>
          <p:nvPr/>
        </p:nvSpPr>
        <p:spPr>
          <a:xfrm>
            <a:off x="611560" y="5229200"/>
            <a:ext cx="7421478" cy="857256"/>
          </a:xfrm>
          <a:prstGeom prst="rect">
            <a:avLst/>
          </a:prstGeom>
        </p:spPr>
        <p:txBody>
          <a:bodyPr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5760" lvl="0" indent="-256032" algn="just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 </a:t>
            </a:r>
            <a:r>
              <a:rPr lang="cs-CZ" sz="1600" b="1" noProof="0" dirty="0" smtClean="0">
                <a:solidFill>
                  <a:srgbClr val="00B0F0"/>
                </a:solidFill>
              </a:rPr>
              <a:t>Materiál je určen pro žáky 9. ročníku</a:t>
            </a:r>
            <a:r>
              <a:rPr lang="cs-CZ" sz="1600" b="1" dirty="0" smtClean="0">
                <a:solidFill>
                  <a:srgbClr val="00B0F0"/>
                </a:solidFill>
              </a:rPr>
              <a:t>. Slouží k ověření naučených znalostí. Může být součástí zkoušení nebo testu.</a:t>
            </a:r>
            <a:endParaRPr lang="cs-CZ" sz="1600" b="1" noProof="0" dirty="0" smtClean="0">
              <a:solidFill>
                <a:srgbClr val="00B0F0"/>
              </a:solidFill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467544" y="4509120"/>
            <a:ext cx="7587028" cy="570934"/>
          </a:xfrm>
          <a:prstGeom prst="rect">
            <a:avLst/>
          </a:prstGeom>
        </p:spPr>
        <p:txBody>
          <a:bodyPr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Souhrnné</a:t>
            </a:r>
            <a:r>
              <a:rPr kumimoji="0" lang="cs-CZ" sz="2400" b="1" i="0" u="none" strike="noStrike" kern="1200" cap="none" spc="0" normalizeH="0" noProof="0" dirty="0" smtClean="0">
                <a:ln>
                  <a:noFill/>
                </a:ln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opakování-VESMÍR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699792" y="1268760"/>
            <a:ext cx="5890406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2060"/>
                </a:solidFill>
              </a:rPr>
              <a:t>Název školy: </a:t>
            </a:r>
            <a:r>
              <a:rPr lang="cs-CZ" b="1" dirty="0" smtClean="0">
                <a:solidFill>
                  <a:srgbClr val="002060"/>
                </a:solidFill>
              </a:rPr>
              <a:t>ZŠ Štětí, Ostrovní 300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Autor: </a:t>
            </a:r>
            <a:r>
              <a:rPr lang="cs-CZ" b="1" dirty="0" smtClean="0">
                <a:solidFill>
                  <a:srgbClr val="002060"/>
                </a:solidFill>
              </a:rPr>
              <a:t>Francová Alena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Vzdělávací oblast: Člověk a příroda_Fyzika_Závěrečný přehled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Datum: 03/2012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Název materiálu: 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b="1" dirty="0" smtClean="0">
                <a:solidFill>
                  <a:srgbClr val="002060"/>
                </a:solidFill>
              </a:rPr>
              <a:t>VY_32_INOVACE_FY.ZP.9.A.13_souhrnne_opakovani_vesmir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Číslo operačního programu: </a:t>
            </a:r>
            <a:r>
              <a:rPr lang="cs-CZ" b="1" dirty="0" smtClean="0">
                <a:solidFill>
                  <a:srgbClr val="002060"/>
                </a:solidFill>
              </a:rPr>
              <a:t>CZ.1.07/1.4.00/21.1693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projektu: </a:t>
            </a:r>
            <a:r>
              <a:rPr lang="cs-CZ" b="1" dirty="0" smtClean="0">
                <a:solidFill>
                  <a:srgbClr val="002060"/>
                </a:solidFill>
              </a:rPr>
              <a:t>PRIMA ŠKOLA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7" name="Picture 4" descr="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1472" y="928670"/>
            <a:ext cx="1811936" cy="1714512"/>
          </a:xfrm>
          <a:prstGeom prst="rect">
            <a:avLst/>
          </a:prstGeom>
          <a:noFill/>
        </p:spPr>
      </p:pic>
      <p:pic>
        <p:nvPicPr>
          <p:cNvPr id="8" name="Obrázek 7" descr="OPVK_hor_zakladni_logolink_RGB_cz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355976" y="260648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582858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800080"/>
                </a:solidFill>
                <a:effectLst/>
              </a:rPr>
              <a:t>Odpověz na otázky</a:t>
            </a:r>
            <a:br>
              <a:rPr lang="cs-CZ" sz="3200" dirty="0" smtClean="0">
                <a:solidFill>
                  <a:srgbClr val="800080"/>
                </a:solidFill>
                <a:effectLst/>
              </a:rPr>
            </a:br>
            <a:r>
              <a:rPr lang="cs-CZ" sz="3200" dirty="0" smtClean="0">
                <a:solidFill>
                  <a:srgbClr val="800080"/>
                </a:solidFill>
                <a:effectLst/>
              </a:rPr>
              <a:t>1) Zhruba kolikrát je průměr Slunce větší než průměr Země?</a:t>
            </a:r>
            <a:br>
              <a:rPr lang="cs-CZ" sz="3200" dirty="0" smtClean="0">
                <a:solidFill>
                  <a:srgbClr val="800080"/>
                </a:solidFill>
                <a:effectLst/>
              </a:rPr>
            </a:br>
            <a:r>
              <a:rPr lang="cs-CZ" sz="3200" dirty="0" smtClean="0">
                <a:solidFill>
                  <a:srgbClr val="800080"/>
                </a:solidFill>
                <a:effectLst/>
              </a:rPr>
              <a:t>Vyber správnou odpověď:</a:t>
            </a:r>
            <a:endParaRPr lang="cs-CZ" sz="3200" dirty="0">
              <a:solidFill>
                <a:srgbClr val="800080"/>
              </a:solidFill>
              <a:effectLst/>
            </a:endParaRPr>
          </a:p>
        </p:txBody>
      </p:sp>
      <p:sp>
        <p:nvSpPr>
          <p:cNvPr id="4" name="Pěticípá hvězda 3"/>
          <p:cNvSpPr/>
          <p:nvPr/>
        </p:nvSpPr>
        <p:spPr>
          <a:xfrm>
            <a:off x="214282" y="2643182"/>
            <a:ext cx="3214710" cy="2571768"/>
          </a:xfrm>
          <a:prstGeom prst="star5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660066"/>
                </a:solidFill>
              </a:rPr>
              <a:t>1 000</a:t>
            </a:r>
          </a:p>
          <a:p>
            <a:pPr algn="ctr"/>
            <a:r>
              <a:rPr lang="cs-CZ" sz="2800" b="1" dirty="0" smtClean="0">
                <a:solidFill>
                  <a:srgbClr val="660066"/>
                </a:solidFill>
              </a:rPr>
              <a:t>krát</a:t>
            </a:r>
            <a:endParaRPr lang="cs-CZ" sz="2800" b="1" dirty="0">
              <a:solidFill>
                <a:srgbClr val="660066"/>
              </a:solidFill>
            </a:endParaRPr>
          </a:p>
        </p:txBody>
      </p:sp>
      <p:sp>
        <p:nvSpPr>
          <p:cNvPr id="5" name="Pěticípá hvězda 4"/>
          <p:cNvSpPr/>
          <p:nvPr/>
        </p:nvSpPr>
        <p:spPr>
          <a:xfrm>
            <a:off x="3214678" y="4071942"/>
            <a:ext cx="3214710" cy="2571768"/>
          </a:xfrm>
          <a:prstGeom prst="star5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660066"/>
                </a:solidFill>
              </a:rPr>
              <a:t>110</a:t>
            </a:r>
          </a:p>
          <a:p>
            <a:pPr algn="ctr"/>
            <a:r>
              <a:rPr lang="cs-CZ" sz="2800" b="1" dirty="0" smtClean="0">
                <a:solidFill>
                  <a:srgbClr val="660066"/>
                </a:solidFill>
              </a:rPr>
              <a:t>krát</a:t>
            </a:r>
            <a:endParaRPr lang="cs-CZ" sz="2800" b="1" dirty="0">
              <a:solidFill>
                <a:srgbClr val="660066"/>
              </a:solidFill>
            </a:endParaRPr>
          </a:p>
        </p:txBody>
      </p:sp>
      <p:sp>
        <p:nvSpPr>
          <p:cNvPr id="6" name="Pěticípá hvězda 5"/>
          <p:cNvSpPr/>
          <p:nvPr/>
        </p:nvSpPr>
        <p:spPr>
          <a:xfrm>
            <a:off x="5214942" y="1928802"/>
            <a:ext cx="3214710" cy="2571768"/>
          </a:xfrm>
          <a:prstGeom prst="star5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660066"/>
                </a:solidFill>
              </a:rPr>
              <a:t>10</a:t>
            </a:r>
          </a:p>
          <a:p>
            <a:pPr algn="ctr"/>
            <a:r>
              <a:rPr lang="cs-CZ" sz="2800" b="1" dirty="0" smtClean="0">
                <a:solidFill>
                  <a:srgbClr val="660066"/>
                </a:solidFill>
              </a:rPr>
              <a:t>krát</a:t>
            </a:r>
            <a:endParaRPr lang="cs-CZ" sz="2800" b="1" dirty="0">
              <a:solidFill>
                <a:srgbClr val="66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596" y="214290"/>
            <a:ext cx="8437622" cy="52969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4071934" y="5786454"/>
            <a:ext cx="42862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Sluneční soustava</a:t>
            </a:r>
            <a:endParaRPr lang="cs-CZ" sz="36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582858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00CC"/>
                </a:solidFill>
                <a:effectLst/>
              </a:rPr>
              <a:t>2) Jaká je podle fyzikálních propočtů teplota uprostřed Slunce?</a:t>
            </a:r>
            <a:br>
              <a:rPr lang="cs-CZ" sz="3200" dirty="0" smtClean="0">
                <a:solidFill>
                  <a:srgbClr val="0000CC"/>
                </a:solidFill>
                <a:effectLst/>
              </a:rPr>
            </a:br>
            <a:r>
              <a:rPr lang="cs-CZ" sz="3200" dirty="0" smtClean="0">
                <a:solidFill>
                  <a:srgbClr val="0000CC"/>
                </a:solidFill>
                <a:effectLst/>
              </a:rPr>
              <a:t>Vyber správnou odpověď:</a:t>
            </a:r>
            <a:endParaRPr lang="cs-CZ" sz="3200" dirty="0">
              <a:solidFill>
                <a:srgbClr val="0000CC"/>
              </a:solidFill>
              <a:effectLst/>
            </a:endParaRPr>
          </a:p>
        </p:txBody>
      </p:sp>
      <p:sp>
        <p:nvSpPr>
          <p:cNvPr id="4" name="Elipsa 3"/>
          <p:cNvSpPr/>
          <p:nvPr/>
        </p:nvSpPr>
        <p:spPr>
          <a:xfrm>
            <a:off x="285720" y="2571744"/>
            <a:ext cx="2786082" cy="1571636"/>
          </a:xfrm>
          <a:prstGeom prst="ellipse">
            <a:avLst/>
          </a:prstGeom>
          <a:solidFill>
            <a:srgbClr val="CC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0099"/>
                </a:solidFill>
              </a:rPr>
              <a:t>5 500 </a:t>
            </a:r>
            <a:r>
              <a:rPr lang="cs-CZ" sz="2800" b="1" dirty="0" smtClean="0">
                <a:solidFill>
                  <a:srgbClr val="000099"/>
                </a:solidFill>
                <a:latin typeface="Arial"/>
                <a:cs typeface="Arial"/>
              </a:rPr>
              <a:t>°C</a:t>
            </a:r>
            <a:endParaRPr lang="cs-CZ" sz="2800" b="1" dirty="0">
              <a:solidFill>
                <a:srgbClr val="000099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1928794" y="4643446"/>
            <a:ext cx="2786082" cy="1571636"/>
          </a:xfrm>
          <a:prstGeom prst="ellipse">
            <a:avLst/>
          </a:prstGeom>
          <a:solidFill>
            <a:srgbClr val="CC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0099"/>
                </a:solidFill>
              </a:rPr>
              <a:t>50 tisíc </a:t>
            </a:r>
            <a:r>
              <a:rPr lang="cs-CZ" sz="2800" b="1" dirty="0" smtClean="0">
                <a:solidFill>
                  <a:srgbClr val="000099"/>
                </a:solidFill>
                <a:latin typeface="Arial"/>
                <a:cs typeface="Arial"/>
              </a:rPr>
              <a:t>°C</a:t>
            </a:r>
            <a:endParaRPr lang="cs-CZ" sz="2800" b="1" dirty="0">
              <a:solidFill>
                <a:srgbClr val="000099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4572000" y="2571744"/>
            <a:ext cx="2786082" cy="1571636"/>
          </a:xfrm>
          <a:prstGeom prst="ellipse">
            <a:avLst/>
          </a:prstGeom>
          <a:solidFill>
            <a:srgbClr val="CC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0099"/>
                </a:solidFill>
              </a:rPr>
              <a:t>15 milionů </a:t>
            </a:r>
            <a:r>
              <a:rPr lang="cs-CZ" sz="2800" b="1" dirty="0" smtClean="0">
                <a:solidFill>
                  <a:srgbClr val="000099"/>
                </a:solidFill>
                <a:latin typeface="Arial"/>
                <a:cs typeface="Arial"/>
              </a:rPr>
              <a:t>°C</a:t>
            </a:r>
            <a:endParaRPr lang="cs-CZ" sz="2800" b="1" dirty="0">
              <a:solidFill>
                <a:srgbClr val="000099"/>
              </a:solidFill>
            </a:endParaRPr>
          </a:p>
        </p:txBody>
      </p:sp>
      <p:pic>
        <p:nvPicPr>
          <p:cNvPr id="1026" name="Picture 2" descr="C:\Documents and Settings\radek\Local Settings\Temporary Internet Files\Content.IE5\UICNG21R\MC900440405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29388" y="4357694"/>
            <a:ext cx="2143140" cy="214314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143116"/>
            <a:ext cx="8229600" cy="357189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b="1" u="sng" dirty="0" smtClean="0">
                <a:solidFill>
                  <a:srgbClr val="33CC33"/>
                </a:solidFill>
              </a:rPr>
              <a:t>Odpověď na otázku č. 3: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33CC33"/>
                </a:solidFill>
              </a:rPr>
              <a:t>Zemská atmosféra propouští jen </a:t>
            </a:r>
            <a:r>
              <a:rPr lang="cs-CZ" sz="3200" b="1" u="sng" dirty="0" smtClean="0">
                <a:solidFill>
                  <a:srgbClr val="33CC33"/>
                </a:solidFill>
              </a:rPr>
              <a:t>část spektra slunečního záření</a:t>
            </a:r>
            <a:r>
              <a:rPr lang="cs-CZ" sz="3200" b="1" dirty="0" smtClean="0">
                <a:solidFill>
                  <a:srgbClr val="33CC33"/>
                </a:solidFill>
              </a:rPr>
              <a:t>: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33CC33"/>
                </a:solidFill>
              </a:rPr>
              <a:t>všechny složky viditelného spektra,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33CC33"/>
                </a:solidFill>
              </a:rPr>
              <a:t>část ultrafialového, infračerveného a radiového záření</a:t>
            </a:r>
          </a:p>
          <a:p>
            <a:pPr>
              <a:buNone/>
            </a:pPr>
            <a:endParaRPr lang="cs-CZ" sz="2800" dirty="0" smtClean="0">
              <a:solidFill>
                <a:srgbClr val="33CC33"/>
              </a:solidFill>
            </a:endParaRPr>
          </a:p>
          <a:p>
            <a:pPr>
              <a:buNone/>
            </a:pPr>
            <a:endParaRPr lang="cs-CZ" sz="2800" dirty="0" smtClean="0">
              <a:solidFill>
                <a:srgbClr val="33CC33"/>
              </a:solidFill>
            </a:endParaRPr>
          </a:p>
          <a:p>
            <a:pPr>
              <a:buNone/>
            </a:pPr>
            <a:endParaRPr lang="cs-CZ" sz="2800" dirty="0" smtClean="0">
              <a:solidFill>
                <a:srgbClr val="33CC33"/>
              </a:solidFill>
            </a:endParaRPr>
          </a:p>
          <a:p>
            <a:pPr>
              <a:buNone/>
            </a:pPr>
            <a:endParaRPr lang="cs-CZ" sz="2800" dirty="0">
              <a:solidFill>
                <a:srgbClr val="33CC33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9704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9900"/>
                </a:solidFill>
                <a:effectLst/>
              </a:rPr>
              <a:t>3) Jakou část slunečního záření propouští zemská atmosféra?</a:t>
            </a:r>
            <a:br>
              <a:rPr lang="cs-CZ" sz="3200" dirty="0" smtClean="0">
                <a:solidFill>
                  <a:srgbClr val="009900"/>
                </a:solidFill>
                <a:effectLst/>
              </a:rPr>
            </a:br>
            <a:r>
              <a:rPr lang="cs-CZ" sz="3200" dirty="0" smtClean="0">
                <a:solidFill>
                  <a:srgbClr val="009900"/>
                </a:solidFill>
                <a:effectLst/>
              </a:rPr>
              <a:t>Odpověz: </a:t>
            </a:r>
            <a:endParaRPr lang="cs-CZ" sz="3200" dirty="0">
              <a:solidFill>
                <a:srgbClr val="0099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97106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800000"/>
                </a:solidFill>
                <a:effectLst/>
              </a:rPr>
              <a:t>4) Jak se nazývá naší Zemi druhá nejbližší hvězda?</a:t>
            </a:r>
            <a:br>
              <a:rPr lang="cs-CZ" sz="3200" dirty="0" smtClean="0">
                <a:solidFill>
                  <a:srgbClr val="800000"/>
                </a:solidFill>
                <a:effectLst/>
              </a:rPr>
            </a:br>
            <a:r>
              <a:rPr lang="cs-CZ" sz="3200" dirty="0" smtClean="0">
                <a:solidFill>
                  <a:srgbClr val="800000"/>
                </a:solidFill>
                <a:effectLst/>
              </a:rPr>
              <a:t> Vyber správnou odpověď:</a:t>
            </a:r>
            <a:endParaRPr lang="cs-CZ" sz="3200" dirty="0">
              <a:solidFill>
                <a:srgbClr val="800000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714348" y="2500306"/>
            <a:ext cx="3071834" cy="1357322"/>
          </a:xfrm>
          <a:prstGeom prst="roundRect">
            <a:avLst/>
          </a:prstGeom>
          <a:solidFill>
            <a:srgbClr val="FF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800000"/>
                </a:solidFill>
              </a:rPr>
              <a:t>Alfa Centauri</a:t>
            </a:r>
            <a:endParaRPr lang="cs-CZ" sz="3200" b="1" dirty="0">
              <a:solidFill>
                <a:srgbClr val="800000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428860" y="4643446"/>
            <a:ext cx="3071834" cy="1357322"/>
          </a:xfrm>
          <a:prstGeom prst="roundRect">
            <a:avLst/>
          </a:prstGeom>
          <a:solidFill>
            <a:srgbClr val="FF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800000"/>
                </a:solidFill>
              </a:rPr>
              <a:t>Sírius</a:t>
            </a:r>
            <a:endParaRPr lang="cs-CZ" sz="3200" b="1" dirty="0">
              <a:solidFill>
                <a:srgbClr val="800000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4929190" y="2714620"/>
            <a:ext cx="3071834" cy="1357322"/>
          </a:xfrm>
          <a:prstGeom prst="roundRect">
            <a:avLst/>
          </a:prstGeom>
          <a:solidFill>
            <a:srgbClr val="FF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800000"/>
                </a:solidFill>
              </a:rPr>
              <a:t>Prokyon</a:t>
            </a:r>
            <a:endParaRPr lang="cs-CZ" sz="3200" b="1" dirty="0">
              <a:solidFill>
                <a:srgbClr val="8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>
                                      <p:cBhvr override="childStyle"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>
                                      <p:cBhvr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>
                                      <p:cBhvr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82660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660066"/>
                </a:solidFill>
                <a:effectLst/>
              </a:rPr>
              <a:t>5) Vyber terestrické planety.</a:t>
            </a:r>
            <a:endParaRPr lang="cs-CZ" sz="3600" dirty="0">
              <a:solidFill>
                <a:srgbClr val="660066"/>
              </a:solidFill>
              <a:effectLst/>
            </a:endParaRPr>
          </a:p>
        </p:txBody>
      </p:sp>
      <p:sp>
        <p:nvSpPr>
          <p:cNvPr id="4" name="Obdélník s odříznutým příčným rohem 3"/>
          <p:cNvSpPr/>
          <p:nvPr/>
        </p:nvSpPr>
        <p:spPr>
          <a:xfrm>
            <a:off x="285720" y="1428736"/>
            <a:ext cx="2714644" cy="1428760"/>
          </a:xfrm>
          <a:prstGeom prst="snip2Diag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800080"/>
                </a:solidFill>
              </a:rPr>
              <a:t>Země</a:t>
            </a:r>
            <a:endParaRPr lang="cs-CZ" sz="3200" b="1" dirty="0">
              <a:solidFill>
                <a:srgbClr val="800080"/>
              </a:solidFill>
            </a:endParaRPr>
          </a:p>
        </p:txBody>
      </p:sp>
      <p:sp>
        <p:nvSpPr>
          <p:cNvPr id="5" name="Obdélník s odříznutým příčným rohem 4"/>
          <p:cNvSpPr/>
          <p:nvPr/>
        </p:nvSpPr>
        <p:spPr>
          <a:xfrm>
            <a:off x="3143240" y="1428736"/>
            <a:ext cx="2714644" cy="1428760"/>
          </a:xfrm>
          <a:prstGeom prst="snip2Diag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800080"/>
                </a:solidFill>
              </a:rPr>
              <a:t>Uran</a:t>
            </a:r>
            <a:endParaRPr lang="cs-CZ" sz="3200" b="1" dirty="0">
              <a:solidFill>
                <a:srgbClr val="800080"/>
              </a:solidFill>
            </a:endParaRPr>
          </a:p>
        </p:txBody>
      </p:sp>
      <p:sp>
        <p:nvSpPr>
          <p:cNvPr id="6" name="Obdélník s odříznutým příčným rohem 5"/>
          <p:cNvSpPr/>
          <p:nvPr/>
        </p:nvSpPr>
        <p:spPr>
          <a:xfrm>
            <a:off x="3214678" y="4857760"/>
            <a:ext cx="2714644" cy="1428760"/>
          </a:xfrm>
          <a:prstGeom prst="snip2Diag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800080"/>
                </a:solidFill>
              </a:rPr>
              <a:t>Venuše</a:t>
            </a:r>
            <a:endParaRPr lang="cs-CZ" sz="3200" b="1" dirty="0">
              <a:solidFill>
                <a:srgbClr val="800080"/>
              </a:solidFill>
            </a:endParaRPr>
          </a:p>
        </p:txBody>
      </p:sp>
      <p:sp>
        <p:nvSpPr>
          <p:cNvPr id="7" name="Obdélník s odříznutým příčným rohem 6"/>
          <p:cNvSpPr/>
          <p:nvPr/>
        </p:nvSpPr>
        <p:spPr>
          <a:xfrm>
            <a:off x="6072198" y="3143248"/>
            <a:ext cx="2714644" cy="1428760"/>
          </a:xfrm>
          <a:prstGeom prst="snip2Diag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800080"/>
                </a:solidFill>
              </a:rPr>
              <a:t>Merkur</a:t>
            </a:r>
            <a:endParaRPr lang="cs-CZ" sz="3200" b="1" dirty="0">
              <a:solidFill>
                <a:srgbClr val="800080"/>
              </a:solidFill>
            </a:endParaRPr>
          </a:p>
        </p:txBody>
      </p:sp>
      <p:sp>
        <p:nvSpPr>
          <p:cNvPr id="8" name="Obdélník s odříznutým příčným rohem 7"/>
          <p:cNvSpPr/>
          <p:nvPr/>
        </p:nvSpPr>
        <p:spPr>
          <a:xfrm>
            <a:off x="6143636" y="5072074"/>
            <a:ext cx="2714644" cy="1428760"/>
          </a:xfrm>
          <a:prstGeom prst="snip2Diag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800080"/>
                </a:solidFill>
              </a:rPr>
              <a:t>Neptun</a:t>
            </a:r>
            <a:endParaRPr lang="cs-CZ" sz="3200" b="1" dirty="0">
              <a:solidFill>
                <a:srgbClr val="800080"/>
              </a:solidFill>
            </a:endParaRPr>
          </a:p>
        </p:txBody>
      </p:sp>
      <p:sp>
        <p:nvSpPr>
          <p:cNvPr id="9" name="Obdélník s odříznutým příčným rohem 8"/>
          <p:cNvSpPr/>
          <p:nvPr/>
        </p:nvSpPr>
        <p:spPr>
          <a:xfrm>
            <a:off x="285720" y="3143248"/>
            <a:ext cx="2714644" cy="1428760"/>
          </a:xfrm>
          <a:prstGeom prst="snip2Diag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800080"/>
                </a:solidFill>
              </a:rPr>
              <a:t>Jupiter</a:t>
            </a:r>
            <a:endParaRPr lang="cs-CZ" sz="3200" b="1" dirty="0">
              <a:solidFill>
                <a:srgbClr val="800080"/>
              </a:solidFill>
            </a:endParaRPr>
          </a:p>
        </p:txBody>
      </p:sp>
      <p:sp>
        <p:nvSpPr>
          <p:cNvPr id="10" name="Obdélník s odříznutým příčným rohem 9"/>
          <p:cNvSpPr/>
          <p:nvPr/>
        </p:nvSpPr>
        <p:spPr>
          <a:xfrm>
            <a:off x="6072198" y="1428736"/>
            <a:ext cx="2714644" cy="1428760"/>
          </a:xfrm>
          <a:prstGeom prst="snip2Diag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800080"/>
                </a:solidFill>
              </a:rPr>
              <a:t>Mars</a:t>
            </a:r>
            <a:endParaRPr lang="cs-CZ" sz="3200" b="1" dirty="0">
              <a:solidFill>
                <a:srgbClr val="800080"/>
              </a:solidFill>
            </a:endParaRPr>
          </a:p>
        </p:txBody>
      </p:sp>
      <p:sp>
        <p:nvSpPr>
          <p:cNvPr id="11" name="Obdélník s odříznutým příčným rohem 10"/>
          <p:cNvSpPr/>
          <p:nvPr/>
        </p:nvSpPr>
        <p:spPr>
          <a:xfrm>
            <a:off x="3214678" y="3143248"/>
            <a:ext cx="2714644" cy="1428760"/>
          </a:xfrm>
          <a:prstGeom prst="snip2Diag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800080"/>
                </a:solidFill>
              </a:rPr>
              <a:t>Saturn</a:t>
            </a:r>
            <a:endParaRPr lang="cs-CZ" sz="3200" b="1" dirty="0">
              <a:solidFill>
                <a:srgbClr val="80008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7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2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7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2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00694" y="345996"/>
            <a:ext cx="2286016" cy="63405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571472" y="785794"/>
            <a:ext cx="4357718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660066"/>
                </a:solidFill>
              </a:rPr>
              <a:t>Terestrické planety:</a:t>
            </a:r>
          </a:p>
          <a:p>
            <a:pPr marL="514350" indent="-514350">
              <a:buAutoNum type="arabicPeriod"/>
            </a:pPr>
            <a:r>
              <a:rPr lang="cs-CZ" sz="3200" b="1" dirty="0" smtClean="0">
                <a:solidFill>
                  <a:srgbClr val="660066"/>
                </a:solidFill>
              </a:rPr>
              <a:t>Merkur</a:t>
            </a:r>
          </a:p>
          <a:p>
            <a:pPr marL="514350" indent="-514350">
              <a:buAutoNum type="arabicPeriod"/>
            </a:pPr>
            <a:r>
              <a:rPr lang="cs-CZ" sz="3200" b="1" dirty="0" smtClean="0">
                <a:solidFill>
                  <a:srgbClr val="660066"/>
                </a:solidFill>
              </a:rPr>
              <a:t>Venuše</a:t>
            </a:r>
          </a:p>
          <a:p>
            <a:pPr marL="514350" indent="-514350">
              <a:buAutoNum type="arabicPeriod"/>
            </a:pPr>
            <a:r>
              <a:rPr lang="cs-CZ" sz="3200" b="1" dirty="0" smtClean="0">
                <a:solidFill>
                  <a:srgbClr val="660066"/>
                </a:solidFill>
              </a:rPr>
              <a:t>Země</a:t>
            </a:r>
          </a:p>
          <a:p>
            <a:pPr marL="514350" indent="-514350">
              <a:buAutoNum type="arabicPeriod"/>
            </a:pPr>
            <a:r>
              <a:rPr lang="cs-CZ" sz="3200" b="1" dirty="0" smtClean="0">
                <a:solidFill>
                  <a:srgbClr val="660066"/>
                </a:solidFill>
              </a:rPr>
              <a:t>Mars</a:t>
            </a:r>
          </a:p>
          <a:p>
            <a:pPr marL="514350" indent="-514350"/>
            <a:r>
              <a:rPr lang="cs-CZ" sz="3200" b="1" dirty="0" smtClean="0">
                <a:solidFill>
                  <a:srgbClr val="660066"/>
                </a:solidFill>
              </a:rPr>
              <a:t>Plynné planety:</a:t>
            </a:r>
          </a:p>
          <a:p>
            <a:pPr marL="514350" indent="-514350"/>
            <a:r>
              <a:rPr lang="cs-CZ" sz="3200" b="1" dirty="0" smtClean="0">
                <a:solidFill>
                  <a:srgbClr val="660066"/>
                </a:solidFill>
              </a:rPr>
              <a:t>5. Jupiter</a:t>
            </a:r>
          </a:p>
          <a:p>
            <a:pPr marL="514350" indent="-514350"/>
            <a:r>
              <a:rPr lang="cs-CZ" sz="3200" b="1" dirty="0" smtClean="0">
                <a:solidFill>
                  <a:srgbClr val="660066"/>
                </a:solidFill>
              </a:rPr>
              <a:t>6. Saturn</a:t>
            </a:r>
          </a:p>
          <a:p>
            <a:pPr marL="514350" indent="-514350"/>
            <a:r>
              <a:rPr lang="cs-CZ" sz="3200" b="1" dirty="0" smtClean="0">
                <a:solidFill>
                  <a:srgbClr val="660066"/>
                </a:solidFill>
              </a:rPr>
              <a:t>7. Uran</a:t>
            </a:r>
          </a:p>
          <a:p>
            <a:pPr marL="514350" indent="-514350"/>
            <a:r>
              <a:rPr lang="cs-CZ" sz="3200" b="1" dirty="0" smtClean="0">
                <a:solidFill>
                  <a:srgbClr val="660066"/>
                </a:solidFill>
              </a:rPr>
              <a:t>8. Neptun</a:t>
            </a:r>
            <a:endParaRPr lang="cs-CZ" sz="3200" b="1" dirty="0">
              <a:solidFill>
                <a:srgbClr val="66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97106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0033CC"/>
                </a:solidFill>
                <a:effectLst/>
              </a:rPr>
              <a:t>6) Které planetě trvá oběh kolem slunce pouze 87,969 dne? </a:t>
            </a:r>
            <a:br>
              <a:rPr lang="cs-CZ" sz="2800" dirty="0" smtClean="0">
                <a:solidFill>
                  <a:srgbClr val="0033CC"/>
                </a:solidFill>
                <a:effectLst/>
              </a:rPr>
            </a:br>
            <a:r>
              <a:rPr lang="cs-CZ" sz="2800" dirty="0" smtClean="0">
                <a:solidFill>
                  <a:srgbClr val="0033CC"/>
                </a:solidFill>
                <a:effectLst/>
              </a:rPr>
              <a:t>(Tato planeta má teplotní rozdíl až 700 </a:t>
            </a:r>
            <a:r>
              <a:rPr lang="cs-CZ" sz="2800" dirty="0" smtClean="0">
                <a:solidFill>
                  <a:srgbClr val="0033CC"/>
                </a:solidFill>
                <a:effectLst/>
                <a:latin typeface="Arial"/>
                <a:cs typeface="Arial"/>
              </a:rPr>
              <a:t>°C)</a:t>
            </a:r>
            <a:br>
              <a:rPr lang="cs-CZ" sz="2800" dirty="0" smtClean="0">
                <a:solidFill>
                  <a:srgbClr val="0033CC"/>
                </a:solidFill>
                <a:effectLst/>
                <a:latin typeface="Arial"/>
                <a:cs typeface="Arial"/>
              </a:rPr>
            </a:br>
            <a:r>
              <a:rPr lang="cs-CZ" sz="2800" dirty="0" smtClean="0">
                <a:solidFill>
                  <a:srgbClr val="0033CC"/>
                </a:solidFill>
                <a:effectLst/>
                <a:latin typeface="Arial"/>
                <a:cs typeface="Arial"/>
              </a:rPr>
              <a:t>Vyber správnou odpověď:</a:t>
            </a:r>
            <a:endParaRPr lang="cs-CZ" sz="2800" dirty="0">
              <a:solidFill>
                <a:srgbClr val="0033CC"/>
              </a:solidFill>
              <a:effectLst/>
            </a:endParaRPr>
          </a:p>
        </p:txBody>
      </p:sp>
      <p:sp>
        <p:nvSpPr>
          <p:cNvPr id="4" name="Slza 3"/>
          <p:cNvSpPr/>
          <p:nvPr/>
        </p:nvSpPr>
        <p:spPr>
          <a:xfrm>
            <a:off x="285720" y="2643182"/>
            <a:ext cx="2286016" cy="1928826"/>
          </a:xfrm>
          <a:prstGeom prst="teardrop">
            <a:avLst/>
          </a:prstGeom>
          <a:solidFill>
            <a:srgbClr val="CCE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3399"/>
                </a:solidFill>
              </a:rPr>
              <a:t>Venuše</a:t>
            </a:r>
            <a:endParaRPr lang="cs-CZ" sz="3200" b="1" dirty="0">
              <a:solidFill>
                <a:srgbClr val="003399"/>
              </a:solidFill>
            </a:endParaRPr>
          </a:p>
        </p:txBody>
      </p:sp>
      <p:sp>
        <p:nvSpPr>
          <p:cNvPr id="5" name="Slza 4"/>
          <p:cNvSpPr/>
          <p:nvPr/>
        </p:nvSpPr>
        <p:spPr>
          <a:xfrm>
            <a:off x="2214546" y="4572008"/>
            <a:ext cx="2286016" cy="1928826"/>
          </a:xfrm>
          <a:prstGeom prst="teardrop">
            <a:avLst/>
          </a:prstGeom>
          <a:solidFill>
            <a:srgbClr val="CCE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3399"/>
                </a:solidFill>
              </a:rPr>
              <a:t>Merkur</a:t>
            </a:r>
            <a:endParaRPr lang="cs-CZ" sz="3200" b="1" dirty="0">
              <a:solidFill>
                <a:srgbClr val="003399"/>
              </a:solidFill>
            </a:endParaRPr>
          </a:p>
        </p:txBody>
      </p:sp>
      <p:sp>
        <p:nvSpPr>
          <p:cNvPr id="6" name="Slza 5"/>
          <p:cNvSpPr/>
          <p:nvPr/>
        </p:nvSpPr>
        <p:spPr>
          <a:xfrm>
            <a:off x="3643306" y="2357430"/>
            <a:ext cx="2286016" cy="1928826"/>
          </a:xfrm>
          <a:prstGeom prst="teardrop">
            <a:avLst/>
          </a:prstGeom>
          <a:solidFill>
            <a:srgbClr val="CCE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3399"/>
                </a:solidFill>
              </a:rPr>
              <a:t>Mars</a:t>
            </a:r>
            <a:endParaRPr lang="cs-CZ" sz="3200" b="1" dirty="0">
              <a:solidFill>
                <a:srgbClr val="003399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43636" y="3786190"/>
            <a:ext cx="2723400" cy="272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16" dur="indefinite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Times New Roma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72573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CC66"/>
                </a:solidFill>
                <a:effectLst/>
              </a:rPr>
              <a:t>7) Která z kamenných planeta má nejhustší atmosféru tvořenou převážně z oxidu uhličitého?</a:t>
            </a:r>
            <a:br>
              <a:rPr lang="cs-CZ" sz="3200" dirty="0" smtClean="0">
                <a:solidFill>
                  <a:srgbClr val="00CC66"/>
                </a:solidFill>
                <a:effectLst/>
              </a:rPr>
            </a:br>
            <a:r>
              <a:rPr lang="cs-CZ" sz="3200" dirty="0" smtClean="0">
                <a:solidFill>
                  <a:srgbClr val="00CC66"/>
                </a:solidFill>
                <a:effectLst/>
              </a:rPr>
              <a:t>Vyber správnou odpověď:</a:t>
            </a:r>
            <a:endParaRPr lang="cs-CZ" sz="3200" dirty="0">
              <a:solidFill>
                <a:srgbClr val="00CC66"/>
              </a:solidFill>
              <a:effectLst/>
            </a:endParaRPr>
          </a:p>
        </p:txBody>
      </p:sp>
      <p:sp>
        <p:nvSpPr>
          <p:cNvPr id="4" name="Obdélník se zakulaceným příčným rohem 3"/>
          <p:cNvSpPr/>
          <p:nvPr/>
        </p:nvSpPr>
        <p:spPr>
          <a:xfrm>
            <a:off x="214282" y="2857496"/>
            <a:ext cx="2643206" cy="1428760"/>
          </a:xfrm>
          <a:prstGeom prst="round2DiagRect">
            <a:avLst/>
          </a:prstGeom>
          <a:solidFill>
            <a:srgbClr val="CCE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9900"/>
                </a:solidFill>
              </a:rPr>
              <a:t>Merkur</a:t>
            </a:r>
            <a:endParaRPr lang="cs-CZ" sz="3200" b="1" dirty="0">
              <a:solidFill>
                <a:srgbClr val="009900"/>
              </a:solidFill>
            </a:endParaRPr>
          </a:p>
        </p:txBody>
      </p:sp>
      <p:sp>
        <p:nvSpPr>
          <p:cNvPr id="5" name="Obdélník se zakulaceným příčným rohem 4"/>
          <p:cNvSpPr/>
          <p:nvPr/>
        </p:nvSpPr>
        <p:spPr>
          <a:xfrm>
            <a:off x="6072198" y="2857496"/>
            <a:ext cx="2643206" cy="1428760"/>
          </a:xfrm>
          <a:prstGeom prst="round2DiagRect">
            <a:avLst/>
          </a:prstGeom>
          <a:solidFill>
            <a:srgbClr val="CCE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9900"/>
                </a:solidFill>
              </a:rPr>
              <a:t>Mars</a:t>
            </a:r>
            <a:endParaRPr lang="cs-CZ" sz="3200" b="1" dirty="0">
              <a:solidFill>
                <a:srgbClr val="009900"/>
              </a:solidFill>
            </a:endParaRPr>
          </a:p>
        </p:txBody>
      </p:sp>
      <p:sp>
        <p:nvSpPr>
          <p:cNvPr id="6" name="Obdélník se zakulaceným příčným rohem 5"/>
          <p:cNvSpPr/>
          <p:nvPr/>
        </p:nvSpPr>
        <p:spPr>
          <a:xfrm>
            <a:off x="3143240" y="2857496"/>
            <a:ext cx="2643206" cy="1428760"/>
          </a:xfrm>
          <a:prstGeom prst="round2DiagRect">
            <a:avLst/>
          </a:prstGeom>
          <a:solidFill>
            <a:srgbClr val="CCE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9900"/>
                </a:solidFill>
              </a:rPr>
              <a:t>Venuše</a:t>
            </a:r>
            <a:endParaRPr lang="cs-CZ" sz="3200" b="1" dirty="0">
              <a:solidFill>
                <a:srgbClr val="009900"/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00430" y="4500570"/>
            <a:ext cx="2074540" cy="2230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1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36854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CC0000"/>
                </a:solidFill>
                <a:effectLst/>
              </a:rPr>
              <a:t>8) Jak se jmenují dva měsíce planety Mars?</a:t>
            </a:r>
            <a:br>
              <a:rPr lang="cs-CZ" sz="3200" dirty="0" smtClean="0">
                <a:solidFill>
                  <a:srgbClr val="CC0000"/>
                </a:solidFill>
                <a:effectLst/>
              </a:rPr>
            </a:br>
            <a:r>
              <a:rPr lang="cs-CZ" sz="3200" dirty="0" smtClean="0">
                <a:solidFill>
                  <a:srgbClr val="CC0000"/>
                </a:solidFill>
                <a:effectLst/>
              </a:rPr>
              <a:t>Odpověz:</a:t>
            </a:r>
            <a:endParaRPr lang="cs-CZ" sz="3200" dirty="0">
              <a:solidFill>
                <a:srgbClr val="CC0000"/>
              </a:solidFill>
              <a:effectLst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42910" y="5000636"/>
            <a:ext cx="38576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Phobos a Deimos</a:t>
            </a:r>
            <a:endParaRPr lang="cs-CZ" sz="3200" b="1" dirty="0">
              <a:solidFill>
                <a:srgbClr val="FF0000"/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14744" y="2071678"/>
            <a:ext cx="4473326" cy="28098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allAtOnce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51142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CC00CC"/>
                </a:solidFill>
                <a:effectLst/>
              </a:rPr>
              <a:t>9) Která planeta zaujímá 70% z celkové hmotnosti všech planet?</a:t>
            </a:r>
            <a:br>
              <a:rPr lang="cs-CZ" sz="3200" dirty="0" smtClean="0">
                <a:solidFill>
                  <a:srgbClr val="CC00CC"/>
                </a:solidFill>
                <a:effectLst/>
              </a:rPr>
            </a:br>
            <a:r>
              <a:rPr lang="cs-CZ" sz="3200" dirty="0" smtClean="0">
                <a:solidFill>
                  <a:srgbClr val="CC00CC"/>
                </a:solidFill>
                <a:effectLst/>
              </a:rPr>
              <a:t>Vyber správnou odpověď:</a:t>
            </a:r>
            <a:endParaRPr lang="cs-CZ" sz="3200" dirty="0">
              <a:solidFill>
                <a:srgbClr val="CC00CC"/>
              </a:solidFill>
              <a:effectLst/>
            </a:endParaRPr>
          </a:p>
        </p:txBody>
      </p:sp>
      <p:sp>
        <p:nvSpPr>
          <p:cNvPr id="4" name="Lichoběžník 3"/>
          <p:cNvSpPr/>
          <p:nvPr/>
        </p:nvSpPr>
        <p:spPr>
          <a:xfrm>
            <a:off x="214282" y="3643314"/>
            <a:ext cx="3000396" cy="857256"/>
          </a:xfrm>
          <a:prstGeom prst="trapezoid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660066"/>
                </a:solidFill>
              </a:rPr>
              <a:t>Saturn</a:t>
            </a:r>
            <a:endParaRPr lang="cs-CZ" sz="3200" b="1" dirty="0">
              <a:solidFill>
                <a:srgbClr val="660066"/>
              </a:solidFill>
            </a:endParaRPr>
          </a:p>
        </p:txBody>
      </p:sp>
      <p:sp>
        <p:nvSpPr>
          <p:cNvPr id="5" name="Lichoběžník 4"/>
          <p:cNvSpPr/>
          <p:nvPr/>
        </p:nvSpPr>
        <p:spPr>
          <a:xfrm>
            <a:off x="214282" y="2428868"/>
            <a:ext cx="3000396" cy="857256"/>
          </a:xfrm>
          <a:prstGeom prst="trapezoid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660066"/>
                </a:solidFill>
              </a:rPr>
              <a:t>Jupiter</a:t>
            </a:r>
            <a:endParaRPr lang="cs-CZ" sz="3200" b="1" dirty="0">
              <a:solidFill>
                <a:srgbClr val="660066"/>
              </a:solidFill>
            </a:endParaRPr>
          </a:p>
        </p:txBody>
      </p:sp>
      <p:sp>
        <p:nvSpPr>
          <p:cNvPr id="6" name="Lichoběžník 5"/>
          <p:cNvSpPr/>
          <p:nvPr/>
        </p:nvSpPr>
        <p:spPr>
          <a:xfrm>
            <a:off x="214282" y="4786322"/>
            <a:ext cx="3000396" cy="857256"/>
          </a:xfrm>
          <a:prstGeom prst="trapezoid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660066"/>
                </a:solidFill>
              </a:rPr>
              <a:t>Uran</a:t>
            </a:r>
            <a:endParaRPr lang="cs-CZ" sz="3200" b="1" dirty="0">
              <a:solidFill>
                <a:srgbClr val="660066"/>
              </a:solidFill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6248" y="2285992"/>
            <a:ext cx="4357698" cy="43576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16" dur="500" autoRev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7" dur="500" autoRev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8" dur="500" autoRev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54098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000066"/>
                </a:solidFill>
                <a:effectLst/>
              </a:rPr>
              <a:t>10) Jak se nazývají nejmenší hvězdy?</a:t>
            </a:r>
            <a:br>
              <a:rPr lang="cs-CZ" sz="2800" dirty="0" smtClean="0">
                <a:solidFill>
                  <a:srgbClr val="000066"/>
                </a:solidFill>
                <a:effectLst/>
              </a:rPr>
            </a:br>
            <a:r>
              <a:rPr lang="cs-CZ" sz="2800" dirty="0" smtClean="0">
                <a:solidFill>
                  <a:srgbClr val="000066"/>
                </a:solidFill>
                <a:effectLst/>
              </a:rPr>
              <a:t>Vyber správnou odpověď: </a:t>
            </a:r>
            <a:endParaRPr lang="cs-CZ" sz="2800" dirty="0">
              <a:solidFill>
                <a:srgbClr val="000066"/>
              </a:solidFill>
              <a:effectLst/>
            </a:endParaRPr>
          </a:p>
        </p:txBody>
      </p:sp>
      <p:sp>
        <p:nvSpPr>
          <p:cNvPr id="4" name="7cípá hvězda 3"/>
          <p:cNvSpPr/>
          <p:nvPr/>
        </p:nvSpPr>
        <p:spPr>
          <a:xfrm>
            <a:off x="0" y="1214422"/>
            <a:ext cx="4714908" cy="3643338"/>
          </a:xfrm>
          <a:prstGeom prst="star7">
            <a:avLst/>
          </a:prstGeom>
          <a:solidFill>
            <a:srgbClr val="CCE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33CC"/>
                </a:solidFill>
              </a:rPr>
              <a:t>Červené hvězdy</a:t>
            </a:r>
            <a:endParaRPr lang="cs-CZ" sz="3200" b="1" dirty="0">
              <a:solidFill>
                <a:srgbClr val="0033CC"/>
              </a:solidFill>
            </a:endParaRPr>
          </a:p>
        </p:txBody>
      </p:sp>
      <p:sp>
        <p:nvSpPr>
          <p:cNvPr id="5" name="7cípá hvězda 4"/>
          <p:cNvSpPr/>
          <p:nvPr/>
        </p:nvSpPr>
        <p:spPr>
          <a:xfrm>
            <a:off x="1785918" y="3000372"/>
            <a:ext cx="4714908" cy="3643338"/>
          </a:xfrm>
          <a:prstGeom prst="star7">
            <a:avLst/>
          </a:prstGeom>
          <a:solidFill>
            <a:srgbClr val="CCE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33CC"/>
                </a:solidFill>
              </a:rPr>
              <a:t>Kuřátka</a:t>
            </a:r>
            <a:endParaRPr lang="cs-CZ" sz="3200" b="1" dirty="0">
              <a:solidFill>
                <a:srgbClr val="0033CC"/>
              </a:solidFill>
            </a:endParaRPr>
          </a:p>
        </p:txBody>
      </p:sp>
      <p:sp>
        <p:nvSpPr>
          <p:cNvPr id="6" name="7cípá hvězda 5"/>
          <p:cNvSpPr/>
          <p:nvPr/>
        </p:nvSpPr>
        <p:spPr>
          <a:xfrm>
            <a:off x="4286248" y="785794"/>
            <a:ext cx="4714908" cy="3643338"/>
          </a:xfrm>
          <a:prstGeom prst="star7">
            <a:avLst/>
          </a:prstGeom>
          <a:solidFill>
            <a:srgbClr val="CCE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33CC"/>
                </a:solidFill>
              </a:rPr>
              <a:t>Bílí trpaslíci</a:t>
            </a:r>
            <a:endParaRPr lang="cs-CZ" sz="3200" b="1" dirty="0">
              <a:solidFill>
                <a:srgbClr val="0033CC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28926" y="642918"/>
            <a:ext cx="5619750" cy="5619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357158" y="1643050"/>
            <a:ext cx="235745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00CC"/>
                </a:solidFill>
              </a:rPr>
              <a:t>Bílí trpaslíci</a:t>
            </a:r>
            <a:endParaRPr lang="cs-CZ" sz="4000" b="1" dirty="0">
              <a:solidFill>
                <a:srgbClr val="0000CC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643182"/>
            <a:ext cx="8229600" cy="336410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b="1" dirty="0" smtClean="0">
                <a:solidFill>
                  <a:srgbClr val="008000"/>
                </a:solidFill>
              </a:rPr>
              <a:t>Odpověď na otázku č.11: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008000"/>
                </a:solidFill>
              </a:rPr>
              <a:t>Velká medvědice,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008000"/>
                </a:solidFill>
              </a:rPr>
              <a:t>Malý medvěd, jejichž součástí je: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008000"/>
                </a:solidFill>
              </a:rPr>
              <a:t>Velký a Malý vůz,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008000"/>
                </a:solidFill>
              </a:rPr>
              <a:t>Kasiopeja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008000"/>
                </a:solidFill>
              </a:rPr>
              <a:t>známo 88 souhvězdí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1135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9900"/>
                </a:solidFill>
                <a:effectLst/>
              </a:rPr>
              <a:t>11) Jaká známá souhvězdí znáš?</a:t>
            </a:r>
            <a:br>
              <a:rPr lang="cs-CZ" sz="3200" dirty="0" smtClean="0">
                <a:solidFill>
                  <a:srgbClr val="009900"/>
                </a:solidFill>
                <a:effectLst/>
              </a:rPr>
            </a:br>
            <a:r>
              <a:rPr lang="cs-CZ" sz="3200" dirty="0" smtClean="0">
                <a:solidFill>
                  <a:srgbClr val="009900"/>
                </a:solidFill>
                <a:effectLst/>
              </a:rPr>
              <a:t>Odpověz:</a:t>
            </a:r>
            <a:endParaRPr lang="cs-CZ" sz="3200" dirty="0">
              <a:solidFill>
                <a:srgbClr val="0099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28926" y="474810"/>
            <a:ext cx="5572164" cy="55721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285720" y="1214422"/>
            <a:ext cx="214314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00CC"/>
                </a:solidFill>
              </a:rPr>
              <a:t>Souhvězdí Malý medvěd s Malým vozem, jehož součástí je hvězda Polárka.</a:t>
            </a:r>
            <a:endParaRPr lang="cs-CZ" sz="2800" b="1" dirty="0">
              <a:solidFill>
                <a:srgbClr val="0000CC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15423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800080"/>
                </a:solidFill>
                <a:effectLst/>
              </a:rPr>
              <a:t>12) Jak se nazývá největší Saturnův měsíc (průměr 5 150 km)?</a:t>
            </a:r>
            <a:br>
              <a:rPr lang="cs-CZ" sz="3200" dirty="0" smtClean="0">
                <a:solidFill>
                  <a:srgbClr val="800080"/>
                </a:solidFill>
                <a:effectLst/>
              </a:rPr>
            </a:br>
            <a:r>
              <a:rPr lang="cs-CZ" sz="3200" dirty="0" smtClean="0">
                <a:solidFill>
                  <a:srgbClr val="800080"/>
                </a:solidFill>
                <a:effectLst/>
              </a:rPr>
              <a:t>Vyber správnou odpověď:</a:t>
            </a:r>
            <a:endParaRPr lang="cs-CZ" sz="3200" dirty="0">
              <a:solidFill>
                <a:srgbClr val="800080"/>
              </a:solidFill>
              <a:effectLst/>
            </a:endParaRPr>
          </a:p>
        </p:txBody>
      </p:sp>
      <p:sp>
        <p:nvSpPr>
          <p:cNvPr id="4" name="Vývojový diagram: alternativní postup 3"/>
          <p:cNvSpPr/>
          <p:nvPr/>
        </p:nvSpPr>
        <p:spPr>
          <a:xfrm>
            <a:off x="571472" y="2714620"/>
            <a:ext cx="2857520" cy="1500198"/>
          </a:xfrm>
          <a:prstGeom prst="flowChartAlternateProcess">
            <a:avLst/>
          </a:prstGeom>
          <a:solidFill>
            <a:srgbClr val="FF99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660066"/>
                </a:solidFill>
              </a:rPr>
              <a:t>Ganymedes</a:t>
            </a:r>
            <a:endParaRPr lang="cs-CZ" sz="3200" b="1" dirty="0">
              <a:solidFill>
                <a:srgbClr val="660066"/>
              </a:solidFill>
            </a:endParaRPr>
          </a:p>
        </p:txBody>
      </p:sp>
      <p:sp>
        <p:nvSpPr>
          <p:cNvPr id="5" name="Vývojový diagram: alternativní postup 4"/>
          <p:cNvSpPr/>
          <p:nvPr/>
        </p:nvSpPr>
        <p:spPr>
          <a:xfrm>
            <a:off x="5715008" y="4643446"/>
            <a:ext cx="2857520" cy="1500198"/>
          </a:xfrm>
          <a:prstGeom prst="flowChartAlternateProcess">
            <a:avLst/>
          </a:prstGeom>
          <a:solidFill>
            <a:srgbClr val="FF99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660066"/>
                </a:solidFill>
              </a:rPr>
              <a:t>Europa</a:t>
            </a:r>
            <a:endParaRPr lang="cs-CZ" sz="3200" b="1" dirty="0">
              <a:solidFill>
                <a:srgbClr val="660066"/>
              </a:solidFill>
            </a:endParaRPr>
          </a:p>
        </p:txBody>
      </p:sp>
      <p:sp>
        <p:nvSpPr>
          <p:cNvPr id="6" name="Vývojový diagram: alternativní postup 5"/>
          <p:cNvSpPr/>
          <p:nvPr/>
        </p:nvSpPr>
        <p:spPr>
          <a:xfrm>
            <a:off x="1428728" y="4714884"/>
            <a:ext cx="2857520" cy="1500198"/>
          </a:xfrm>
          <a:prstGeom prst="flowChartAlternateProcess">
            <a:avLst/>
          </a:prstGeom>
          <a:solidFill>
            <a:srgbClr val="FF99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660066"/>
                </a:solidFill>
              </a:rPr>
              <a:t>Titan</a:t>
            </a:r>
            <a:endParaRPr lang="cs-CZ" sz="3200" b="1" dirty="0">
              <a:solidFill>
                <a:srgbClr val="660066"/>
              </a:solidFill>
            </a:endParaRPr>
          </a:p>
        </p:txBody>
      </p:sp>
      <p:sp>
        <p:nvSpPr>
          <p:cNvPr id="7" name="Vývojový diagram: alternativní postup 6"/>
          <p:cNvSpPr/>
          <p:nvPr/>
        </p:nvSpPr>
        <p:spPr>
          <a:xfrm>
            <a:off x="4572000" y="2714620"/>
            <a:ext cx="2857520" cy="1500198"/>
          </a:xfrm>
          <a:prstGeom prst="flowChartAlternateProcess">
            <a:avLst/>
          </a:prstGeom>
          <a:solidFill>
            <a:srgbClr val="FF99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660066"/>
                </a:solidFill>
              </a:rPr>
              <a:t>Io</a:t>
            </a:r>
            <a:endParaRPr lang="cs-CZ" sz="3200" b="1" dirty="0">
              <a:solidFill>
                <a:srgbClr val="66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1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1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72573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00FF"/>
                </a:solidFill>
                <a:effectLst/>
              </a:rPr>
              <a:t>13) Jak se nazývá Neptunův největší měsíc, který jako jediný ze 13 známých obíhá planetu v obráceném směru?</a:t>
            </a:r>
            <a:endParaRPr lang="cs-CZ" sz="3200" dirty="0">
              <a:solidFill>
                <a:srgbClr val="0000FF"/>
              </a:solidFill>
              <a:effectLst/>
            </a:endParaRPr>
          </a:p>
        </p:txBody>
      </p:sp>
      <p:sp>
        <p:nvSpPr>
          <p:cNvPr id="4" name="Elipsa 3"/>
          <p:cNvSpPr/>
          <p:nvPr/>
        </p:nvSpPr>
        <p:spPr>
          <a:xfrm>
            <a:off x="571472" y="3429000"/>
            <a:ext cx="3071834" cy="1428760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3333CC"/>
                </a:solidFill>
              </a:rPr>
              <a:t>Titan</a:t>
            </a:r>
            <a:endParaRPr lang="cs-CZ" sz="3200" b="1" dirty="0">
              <a:solidFill>
                <a:srgbClr val="3333CC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3214678" y="5143512"/>
            <a:ext cx="2857520" cy="1428760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3333CC"/>
                </a:solidFill>
              </a:rPr>
              <a:t>Thalassa</a:t>
            </a:r>
            <a:endParaRPr lang="cs-CZ" sz="3200" b="1" dirty="0">
              <a:solidFill>
                <a:srgbClr val="3333CC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4714876" y="2857496"/>
            <a:ext cx="2928958" cy="1428760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3333CC"/>
                </a:solidFill>
              </a:rPr>
              <a:t>Triton</a:t>
            </a:r>
            <a:endParaRPr lang="cs-CZ" sz="3200" b="1" dirty="0">
              <a:solidFill>
                <a:srgbClr val="3333CC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571744"/>
            <a:ext cx="8229600" cy="3435547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3200" b="1" dirty="0" smtClean="0">
                <a:solidFill>
                  <a:srgbClr val="00CC00"/>
                </a:solidFill>
              </a:rPr>
              <a:t>Odpověď na otázku č. 14: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00CC00"/>
                </a:solidFill>
              </a:rPr>
              <a:t>78% dusík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00CC00"/>
                </a:solidFill>
              </a:rPr>
              <a:t>21%kyslík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00CC00"/>
                </a:solidFill>
              </a:rPr>
              <a:t>0,9% argon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00CC00"/>
                </a:solidFill>
              </a:rPr>
              <a:t>0,04% oxid uhličitý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00CC00"/>
                </a:solidFill>
              </a:rPr>
              <a:t>Stopy neonu, vodíku, helia, ozonu, metanu a oxidu dusnatého.</a:t>
            </a:r>
            <a:endParaRPr lang="cs-CZ" sz="3200" b="1" dirty="0">
              <a:solidFill>
                <a:srgbClr val="00CC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9916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FF6600"/>
                </a:solidFill>
                <a:effectLst/>
              </a:rPr>
              <a:t>14) Z jakých prvků je tvořena atmosféra Země?</a:t>
            </a:r>
            <a:br>
              <a:rPr lang="cs-CZ" sz="3200" dirty="0" smtClean="0">
                <a:solidFill>
                  <a:srgbClr val="FF6600"/>
                </a:solidFill>
                <a:effectLst/>
              </a:rPr>
            </a:br>
            <a:r>
              <a:rPr lang="cs-CZ" sz="3200" dirty="0" smtClean="0">
                <a:solidFill>
                  <a:srgbClr val="FF6600"/>
                </a:solidFill>
                <a:effectLst/>
              </a:rPr>
              <a:t>Odpověz:</a:t>
            </a:r>
            <a:endParaRPr lang="cs-CZ" sz="3200" dirty="0">
              <a:solidFill>
                <a:srgbClr val="FF66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786058"/>
            <a:ext cx="5472122" cy="3221233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3200" b="1" dirty="0" smtClean="0">
                <a:solidFill>
                  <a:srgbClr val="CC3399"/>
                </a:solidFill>
              </a:rPr>
              <a:t>Odpověď na otázku č. 15: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CC3399"/>
                </a:solidFill>
              </a:rPr>
              <a:t>troposféra,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CC3399"/>
                </a:solidFill>
              </a:rPr>
              <a:t>stratosféra,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CC3399"/>
                </a:solidFill>
              </a:rPr>
              <a:t>mezosféra,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CC3399"/>
                </a:solidFill>
              </a:rPr>
              <a:t>termosféra,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CC3399"/>
                </a:solidFill>
              </a:rPr>
              <a:t>exosféra</a:t>
            </a:r>
            <a:endParaRPr lang="cs-CZ" sz="3200" b="1" dirty="0">
              <a:solidFill>
                <a:srgbClr val="CC3399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9916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800080"/>
                </a:solidFill>
                <a:effectLst/>
              </a:rPr>
              <a:t>15) Do jakých vrstev můžeme rozdělit zemskou atmosféru? </a:t>
            </a:r>
            <a:br>
              <a:rPr lang="cs-CZ" sz="3200" dirty="0" smtClean="0">
                <a:solidFill>
                  <a:srgbClr val="800080"/>
                </a:solidFill>
                <a:effectLst/>
              </a:rPr>
            </a:br>
            <a:r>
              <a:rPr lang="cs-CZ" sz="3200" dirty="0" smtClean="0">
                <a:solidFill>
                  <a:srgbClr val="800080"/>
                </a:solidFill>
                <a:effectLst/>
              </a:rPr>
              <a:t>Odpověz:</a:t>
            </a:r>
            <a:endParaRPr lang="cs-CZ" sz="3200" dirty="0">
              <a:solidFill>
                <a:srgbClr val="80008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44011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6600FF"/>
                </a:solidFill>
                <a:effectLst/>
              </a:rPr>
              <a:t>16) Ve které oblasti zemské atmosféry se nachází ozonová vrstva, chránící život na Zemi před nebezpečným ultrafialovým zářením tím, že jej zachycuje a mění na teplo?</a:t>
            </a:r>
            <a:br>
              <a:rPr lang="cs-CZ" sz="3200" dirty="0" smtClean="0">
                <a:solidFill>
                  <a:srgbClr val="6600FF"/>
                </a:solidFill>
                <a:effectLst/>
              </a:rPr>
            </a:br>
            <a:r>
              <a:rPr lang="cs-CZ" sz="3200" dirty="0" smtClean="0">
                <a:solidFill>
                  <a:srgbClr val="6600FF"/>
                </a:solidFill>
                <a:effectLst/>
              </a:rPr>
              <a:t>Vyber správnou odpověď:</a:t>
            </a:r>
            <a:endParaRPr lang="cs-CZ" sz="3200" dirty="0">
              <a:solidFill>
                <a:srgbClr val="6600FF"/>
              </a:solidFill>
              <a:effectLst/>
            </a:endParaRPr>
          </a:p>
        </p:txBody>
      </p:sp>
      <p:sp>
        <p:nvSpPr>
          <p:cNvPr id="4" name="Vývojový diagram: děrná páska 3"/>
          <p:cNvSpPr/>
          <p:nvPr/>
        </p:nvSpPr>
        <p:spPr>
          <a:xfrm>
            <a:off x="642910" y="4214818"/>
            <a:ext cx="3071834" cy="1428760"/>
          </a:xfrm>
          <a:prstGeom prst="flowChartPunchedTape">
            <a:avLst/>
          </a:prstGeom>
          <a:solidFill>
            <a:srgbClr val="CCE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00FF"/>
                </a:solidFill>
              </a:rPr>
              <a:t>stratosféra</a:t>
            </a:r>
            <a:endParaRPr lang="cs-CZ" sz="3200" b="1" dirty="0">
              <a:solidFill>
                <a:srgbClr val="0000FF"/>
              </a:solidFill>
            </a:endParaRPr>
          </a:p>
        </p:txBody>
      </p:sp>
      <p:sp>
        <p:nvSpPr>
          <p:cNvPr id="5" name="Vývojový diagram: děrná páska 4"/>
          <p:cNvSpPr/>
          <p:nvPr/>
        </p:nvSpPr>
        <p:spPr>
          <a:xfrm>
            <a:off x="4500562" y="5429240"/>
            <a:ext cx="3071834" cy="1428760"/>
          </a:xfrm>
          <a:prstGeom prst="flowChartPunchedTape">
            <a:avLst/>
          </a:prstGeom>
          <a:solidFill>
            <a:srgbClr val="CCE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00FF"/>
                </a:solidFill>
              </a:rPr>
              <a:t>mezosféra</a:t>
            </a:r>
            <a:endParaRPr lang="cs-CZ" sz="3200" b="1" dirty="0">
              <a:solidFill>
                <a:srgbClr val="0000FF"/>
              </a:solidFill>
            </a:endParaRPr>
          </a:p>
        </p:txBody>
      </p:sp>
      <p:sp>
        <p:nvSpPr>
          <p:cNvPr id="6" name="Vývojový diagram: děrná páska 5"/>
          <p:cNvSpPr/>
          <p:nvPr/>
        </p:nvSpPr>
        <p:spPr>
          <a:xfrm>
            <a:off x="4714876" y="3357562"/>
            <a:ext cx="3071834" cy="1428760"/>
          </a:xfrm>
          <a:prstGeom prst="flowChartPunchedTape">
            <a:avLst/>
          </a:prstGeom>
          <a:solidFill>
            <a:srgbClr val="CCE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00FF"/>
                </a:solidFill>
              </a:rPr>
              <a:t>troposféra</a:t>
            </a:r>
            <a:endParaRPr lang="cs-CZ" sz="3200" b="1" dirty="0">
              <a:solidFill>
                <a:srgbClr val="0000FF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5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08292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9900"/>
                </a:solidFill>
                <a:effectLst/>
              </a:rPr>
              <a:t>17) Která sonda jako první prolétla (díky příznivému postavení planet, které nastává  jednou za 175 let)kolem velkých planet a zkoumala Uran a Neptun?</a:t>
            </a:r>
            <a:br>
              <a:rPr lang="cs-CZ" sz="3200" dirty="0" smtClean="0">
                <a:solidFill>
                  <a:srgbClr val="009900"/>
                </a:solidFill>
                <a:effectLst/>
              </a:rPr>
            </a:br>
            <a:r>
              <a:rPr lang="cs-CZ" sz="3200" dirty="0" smtClean="0">
                <a:solidFill>
                  <a:srgbClr val="009900"/>
                </a:solidFill>
                <a:effectLst/>
              </a:rPr>
              <a:t>Vyber správnou odpověď:</a:t>
            </a:r>
            <a:endParaRPr lang="cs-CZ" sz="3200" dirty="0">
              <a:solidFill>
                <a:srgbClr val="009900"/>
              </a:solidFill>
              <a:effectLst/>
            </a:endParaRPr>
          </a:p>
        </p:txBody>
      </p:sp>
      <p:sp>
        <p:nvSpPr>
          <p:cNvPr id="4" name="Šestiúhelník 3"/>
          <p:cNvSpPr/>
          <p:nvPr/>
        </p:nvSpPr>
        <p:spPr>
          <a:xfrm>
            <a:off x="500034" y="3929066"/>
            <a:ext cx="2428892" cy="2071702"/>
          </a:xfrm>
          <a:prstGeom prst="hexagon">
            <a:avLst/>
          </a:prstGeom>
          <a:solidFill>
            <a:srgbClr val="66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3300"/>
                </a:solidFill>
              </a:rPr>
              <a:t>Luna</a:t>
            </a:r>
            <a:endParaRPr lang="cs-CZ" sz="2800" b="1" dirty="0">
              <a:solidFill>
                <a:srgbClr val="003300"/>
              </a:solidFill>
            </a:endParaRPr>
          </a:p>
        </p:txBody>
      </p:sp>
      <p:sp>
        <p:nvSpPr>
          <p:cNvPr id="5" name="Šestiúhelník 4"/>
          <p:cNvSpPr/>
          <p:nvPr/>
        </p:nvSpPr>
        <p:spPr>
          <a:xfrm>
            <a:off x="6000760" y="4000504"/>
            <a:ext cx="2428892" cy="2071702"/>
          </a:xfrm>
          <a:prstGeom prst="hexagon">
            <a:avLst/>
          </a:prstGeom>
          <a:solidFill>
            <a:srgbClr val="66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3300"/>
                </a:solidFill>
              </a:rPr>
              <a:t>Voyager 2</a:t>
            </a:r>
            <a:endParaRPr lang="cs-CZ" sz="2800" b="1" dirty="0">
              <a:solidFill>
                <a:srgbClr val="003300"/>
              </a:solidFill>
            </a:endParaRPr>
          </a:p>
        </p:txBody>
      </p:sp>
      <p:sp>
        <p:nvSpPr>
          <p:cNvPr id="6" name="Šestiúhelník 5"/>
          <p:cNvSpPr/>
          <p:nvPr/>
        </p:nvSpPr>
        <p:spPr>
          <a:xfrm>
            <a:off x="3286116" y="3357562"/>
            <a:ext cx="2428892" cy="2071702"/>
          </a:xfrm>
          <a:prstGeom prst="hexagon">
            <a:avLst/>
          </a:prstGeom>
          <a:solidFill>
            <a:srgbClr val="66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3300"/>
                </a:solidFill>
              </a:rPr>
              <a:t>Mariner</a:t>
            </a:r>
            <a:endParaRPr lang="cs-CZ" sz="2800" b="1" dirty="0">
              <a:solidFill>
                <a:srgbClr val="0033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7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8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660066"/>
                </a:solidFill>
                <a:effectLst/>
              </a:rPr>
              <a:t>18) Jak se nazývá přístroj na obrázku? </a:t>
            </a:r>
            <a:endParaRPr lang="cs-CZ" sz="3200" dirty="0">
              <a:solidFill>
                <a:srgbClr val="660066"/>
              </a:solidFill>
              <a:effectLst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57356" y="1000108"/>
            <a:ext cx="6519881" cy="48960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2500298" y="6000768"/>
            <a:ext cx="635798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CC3399"/>
                </a:solidFill>
              </a:rPr>
              <a:t>Hubblův vesmírný dalekohled</a:t>
            </a:r>
            <a:endParaRPr lang="cs-CZ" sz="3200" b="1" dirty="0">
              <a:solidFill>
                <a:srgbClr val="CC339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allAtOnce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511420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0099"/>
                </a:solidFill>
                <a:effectLst/>
              </a:rPr>
              <a:t>19) Jak se nazývá jediná v současné době trvale obydlená vesmírná stanice, která je umístěná na nízké oběžné dráze ve výšce kolem 350 km?</a:t>
            </a:r>
            <a:br>
              <a:rPr lang="cs-CZ" sz="3200" dirty="0" smtClean="0">
                <a:solidFill>
                  <a:srgbClr val="000099"/>
                </a:solidFill>
                <a:effectLst/>
              </a:rPr>
            </a:br>
            <a:r>
              <a:rPr lang="cs-CZ" sz="3200" dirty="0" smtClean="0">
                <a:solidFill>
                  <a:srgbClr val="000099"/>
                </a:solidFill>
                <a:effectLst/>
              </a:rPr>
              <a:t>Odpověz:</a:t>
            </a:r>
            <a:endParaRPr lang="cs-CZ" sz="3200" dirty="0">
              <a:solidFill>
                <a:srgbClr val="000099"/>
              </a:solidFill>
              <a:effectLst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071670" y="2786058"/>
            <a:ext cx="4857784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3366FF"/>
                </a:solidFill>
              </a:rPr>
              <a:t>Odpověď na otázku č. 19:</a:t>
            </a:r>
          </a:p>
          <a:p>
            <a:r>
              <a:rPr lang="cs-CZ" sz="3600" b="1" dirty="0" smtClean="0">
                <a:solidFill>
                  <a:srgbClr val="3366FF"/>
                </a:solidFill>
              </a:rPr>
              <a:t>Mezinárodní vesmírná stanice ISS</a:t>
            </a:r>
          </a:p>
          <a:p>
            <a:r>
              <a:rPr lang="cs-CZ" sz="3600" b="1" dirty="0" smtClean="0">
                <a:solidFill>
                  <a:srgbClr val="3366FF"/>
                </a:solidFill>
              </a:rPr>
              <a:t>International Space Station</a:t>
            </a:r>
            <a:endParaRPr lang="cs-CZ" sz="3600" b="1" dirty="0">
              <a:solidFill>
                <a:srgbClr val="3366FF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28662" y="214290"/>
            <a:ext cx="7620000" cy="505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1428728" y="5500702"/>
            <a:ext cx="692948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0099"/>
                </a:solidFill>
              </a:rPr>
              <a:t>Mezinárodní vesmírná stanice ISS</a:t>
            </a:r>
            <a:endParaRPr lang="cs-CZ" sz="3200" b="1" dirty="0">
              <a:solidFill>
                <a:srgbClr val="00009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allAtOnce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940048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8000"/>
                </a:solidFill>
                <a:effectLst/>
              </a:rPr>
              <a:t>20) Jak se nazývá těleso sluneční soustavy o velikosti několika milimetrů až desítky metrů, které se pohybuje mezi planetami? </a:t>
            </a:r>
            <a:br>
              <a:rPr lang="cs-CZ" sz="3200" dirty="0" smtClean="0">
                <a:solidFill>
                  <a:srgbClr val="008000"/>
                </a:solidFill>
                <a:effectLst/>
              </a:rPr>
            </a:br>
            <a:r>
              <a:rPr lang="cs-CZ" sz="3200" dirty="0" smtClean="0">
                <a:solidFill>
                  <a:srgbClr val="008000"/>
                </a:solidFill>
                <a:effectLst/>
              </a:rPr>
              <a:t>Zkus doplnit:</a:t>
            </a:r>
            <a:endParaRPr lang="cs-CZ" sz="3200" dirty="0">
              <a:solidFill>
                <a:srgbClr val="008000"/>
              </a:solidFill>
              <a:effectLst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42844" y="3571876"/>
            <a:ext cx="928694" cy="785818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6600"/>
                </a:solidFill>
              </a:rPr>
              <a:t>M</a:t>
            </a:r>
            <a:endParaRPr lang="cs-CZ" sz="3600" b="1" dirty="0">
              <a:solidFill>
                <a:srgbClr val="0066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143240" y="3571876"/>
            <a:ext cx="928694" cy="785818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6600"/>
                </a:solidFill>
              </a:rPr>
              <a:t>E</a:t>
            </a:r>
            <a:endParaRPr lang="cs-CZ" sz="3600" b="1" dirty="0">
              <a:solidFill>
                <a:srgbClr val="0066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143372" y="3571876"/>
            <a:ext cx="928694" cy="785818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6600"/>
                </a:solidFill>
              </a:rPr>
              <a:t>O</a:t>
            </a:r>
            <a:endParaRPr lang="cs-CZ" sz="3600" b="1" dirty="0">
              <a:solidFill>
                <a:srgbClr val="0066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142976" y="3571876"/>
            <a:ext cx="928694" cy="785818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6600"/>
                </a:solidFill>
              </a:rPr>
              <a:t>E</a:t>
            </a:r>
            <a:endParaRPr lang="cs-CZ" sz="3600" b="1" dirty="0">
              <a:solidFill>
                <a:srgbClr val="0066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7143768" y="3571876"/>
            <a:ext cx="928694" cy="785818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6600"/>
                </a:solidFill>
              </a:rPr>
              <a:t>I</a:t>
            </a:r>
            <a:endParaRPr lang="cs-CZ" sz="3600" b="1" dirty="0">
              <a:solidFill>
                <a:srgbClr val="0066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143108" y="3571876"/>
            <a:ext cx="928694" cy="785818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6600"/>
                </a:solidFill>
              </a:rPr>
              <a:t>T</a:t>
            </a:r>
            <a:endParaRPr lang="cs-CZ" sz="3600" b="1" dirty="0">
              <a:solidFill>
                <a:srgbClr val="0066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8072462" y="3571876"/>
            <a:ext cx="928694" cy="785818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6600"/>
                </a:solidFill>
              </a:rPr>
              <a:t>D</a:t>
            </a:r>
            <a:endParaRPr lang="cs-CZ" sz="3600" b="1" dirty="0">
              <a:solidFill>
                <a:srgbClr val="0066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143504" y="3571876"/>
            <a:ext cx="928694" cy="785818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6600"/>
                </a:solidFill>
              </a:rPr>
              <a:t>R</a:t>
            </a:r>
            <a:endParaRPr lang="cs-CZ" sz="3600" b="1" dirty="0">
              <a:solidFill>
                <a:srgbClr val="00660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143636" y="3571876"/>
            <a:ext cx="928694" cy="785818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6600"/>
                </a:solidFill>
              </a:rPr>
              <a:t>O</a:t>
            </a:r>
            <a:endParaRPr lang="cs-CZ" sz="3600" b="1" dirty="0">
              <a:solidFill>
                <a:srgbClr val="0066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 animBg="1"/>
      <p:bldP spid="6" grpId="0" build="allAtOnce" animBg="1"/>
      <p:bldP spid="7" grpId="0" build="allAtOnce" animBg="1"/>
      <p:bldP spid="8" grpId="0" build="allAtOnce" animBg="1"/>
      <p:bldP spid="9" grpId="0" build="allAtOnce" animBg="1"/>
      <p:bldP spid="10" grpId="0" build="allAtOnce" animBg="1"/>
      <p:bldP spid="12" grpId="0" build="allAtOnce" animBg="1"/>
      <p:bldP spid="13" grpId="0" build="allAtOnce" animBg="1"/>
      <p:bldP spid="14" grpId="0" build="allAtOnce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57232"/>
            <a:ext cx="8229600" cy="5150059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1400" b="1" dirty="0" smtClean="0">
                <a:solidFill>
                  <a:srgbClr val="0000FF"/>
                </a:solidFill>
              </a:rPr>
              <a:t>doc. RNDr. Růžena  Kolářová, CSc., PaedDr. Jiří Bohuněk, Fyzika pro 9. ročník základní školy, nakladatelství Prometheus, 2008, ISBN 978-80-7196-193-2.</a:t>
            </a:r>
          </a:p>
          <a:p>
            <a:pPr>
              <a:buNone/>
            </a:pPr>
            <a:r>
              <a:rPr lang="cs-CZ" sz="1400" b="1" dirty="0" smtClean="0">
                <a:solidFill>
                  <a:srgbClr val="0000FF"/>
                </a:solidFill>
              </a:rPr>
              <a:t>galerie </a:t>
            </a:r>
            <a:r>
              <a:rPr lang="cs-CZ" sz="1400" b="1" dirty="0" smtClean="0">
                <a:solidFill>
                  <a:srgbClr val="0000FF"/>
                </a:solidFill>
              </a:rPr>
              <a:t>office www.office.</a:t>
            </a:r>
            <a:r>
              <a:rPr lang="cs-CZ" sz="1400" b="1" dirty="0" err="1" smtClean="0">
                <a:solidFill>
                  <a:srgbClr val="0000FF"/>
                </a:solidFill>
              </a:rPr>
              <a:t>microsoft.com</a:t>
            </a:r>
            <a:endParaRPr lang="cs-CZ" sz="14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cs-CZ" sz="1400" b="1" dirty="0" smtClean="0">
                <a:solidFill>
                  <a:srgbClr val="0000FF"/>
                </a:solidFill>
              </a:rPr>
              <a:t>http://cs.wikipedia.org/wiki/ </a:t>
            </a:r>
            <a:r>
              <a:rPr lang="en-US" sz="1400" b="1" dirty="0" smtClean="0">
                <a:solidFill>
                  <a:srgbClr val="0000FF"/>
                </a:solidFill>
              </a:rPr>
              <a:t>[</a:t>
            </a:r>
            <a:r>
              <a:rPr lang="cs-CZ" sz="1400" b="1" dirty="0" smtClean="0">
                <a:solidFill>
                  <a:srgbClr val="0000FF"/>
                </a:solidFill>
              </a:rPr>
              <a:t>cit.: 2012-03-28</a:t>
            </a:r>
            <a:r>
              <a:rPr lang="en-US" sz="1400" b="1" dirty="0" smtClean="0">
                <a:solidFill>
                  <a:srgbClr val="0000FF"/>
                </a:solidFill>
              </a:rPr>
              <a:t>]</a:t>
            </a:r>
            <a:endParaRPr lang="cs-CZ" sz="14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00FF"/>
                </a:solidFill>
                <a:hlinkClick r:id="rId3"/>
              </a:rPr>
              <a:t>http://upload.wikimedia.org/wikipedia/commons/c/c2/Solar_sys.jpg</a:t>
            </a:r>
            <a:r>
              <a:rPr lang="cs-CZ" sz="1400" b="1" dirty="0" smtClean="0">
                <a:solidFill>
                  <a:srgbClr val="0000FF"/>
                </a:solidFill>
              </a:rPr>
              <a:t> </a:t>
            </a:r>
            <a:r>
              <a:rPr lang="en-US" sz="1400" b="1" dirty="0" smtClean="0">
                <a:solidFill>
                  <a:srgbClr val="0000FF"/>
                </a:solidFill>
              </a:rPr>
              <a:t>[</a:t>
            </a:r>
            <a:r>
              <a:rPr lang="cs-CZ" sz="1400" b="1" dirty="0" smtClean="0">
                <a:solidFill>
                  <a:srgbClr val="0000FF"/>
                </a:solidFill>
              </a:rPr>
              <a:t>cit.: 2012-03-28</a:t>
            </a:r>
            <a:r>
              <a:rPr lang="en-US" sz="1400" b="1" dirty="0" smtClean="0">
                <a:solidFill>
                  <a:srgbClr val="0000FF"/>
                </a:solidFill>
              </a:rPr>
              <a:t>]</a:t>
            </a:r>
            <a:endParaRPr lang="cs-CZ" sz="14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00FF"/>
                </a:solidFill>
                <a:hlinkClick r:id="rId4"/>
              </a:rPr>
              <a:t>http://upload.wikimedia.org/wikipedia/commons/3/3c/Solar_planets.jpg</a:t>
            </a:r>
            <a:r>
              <a:rPr lang="cs-CZ" sz="1400" b="1" dirty="0" smtClean="0">
                <a:solidFill>
                  <a:srgbClr val="0000FF"/>
                </a:solidFill>
              </a:rPr>
              <a:t> </a:t>
            </a:r>
            <a:r>
              <a:rPr lang="en-US" sz="1400" b="1" dirty="0" smtClean="0">
                <a:solidFill>
                  <a:srgbClr val="0000FF"/>
                </a:solidFill>
              </a:rPr>
              <a:t>[</a:t>
            </a:r>
            <a:r>
              <a:rPr lang="cs-CZ" sz="1400" b="1" dirty="0" smtClean="0">
                <a:solidFill>
                  <a:srgbClr val="0000FF"/>
                </a:solidFill>
              </a:rPr>
              <a:t>cit.: 2012-03-28</a:t>
            </a:r>
            <a:r>
              <a:rPr lang="en-US" sz="1400" b="1" dirty="0" smtClean="0">
                <a:solidFill>
                  <a:srgbClr val="0000FF"/>
                </a:solidFill>
              </a:rPr>
              <a:t>]</a:t>
            </a:r>
            <a:endParaRPr lang="cs-CZ" sz="14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00FF"/>
                </a:solidFill>
                <a:hlinkClick r:id="rId5"/>
              </a:rPr>
              <a:t>http://upload.wikimedia.org/wikipedia/commons/9/93/MESSENGER_first_photo_of_unseen_side_of_mercury.jpg</a:t>
            </a:r>
            <a:r>
              <a:rPr lang="cs-CZ" sz="1400" b="1" dirty="0" smtClean="0">
                <a:solidFill>
                  <a:srgbClr val="0000FF"/>
                </a:solidFill>
              </a:rPr>
              <a:t> </a:t>
            </a:r>
            <a:r>
              <a:rPr lang="en-US" sz="1400" b="1" dirty="0" smtClean="0">
                <a:solidFill>
                  <a:srgbClr val="0000FF"/>
                </a:solidFill>
              </a:rPr>
              <a:t>[</a:t>
            </a:r>
            <a:r>
              <a:rPr lang="cs-CZ" sz="1400" b="1" dirty="0" smtClean="0">
                <a:solidFill>
                  <a:srgbClr val="0000FF"/>
                </a:solidFill>
              </a:rPr>
              <a:t>cit.: 2012-03-28</a:t>
            </a:r>
            <a:r>
              <a:rPr lang="en-US" sz="1400" b="1" dirty="0" smtClean="0">
                <a:solidFill>
                  <a:srgbClr val="0000FF"/>
                </a:solidFill>
              </a:rPr>
              <a:t>]</a:t>
            </a:r>
            <a:endParaRPr lang="cs-CZ" sz="14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00FF"/>
                </a:solidFill>
                <a:hlinkClick r:id="rId6"/>
              </a:rPr>
              <a:t>http://upload.wikimedia.org/wikipedia/commons/b/bc/Venuspioneeruv.jpg</a:t>
            </a:r>
            <a:r>
              <a:rPr lang="cs-CZ" sz="1400" b="1" dirty="0" smtClean="0">
                <a:solidFill>
                  <a:srgbClr val="0000FF"/>
                </a:solidFill>
              </a:rPr>
              <a:t> </a:t>
            </a:r>
            <a:r>
              <a:rPr lang="en-US" sz="1400" b="1" dirty="0" smtClean="0">
                <a:solidFill>
                  <a:srgbClr val="0000FF"/>
                </a:solidFill>
              </a:rPr>
              <a:t>[</a:t>
            </a:r>
            <a:r>
              <a:rPr lang="cs-CZ" sz="1400" b="1" dirty="0" smtClean="0">
                <a:solidFill>
                  <a:srgbClr val="0000FF"/>
                </a:solidFill>
              </a:rPr>
              <a:t>cit.: 2012-03-28</a:t>
            </a:r>
            <a:r>
              <a:rPr lang="en-US" sz="1400" b="1" dirty="0" smtClean="0">
                <a:solidFill>
                  <a:srgbClr val="0000FF"/>
                </a:solidFill>
              </a:rPr>
              <a:t>]</a:t>
            </a:r>
            <a:endParaRPr lang="cs-CZ" sz="14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00FF"/>
                </a:solidFill>
                <a:hlinkClick r:id="rId7"/>
              </a:rPr>
              <a:t>http://upload.wikimedia.org/wikipedia/commons/a/a4/Phobos_deimos_diff_rotated.jpg</a:t>
            </a:r>
            <a:r>
              <a:rPr lang="cs-CZ" sz="1400" b="1" dirty="0" smtClean="0">
                <a:solidFill>
                  <a:srgbClr val="0000FF"/>
                </a:solidFill>
              </a:rPr>
              <a:t> </a:t>
            </a:r>
            <a:r>
              <a:rPr lang="en-US" sz="1400" b="1" dirty="0" smtClean="0">
                <a:solidFill>
                  <a:srgbClr val="0000FF"/>
                </a:solidFill>
              </a:rPr>
              <a:t>[</a:t>
            </a:r>
            <a:r>
              <a:rPr lang="cs-CZ" sz="1400" b="1" dirty="0" smtClean="0">
                <a:solidFill>
                  <a:srgbClr val="0000FF"/>
                </a:solidFill>
              </a:rPr>
              <a:t>cit.: 2012-03-28</a:t>
            </a:r>
            <a:r>
              <a:rPr lang="en-US" sz="1400" b="1" dirty="0" smtClean="0">
                <a:solidFill>
                  <a:srgbClr val="0000FF"/>
                </a:solidFill>
              </a:rPr>
              <a:t>]</a:t>
            </a:r>
            <a:endParaRPr lang="cs-CZ" sz="14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00FF"/>
                </a:solidFill>
                <a:hlinkClick r:id="rId8"/>
              </a:rPr>
              <a:t>http://cs.wikipedia.org/wiki/Soubor:Jupiter.jpg</a:t>
            </a:r>
            <a:r>
              <a:rPr lang="cs-CZ" sz="1400" b="1" dirty="0" smtClean="0">
                <a:solidFill>
                  <a:srgbClr val="0000FF"/>
                </a:solidFill>
              </a:rPr>
              <a:t> </a:t>
            </a:r>
            <a:r>
              <a:rPr lang="en-US" sz="1400" b="1" dirty="0" smtClean="0">
                <a:solidFill>
                  <a:srgbClr val="0000FF"/>
                </a:solidFill>
              </a:rPr>
              <a:t>[</a:t>
            </a:r>
            <a:r>
              <a:rPr lang="cs-CZ" sz="1400" b="1" dirty="0" smtClean="0">
                <a:solidFill>
                  <a:srgbClr val="0000FF"/>
                </a:solidFill>
              </a:rPr>
              <a:t>cit.: 2012-03-28</a:t>
            </a:r>
            <a:r>
              <a:rPr lang="en-US" sz="1400" b="1" dirty="0" smtClean="0">
                <a:solidFill>
                  <a:srgbClr val="0000FF"/>
                </a:solidFill>
              </a:rPr>
              <a:t>]</a:t>
            </a:r>
            <a:endParaRPr lang="cs-CZ" sz="14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00FF"/>
                </a:solidFill>
                <a:hlinkClick r:id="rId9"/>
              </a:rPr>
              <a:t>http://upload.wikimedia.org/wikipedia/commons/9/91/White_dwarf-590.jpg</a:t>
            </a:r>
            <a:r>
              <a:rPr lang="cs-CZ" sz="1400" b="1" dirty="0" smtClean="0">
                <a:solidFill>
                  <a:srgbClr val="0000FF"/>
                </a:solidFill>
              </a:rPr>
              <a:t> </a:t>
            </a:r>
            <a:r>
              <a:rPr lang="en-US" sz="1400" b="1" dirty="0" smtClean="0">
                <a:solidFill>
                  <a:srgbClr val="0000FF"/>
                </a:solidFill>
              </a:rPr>
              <a:t>[</a:t>
            </a:r>
            <a:r>
              <a:rPr lang="cs-CZ" sz="1400" b="1" dirty="0" smtClean="0">
                <a:solidFill>
                  <a:srgbClr val="0000FF"/>
                </a:solidFill>
              </a:rPr>
              <a:t>cit.: 2012-03-28</a:t>
            </a:r>
            <a:r>
              <a:rPr lang="en-US" sz="1400" b="1" dirty="0" smtClean="0">
                <a:solidFill>
                  <a:srgbClr val="0000FF"/>
                </a:solidFill>
              </a:rPr>
              <a:t>]</a:t>
            </a:r>
            <a:endParaRPr lang="cs-CZ" sz="14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00FF"/>
                </a:solidFill>
                <a:hlinkClick r:id="rId10"/>
              </a:rPr>
              <a:t>http://upload.wikimedia.org/wikipedia/commons/0/04/Ursa_Minor_constellation_map.png</a:t>
            </a:r>
            <a:r>
              <a:rPr lang="cs-CZ" sz="1400" b="1" dirty="0" smtClean="0">
                <a:solidFill>
                  <a:srgbClr val="0000FF"/>
                </a:solidFill>
              </a:rPr>
              <a:t> </a:t>
            </a:r>
            <a:r>
              <a:rPr lang="en-US" sz="1400" b="1" dirty="0" smtClean="0">
                <a:solidFill>
                  <a:srgbClr val="0000FF"/>
                </a:solidFill>
              </a:rPr>
              <a:t>[</a:t>
            </a:r>
            <a:r>
              <a:rPr lang="cs-CZ" sz="1400" b="1" dirty="0" smtClean="0">
                <a:solidFill>
                  <a:srgbClr val="0000FF"/>
                </a:solidFill>
              </a:rPr>
              <a:t>cit.: 2012-03-28</a:t>
            </a:r>
            <a:r>
              <a:rPr lang="en-US" sz="1400" b="1" dirty="0" smtClean="0">
                <a:solidFill>
                  <a:srgbClr val="0000FF"/>
                </a:solidFill>
              </a:rPr>
              <a:t>]</a:t>
            </a:r>
            <a:endParaRPr lang="cs-CZ" sz="14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00FF"/>
                </a:solidFill>
                <a:hlinkClick r:id="rId11"/>
              </a:rPr>
              <a:t>http://upload.wikimedia.org/wikipedia/commons/7/71/Atmosphere_layers-cs.svg</a:t>
            </a:r>
            <a:r>
              <a:rPr lang="cs-CZ" sz="1400" b="1" dirty="0" smtClean="0">
                <a:solidFill>
                  <a:srgbClr val="0000FF"/>
                </a:solidFill>
              </a:rPr>
              <a:t> </a:t>
            </a:r>
            <a:r>
              <a:rPr lang="en-US" sz="1400" b="1" dirty="0" smtClean="0">
                <a:solidFill>
                  <a:srgbClr val="0000FF"/>
                </a:solidFill>
              </a:rPr>
              <a:t>[</a:t>
            </a:r>
            <a:r>
              <a:rPr lang="cs-CZ" sz="1400" b="1" dirty="0" smtClean="0">
                <a:solidFill>
                  <a:srgbClr val="0000FF"/>
                </a:solidFill>
              </a:rPr>
              <a:t>cit.: 2012-03-28</a:t>
            </a:r>
            <a:r>
              <a:rPr lang="en-US" sz="1400" b="1" dirty="0" smtClean="0">
                <a:solidFill>
                  <a:srgbClr val="0000FF"/>
                </a:solidFill>
              </a:rPr>
              <a:t>]</a:t>
            </a:r>
            <a:endParaRPr lang="cs-CZ" sz="14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00FF"/>
                </a:solidFill>
                <a:hlinkClick r:id="rId12"/>
              </a:rPr>
              <a:t>http://cs.wikipedia.org/wiki/Soubor:HST-SM4.jpeg</a:t>
            </a:r>
            <a:r>
              <a:rPr lang="cs-CZ" sz="1400" b="1" dirty="0" smtClean="0">
                <a:solidFill>
                  <a:srgbClr val="0000FF"/>
                </a:solidFill>
              </a:rPr>
              <a:t> </a:t>
            </a:r>
            <a:r>
              <a:rPr lang="en-US" sz="1400" b="1" dirty="0" smtClean="0">
                <a:solidFill>
                  <a:srgbClr val="0000FF"/>
                </a:solidFill>
              </a:rPr>
              <a:t>[</a:t>
            </a:r>
            <a:r>
              <a:rPr lang="cs-CZ" sz="1400" b="1" dirty="0" smtClean="0">
                <a:solidFill>
                  <a:srgbClr val="0000FF"/>
                </a:solidFill>
              </a:rPr>
              <a:t>cit.: 2012-03-28</a:t>
            </a:r>
            <a:r>
              <a:rPr lang="en-US" sz="1400" b="1" dirty="0" smtClean="0">
                <a:solidFill>
                  <a:srgbClr val="0000FF"/>
                </a:solidFill>
              </a:rPr>
              <a:t>]</a:t>
            </a:r>
            <a:endParaRPr lang="cs-CZ" sz="14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00FF"/>
                </a:solidFill>
                <a:hlinkClick r:id="rId13"/>
              </a:rPr>
              <a:t>http://cs.wikipedia.org/wiki/Soubor:ISSpoststs131.jpg</a:t>
            </a:r>
            <a:r>
              <a:rPr lang="cs-CZ" sz="1400" b="1" dirty="0" smtClean="0">
                <a:solidFill>
                  <a:srgbClr val="0000FF"/>
                </a:solidFill>
              </a:rPr>
              <a:t> </a:t>
            </a:r>
            <a:r>
              <a:rPr lang="en-US" sz="1400" b="1" dirty="0" smtClean="0">
                <a:solidFill>
                  <a:srgbClr val="0000FF"/>
                </a:solidFill>
              </a:rPr>
              <a:t>[</a:t>
            </a:r>
            <a:r>
              <a:rPr lang="cs-CZ" sz="1400" b="1" dirty="0" smtClean="0">
                <a:solidFill>
                  <a:srgbClr val="0000FF"/>
                </a:solidFill>
              </a:rPr>
              <a:t>cit.: 2012-03-28</a:t>
            </a:r>
            <a:r>
              <a:rPr lang="en-US" sz="1400" b="1" dirty="0" smtClean="0">
                <a:solidFill>
                  <a:srgbClr val="0000FF"/>
                </a:solidFill>
              </a:rPr>
              <a:t>]</a:t>
            </a:r>
            <a:endParaRPr lang="cs-CZ" sz="1400" b="1" dirty="0" smtClean="0">
              <a:solidFill>
                <a:srgbClr val="0000FF"/>
              </a:solidFill>
            </a:endParaRPr>
          </a:p>
          <a:p>
            <a:pPr>
              <a:buNone/>
            </a:pPr>
            <a:endParaRPr lang="cs-CZ" sz="1400" b="1" dirty="0">
              <a:solidFill>
                <a:srgbClr val="0070C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2594"/>
          </a:xfrm>
        </p:spPr>
        <p:txBody>
          <a:bodyPr>
            <a:normAutofit fontScale="90000"/>
          </a:bodyPr>
          <a:lstStyle/>
          <a:p>
            <a:r>
              <a:rPr lang="cs-CZ" sz="3600" b="1" dirty="0" smtClean="0">
                <a:solidFill>
                  <a:srgbClr val="00B050"/>
                </a:solidFill>
              </a:rPr>
              <a:t>Použité zdroje:</a:t>
            </a:r>
            <a:endParaRPr lang="cs-CZ" sz="36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457200" indent="-457200">
              <a:buAutoNum type="arabicParenR"/>
            </a:pPr>
            <a:r>
              <a:rPr lang="cs-CZ" sz="3200" b="1" dirty="0" smtClean="0">
                <a:solidFill>
                  <a:srgbClr val="0070C0"/>
                </a:solidFill>
              </a:rPr>
              <a:t>Materiál slouží k zopakování probraného učiva.</a:t>
            </a:r>
          </a:p>
          <a:p>
            <a:pPr marL="457200" indent="-457200">
              <a:buAutoNum type="arabicParenR"/>
            </a:pPr>
            <a:r>
              <a:rPr lang="cs-CZ" sz="3200" b="1" dirty="0" smtClean="0">
                <a:solidFill>
                  <a:srgbClr val="0070C0"/>
                </a:solidFill>
              </a:rPr>
              <a:t>Materiál slouží k prověření naučených znalostí.</a:t>
            </a:r>
          </a:p>
          <a:p>
            <a:pPr marL="457200" indent="-457200">
              <a:buAutoNum type="arabicParenR"/>
            </a:pPr>
            <a:r>
              <a:rPr lang="cs-CZ" sz="3200" b="1" dirty="0" smtClean="0">
                <a:solidFill>
                  <a:srgbClr val="0070C0"/>
                </a:solidFill>
              </a:rPr>
              <a:t>Může být součástí zkoušení nebo testu.</a:t>
            </a:r>
          </a:p>
          <a:p>
            <a:pPr marL="457200" indent="-457200">
              <a:buAutoNum type="arabicParenR"/>
            </a:pPr>
            <a:r>
              <a:rPr lang="cs-CZ" sz="3200" b="1" dirty="0" smtClean="0">
                <a:solidFill>
                  <a:srgbClr val="0070C0"/>
                </a:solidFill>
              </a:rPr>
              <a:t>Žák odpovídá na otázky.</a:t>
            </a:r>
          </a:p>
          <a:p>
            <a:pPr marL="457200" indent="-457200">
              <a:buAutoNum type="arabicParenR"/>
            </a:pPr>
            <a:r>
              <a:rPr lang="cs-CZ" sz="3200" b="1" dirty="0" smtClean="0">
                <a:solidFill>
                  <a:srgbClr val="0070C0"/>
                </a:solidFill>
              </a:rPr>
              <a:t>Žák sám vytvoří odpověď nebo vybírá z možností tu správnou.</a:t>
            </a:r>
          </a:p>
          <a:p>
            <a:pPr marL="457200" indent="-457200">
              <a:buNone/>
            </a:pP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002060"/>
                </a:solidFill>
              </a:rPr>
              <a:t>Metodika prezentace:</a:t>
            </a:r>
            <a:endParaRPr lang="cs-CZ" sz="3600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200</TotalTime>
  <Words>740</Words>
  <Application>Microsoft Office PowerPoint</Application>
  <PresentationFormat>Předvádění na obrazovce (4:3)</PresentationFormat>
  <Paragraphs>170</Paragraphs>
  <Slides>28</Slides>
  <Notes>26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28</vt:i4>
      </vt:variant>
    </vt:vector>
  </HeadingPairs>
  <TitlesOfParts>
    <vt:vector size="29" baseType="lpstr">
      <vt:lpstr>Shluk</vt:lpstr>
      <vt:lpstr>Snímek 1</vt:lpstr>
      <vt:lpstr>Odpověz na otázky 1) Zhruba kolikrát je průměr Slunce větší než průměr Země? Vyber správnou odpověď:</vt:lpstr>
      <vt:lpstr>Snímek 3</vt:lpstr>
      <vt:lpstr>2) Jaká je podle fyzikálních propočtů teplota uprostřed Slunce? Vyber správnou odpověď:</vt:lpstr>
      <vt:lpstr>3) Jakou část slunečního záření propouští zemská atmosféra? Odpověz: </vt:lpstr>
      <vt:lpstr>4) Jak se nazývá naší Zemi druhá nejbližší hvězda?  Vyber správnou odpověď:</vt:lpstr>
      <vt:lpstr>5) Vyber terestrické planety.</vt:lpstr>
      <vt:lpstr>Snímek 8</vt:lpstr>
      <vt:lpstr>6) Které planetě trvá oběh kolem slunce pouze 87,969 dne?  (Tato planeta má teplotní rozdíl až 700 °C) Vyber správnou odpověď:</vt:lpstr>
      <vt:lpstr>7) Která z kamenných planeta má nejhustší atmosféru tvořenou převážně z oxidu uhličitého? Vyber správnou odpověď:</vt:lpstr>
      <vt:lpstr>8) Jak se jmenují dva měsíce planety Mars? Odpověz:</vt:lpstr>
      <vt:lpstr>9) Která planeta zaujímá 70% z celkové hmotnosti všech planet? Vyber správnou odpověď:</vt:lpstr>
      <vt:lpstr>10) Jak se nazývají nejmenší hvězdy? Vyber správnou odpověď: </vt:lpstr>
      <vt:lpstr>Snímek 14</vt:lpstr>
      <vt:lpstr>11) Jaká známá souhvězdí znáš? Odpověz:</vt:lpstr>
      <vt:lpstr>Snímek 16</vt:lpstr>
      <vt:lpstr>12) Jak se nazývá největší Saturnův měsíc (průměr 5 150 km)? Vyber správnou odpověď:</vt:lpstr>
      <vt:lpstr>13) Jak se nazývá Neptunův největší měsíc, který jako jediný ze 13 známých obíhá planetu v obráceném směru?</vt:lpstr>
      <vt:lpstr>14) Z jakých prvků je tvořena atmosféra Země? Odpověz:</vt:lpstr>
      <vt:lpstr>15) Do jakých vrstev můžeme rozdělit zemskou atmosféru?  Odpověz:</vt:lpstr>
      <vt:lpstr>16) Ve které oblasti zemské atmosféry se nachází ozonová vrstva, chránící život na Zemi před nebezpečným ultrafialovým zářením tím, že jej zachycuje a mění na teplo? Vyber správnou odpověď:</vt:lpstr>
      <vt:lpstr>17) Která sonda jako první prolétla (díky příznivému postavení planet, které nastává  jednou za 175 let)kolem velkých planet a zkoumala Uran a Neptun? Vyber správnou odpověď:</vt:lpstr>
      <vt:lpstr>18) Jak se nazývá přístroj na obrázku? </vt:lpstr>
      <vt:lpstr>19) Jak se nazývá jediná v současné době trvale obydlená vesmírná stanice, která je umístěná na nízké oběžné dráze ve výšce kolem 350 km? Odpověz:</vt:lpstr>
      <vt:lpstr>Snímek 25</vt:lpstr>
      <vt:lpstr>20) Jak se nazývá těleso sluneční soustavy o velikosti několika milimetrů až desítky metrů, které se pohybuje mezi planetami?  Zkus doplnit:</vt:lpstr>
      <vt:lpstr>Použité zdroje:</vt:lpstr>
      <vt:lpstr>Metodika prezentace:</vt:lpstr>
    </vt:vector>
  </TitlesOfParts>
  <Company>Franc-omitky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Radlena</dc:creator>
  <cp:lastModifiedBy>šárka</cp:lastModifiedBy>
  <cp:revision>27</cp:revision>
  <dcterms:created xsi:type="dcterms:W3CDTF">2012-03-25T15:16:24Z</dcterms:created>
  <dcterms:modified xsi:type="dcterms:W3CDTF">2013-06-08T17:42:20Z</dcterms:modified>
</cp:coreProperties>
</file>