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00"/>
    <a:srgbClr val="000066"/>
    <a:srgbClr val="990099"/>
    <a:srgbClr val="000099"/>
    <a:srgbClr val="008000"/>
    <a:srgbClr val="003399"/>
    <a:srgbClr val="CC0000"/>
    <a:srgbClr val="660066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FB5C1-5A7B-4116-AF7D-2815054A9141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7ECE47-0B95-4589-A857-6D3E093E35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7ECE47-0B95-4589-A857-6D3E093E351E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04CC656-FF20-4EBA-BD7E-510C23E6A035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A1DF007-C028-42C3-95FD-9EA48C3F27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71472" y="5214950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95536" y="4653136"/>
            <a:ext cx="7587028" cy="36118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 těles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556792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VY_32_INOVACE_FY.ZP.9.A.15_Pohyb_teles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6621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50"/>
                </a:solidFill>
              </a:rPr>
              <a:t>S pohybem se setkáváme v každém okamžiku našeho života.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Pohyb = změna polohy určitého tělesa vzhledem k jinému tělesu.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Říkáme, že </a:t>
            </a:r>
            <a:r>
              <a:rPr lang="cs-CZ" b="1" dirty="0" smtClean="0">
                <a:solidFill>
                  <a:srgbClr val="0070C0"/>
                </a:solidFill>
              </a:rPr>
              <a:t>pohyb je RELATIVNÍ </a:t>
            </a:r>
            <a:r>
              <a:rPr lang="cs-CZ" b="1" dirty="0" smtClean="0"/>
              <a:t>… to znamená, že určité těleso může být </a:t>
            </a:r>
            <a:r>
              <a:rPr lang="cs-CZ" b="1" dirty="0" smtClean="0">
                <a:solidFill>
                  <a:srgbClr val="00B050"/>
                </a:solidFill>
              </a:rPr>
              <a:t>vzhledem k jednomu tělesu v klidu a vzhledem k jinému v pohybu.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Charakterizuj POHYB A KLID TĚLES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u="sng" dirty="0" smtClean="0">
                <a:solidFill>
                  <a:srgbClr val="660066"/>
                </a:solidFill>
              </a:rPr>
              <a:t>Odpověď na otázku: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660066"/>
                </a:solidFill>
              </a:rPr>
              <a:t>Sedící nebo stojící cestující ve vlaku </a:t>
            </a:r>
            <a:r>
              <a:rPr lang="cs-CZ" b="1" dirty="0" smtClean="0">
                <a:solidFill>
                  <a:srgbClr val="CC00CC"/>
                </a:solidFill>
              </a:rPr>
              <a:t>je v klidu vůči celému vlaku, pohybuje se ale vzhledem ke krajině, budovám i vzhledem ke kolejím.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7030A0"/>
                </a:solidFill>
              </a:rPr>
              <a:t>Žák sedící na své židli</a:t>
            </a:r>
            <a:r>
              <a:rPr lang="cs-CZ" b="1" dirty="0" smtClean="0">
                <a:solidFill>
                  <a:srgbClr val="CC00CC"/>
                </a:solidFill>
              </a:rPr>
              <a:t> je v klidu vzhledem ke školní budově…víme, že se naše Země otáčí a že obíhá kolem Slunce…žák se tedy pohybuje společně se Zemí vzhledem k Slunci.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Uveď příklad relativnosti pohybu: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3971924" cy="4935745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None/>
            </a:pPr>
            <a:r>
              <a:rPr lang="cs-CZ" b="1" dirty="0" smtClean="0">
                <a:solidFill>
                  <a:srgbClr val="0000FF"/>
                </a:solidFill>
              </a:rPr>
              <a:t>RŮZNÉ SITUACE: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Sedící cestující v jedoucím vlaku.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Cestující jdoucí uličkou jedoucího vagonu.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Čapka běžícího lyžaře.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Blecha v srsti běžícího psa.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Zvonek na jedoucím kole.</a:t>
            </a: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0000FF"/>
                </a:solidFill>
              </a:rPr>
              <a:t>Satelit na oběžné dráze.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99"/>
                </a:solidFill>
              </a:rPr>
              <a:t>Doplň následující situace: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928670"/>
            <a:ext cx="44291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A</a:t>
            </a:r>
            <a:r>
              <a:rPr lang="cs-CZ" sz="2400" b="1" dirty="0" smtClean="0">
                <a:solidFill>
                  <a:srgbClr val="0070C0"/>
                </a:solidFill>
              </a:rPr>
              <a:t>. Je v klidu vzhledem: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B. Je v pohybu vzhledem: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7686" y="1857364"/>
            <a:ext cx="407196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0070C0"/>
                </a:solidFill>
              </a:rPr>
              <a:t>Např.</a:t>
            </a:r>
            <a:endParaRPr lang="cs-CZ" sz="2400" b="1" dirty="0">
              <a:solidFill>
                <a:srgbClr val="0070C0"/>
              </a:solidFill>
            </a:endParaRPr>
          </a:p>
          <a:p>
            <a:pPr marL="457200" indent="-457200">
              <a:buAutoNum type="alphaUcPeriod"/>
            </a:pPr>
            <a:r>
              <a:rPr lang="cs-CZ" sz="2400" b="1" dirty="0" smtClean="0">
                <a:solidFill>
                  <a:srgbClr val="0070C0"/>
                </a:solidFill>
              </a:rPr>
              <a:t>K SEDADLŮM</a:t>
            </a:r>
          </a:p>
          <a:p>
            <a:pPr marL="457200" indent="-457200">
              <a:buAutoNum type="alphaUcPeriod"/>
            </a:pPr>
            <a:r>
              <a:rPr lang="cs-CZ" sz="2400" b="1" dirty="0" smtClean="0">
                <a:solidFill>
                  <a:srgbClr val="00B050"/>
                </a:solidFill>
              </a:rPr>
              <a:t>KE STROMŮM PODÉL TRATI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/>
      <p:bldP spid="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Mohou být dvě jedoucí auta vzhledem k sobě v klidu?</a:t>
            </a: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 Žák sedí ve třídě na židli. Jeden spolužák tvrdí, že je v klidu, druhý, že se pohybuje. Kdo má pravdu?</a:t>
            </a:r>
          </a:p>
          <a:p>
            <a:pPr>
              <a:buNone/>
            </a:pP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6600"/>
                </a:solidFill>
              </a:rPr>
              <a:t>Může být jedno těleso současně v klidu i v pohybu?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Odpověz na otázky: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990099"/>
                </a:solidFill>
              </a:rPr>
              <a:t>Odpověď na otázku: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990099"/>
                </a:solidFill>
              </a:rPr>
              <a:t>Základní rozdělení pohybů: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990099"/>
                </a:solidFill>
              </a:rPr>
              <a:t>Pohyb POSUVNÝ – všechny body tělesa se pohybují po stejné trajektorii a za stejný čas urazí stejnou dráhu.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990099"/>
                </a:solidFill>
              </a:rPr>
              <a:t>Pohyb OTÁČIVÝ – každý bod tělesa opisuje kružnici nebo její část, všechny tyto body mají stejný střed (osu) otáčení.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990099"/>
                </a:solidFill>
              </a:rPr>
              <a:t>Pohyb ROVNOMĚRNÝ – těleso urazí za stejné, libovolně malé doby vždy stejné dráhy.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990099"/>
                </a:solidFill>
              </a:rPr>
              <a:t>Pohyb NEROVNOMĚRNÝ – různé dráhy.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990099"/>
                </a:solidFill>
              </a:rPr>
              <a:t>Pohyb PŘÍMOČARÝ A KŘIVOČARÝ.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</a:rPr>
              <a:t>Jaké je základní rozdělení pohybů těles?</a:t>
            </a:r>
            <a:br>
              <a:rPr lang="cs-CZ" sz="3200" dirty="0" smtClean="0">
                <a:solidFill>
                  <a:srgbClr val="660066"/>
                </a:solidFill>
              </a:rPr>
            </a:br>
            <a:r>
              <a:rPr lang="cs-CZ" sz="3200" dirty="0" smtClean="0">
                <a:solidFill>
                  <a:srgbClr val="660066"/>
                </a:solidFill>
              </a:rPr>
              <a:t>Odpověz:</a:t>
            </a:r>
            <a:endParaRPr lang="cs-CZ" sz="3200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Odpověď: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posuvný: </a:t>
            </a:r>
            <a:r>
              <a:rPr lang="cs-CZ" b="1" dirty="0" smtClean="0">
                <a:solidFill>
                  <a:srgbClr val="FF0000"/>
                </a:solidFill>
              </a:rPr>
              <a:t>sedačky lanovky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otáčivý (rotační): </a:t>
            </a:r>
            <a:r>
              <a:rPr lang="cs-CZ" b="1" dirty="0" smtClean="0">
                <a:solidFill>
                  <a:srgbClr val="FF0000"/>
                </a:solidFill>
              </a:rPr>
              <a:t>kolo bicyklu – jeho části (ventilek, odrazky, vzorek pneumatiky…)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rovnoměrný: </a:t>
            </a:r>
            <a:r>
              <a:rPr lang="cs-CZ" b="1" dirty="0" smtClean="0">
                <a:solidFill>
                  <a:srgbClr val="FF0000"/>
                </a:solidFill>
              </a:rPr>
              <a:t>výrobní pásy, pásové dopravníky, pásek na videokazetě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nerovnoměrný:</a:t>
            </a:r>
            <a:r>
              <a:rPr lang="cs-CZ" b="1" dirty="0" smtClean="0">
                <a:solidFill>
                  <a:srgbClr val="FF0000"/>
                </a:solidFill>
              </a:rPr>
              <a:t> skokan do dálky, hokejista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přímočarý: </a:t>
            </a:r>
            <a:r>
              <a:rPr lang="cs-CZ" b="1" dirty="0" smtClean="0">
                <a:solidFill>
                  <a:srgbClr val="FF0000"/>
                </a:solidFill>
              </a:rPr>
              <a:t>volně padající kámen</a:t>
            </a:r>
          </a:p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990033"/>
                </a:solidFill>
              </a:rPr>
              <a:t>Pohyb křivočarý:</a:t>
            </a:r>
            <a:r>
              <a:rPr lang="cs-CZ" b="1" dirty="0" smtClean="0">
                <a:solidFill>
                  <a:srgbClr val="FF0000"/>
                </a:solidFill>
              </a:rPr>
              <a:t> jdeme-li po točitých schodech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33"/>
                </a:solidFill>
                <a:effectLst/>
              </a:rPr>
              <a:t>Uveď praktické příklady pohybů těles:</a:t>
            </a:r>
            <a:endParaRPr lang="cs-CZ" sz="3200" dirty="0">
              <a:solidFill>
                <a:srgbClr val="99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1"/>
            <a:ext cx="8229600" cy="35719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Jak se nazývá stopa, kterou za sebou ve sněhu zanechává pohybující se lyžař?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 Jaký je rozdíl mezi pohybem rovnoměrným a nerovnoměrným?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66FF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Jaký pohyb vykonává autíčko na pouťovém autodromu?</a:t>
            </a:r>
            <a:endParaRPr lang="cs-CZ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99"/>
                </a:solidFill>
                <a:effectLst/>
              </a:rPr>
              <a:t>Odpověz na otázky: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  <p:pic>
        <p:nvPicPr>
          <p:cNvPr id="2051" name="Picture 3" descr="C:\Documents and Settings\radek\Local Settings\Temporary Internet Files\Content.IE5\G5AJ81U3\MC9003588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572008"/>
            <a:ext cx="2332274" cy="2024437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OL6JGX2N\MC9001497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4292064"/>
            <a:ext cx="3429024" cy="2565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259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33CC33"/>
                </a:solidFill>
              </a:rPr>
              <a:t>Rozděl pohyby na rovnoměrné a nerovnoměrné: </a:t>
            </a:r>
            <a:br>
              <a:rPr lang="cs-CZ" sz="3200" dirty="0" smtClean="0">
                <a:solidFill>
                  <a:srgbClr val="33CC33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písek na pásovém dopravníku, 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cyklista jedoucí po městě, 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kabina lanovky, 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eskalátor v obchodním domě, 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chůze člověka, 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lyžař na svahu</a:t>
            </a:r>
            <a:endParaRPr lang="cs-CZ" sz="3200" dirty="0">
              <a:solidFill>
                <a:srgbClr val="008000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C1EZKPMV\MC9001977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3643314"/>
            <a:ext cx="3000177" cy="26891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14744" y="1857364"/>
            <a:ext cx="3643338" cy="3376432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km = 1000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 = 0,001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 = 1000 mm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mm = 0,001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 = 10 dm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 = 100 c</a:t>
            </a:r>
            <a:r>
              <a:rPr lang="cs-CZ" b="1" dirty="0" smtClean="0">
                <a:solidFill>
                  <a:srgbClr val="0070C0"/>
                </a:solidFill>
              </a:rPr>
              <a:t>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FF"/>
                </a:solidFill>
              </a:rPr>
              <a:t>Vyjmenuj jednotky délky a uveď jejich vzájemné převody:</a:t>
            </a:r>
            <a:endParaRPr lang="cs-CZ" sz="3200" dirty="0">
              <a:solidFill>
                <a:srgbClr val="CC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714488"/>
            <a:ext cx="307183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km	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m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dm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cm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mm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43372" y="1500174"/>
            <a:ext cx="3614734" cy="3662184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h = 60 min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min = 60 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h = 3600 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min = 1/60 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s = 1/60 min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1 s = 1/3600 h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FF"/>
                </a:solidFill>
              </a:rPr>
              <a:t>Vyjmenuj jednotky času a uveď jejich vzájemné převody:</a:t>
            </a:r>
            <a:endParaRPr lang="cs-CZ" sz="3200" dirty="0">
              <a:solidFill>
                <a:srgbClr val="CC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928802"/>
            <a:ext cx="292895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h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min</a:t>
            </a:r>
          </a:p>
          <a:p>
            <a:pPr>
              <a:buFont typeface="Wingdings" pitchFamily="2" charset="2"/>
              <a:buChar char="q"/>
            </a:pPr>
            <a:r>
              <a:rPr lang="cs-CZ" sz="4000" b="1" dirty="0" smtClean="0">
                <a:solidFill>
                  <a:srgbClr val="0070C0"/>
                </a:solidFill>
              </a:rPr>
              <a:t>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221457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Odpověď: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0070C0"/>
                </a:solidFill>
              </a:rPr>
              <a:t>1 km/h = 1 km/ 1 h = 1000 m/ 3600 s = 0,227 m/s</a:t>
            </a:r>
          </a:p>
          <a:p>
            <a:pPr>
              <a:buNone/>
            </a:pPr>
            <a:endParaRPr lang="cs-CZ" sz="3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400" b="1" dirty="0" smtClean="0">
                <a:solidFill>
                  <a:srgbClr val="0070C0"/>
                </a:solidFill>
              </a:rPr>
              <a:t>1 m/s= 3600 m/ 3600 s= 3,6 km/ 1 h= 3,6 km</a:t>
            </a:r>
            <a:br>
              <a:rPr lang="cs-CZ" sz="3400" b="1" dirty="0" smtClean="0">
                <a:solidFill>
                  <a:srgbClr val="0070C0"/>
                </a:solidFill>
              </a:rPr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</a:rPr>
              <a:t>Vysvětli převod jednotek rychlosti:</a:t>
            </a:r>
            <a:endParaRPr lang="cs-CZ" sz="3200" dirty="0">
              <a:solidFill>
                <a:srgbClr val="660066"/>
              </a:solidFill>
            </a:endParaRPr>
          </a:p>
        </p:txBody>
      </p:sp>
      <p:pic>
        <p:nvPicPr>
          <p:cNvPr id="3075" name="Picture 3" descr="C:\Documents and Settings\radek\Local Settings\Temporary Internet Files\Content.IE5\G5AJ81U3\MM90028679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857628"/>
            <a:ext cx="3358720" cy="27842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29058" y="357166"/>
            <a:ext cx="2686040" cy="244773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2 km/h</a:t>
            </a:r>
          </a:p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5 km/h</a:t>
            </a:r>
          </a:p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10 km/h</a:t>
            </a:r>
          </a:p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150 km/h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1466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Vyjádři v m/s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643182"/>
            <a:ext cx="54292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Řešení: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2 km/h = 0,55 m/s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5 km/h = 1,39 m/s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10 km/h = 2,77 m/s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150 km/h = 41,55 m/s</a:t>
            </a:r>
          </a:p>
          <a:p>
            <a:endParaRPr lang="cs-CZ" sz="3200" dirty="0">
              <a:solidFill>
                <a:srgbClr val="009900"/>
              </a:solidFill>
            </a:endParaRPr>
          </a:p>
        </p:txBody>
      </p:sp>
      <p:pic>
        <p:nvPicPr>
          <p:cNvPr id="4098" name="Picture 2" descr="C:\Documents and Settings\radek\Local Settings\Temporary Internet Files\Content.IE5\UICNG21R\MC900232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3000372"/>
            <a:ext cx="2752870" cy="2218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000496" y="285728"/>
            <a:ext cx="2471726" cy="24477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3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10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18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50 m/s</a:t>
            </a:r>
          </a:p>
          <a:p>
            <a:pPr>
              <a:buNone/>
            </a:pP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Vyjádři v km/h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571744"/>
            <a:ext cx="557216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Řešení: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3 m/s = 10,8 km/h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10 m/s = 36 km/h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18 m/s = 64,8 km/h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50 m/s = 180 km/h</a:t>
            </a:r>
          </a:p>
          <a:p>
            <a:endParaRPr lang="cs-CZ" dirty="0"/>
          </a:p>
        </p:txBody>
      </p:sp>
      <p:pic>
        <p:nvPicPr>
          <p:cNvPr id="5122" name="Picture 2" descr="C:\Documents and Settings\radek\Local Settings\Temporary Internet Files\Content.IE5\8X27W9MV\MC9002952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087278"/>
            <a:ext cx="2357454" cy="3642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1214422"/>
            <a:ext cx="8229600" cy="358299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effectLst/>
              </a:rPr>
              <a:t>Vypočítej:</a:t>
            </a:r>
            <a:br>
              <a:rPr lang="cs-CZ" sz="3600" dirty="0" smtClean="0">
                <a:solidFill>
                  <a:srgbClr val="9900CC"/>
                </a:solidFill>
                <a:effectLst/>
              </a:rPr>
            </a:br>
            <a:r>
              <a:rPr lang="cs-CZ" sz="3600" dirty="0" smtClean="0">
                <a:solidFill>
                  <a:srgbClr val="9900CC"/>
                </a:solidFill>
                <a:effectLst/>
              </a:rPr>
              <a:t>Př. Kdo se pohybuje rychleji, </a:t>
            </a:r>
            <a:r>
              <a:rPr lang="cs-CZ" sz="3600" u="sng" dirty="0" smtClean="0">
                <a:solidFill>
                  <a:srgbClr val="660066"/>
                </a:solidFill>
                <a:effectLst/>
              </a:rPr>
              <a:t>běžec</a:t>
            </a:r>
            <a:r>
              <a:rPr lang="cs-CZ" sz="3600" dirty="0" smtClean="0">
                <a:solidFill>
                  <a:srgbClr val="9900CC"/>
                </a:solidFill>
                <a:effectLst/>
              </a:rPr>
              <a:t>, který uběhne 1500m za 2 minuty a 30 sekund, nebo </a:t>
            </a:r>
            <a:r>
              <a:rPr lang="cs-CZ" sz="3600" u="sng" dirty="0" smtClean="0">
                <a:solidFill>
                  <a:srgbClr val="660066"/>
                </a:solidFill>
                <a:effectLst/>
              </a:rPr>
              <a:t>cyklista</a:t>
            </a:r>
            <a:r>
              <a:rPr lang="cs-CZ" sz="3600" dirty="0" smtClean="0">
                <a:solidFill>
                  <a:srgbClr val="9900CC"/>
                </a:solidFill>
                <a:effectLst/>
              </a:rPr>
              <a:t>, který etapu dlouhou 231km urazí za 5 hodin a 30 minut?</a:t>
            </a:r>
            <a:endParaRPr lang="cs-CZ" sz="36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357686" y="5000636"/>
            <a:ext cx="3571900" cy="1571636"/>
          </a:xfrm>
          <a:prstGeom prst="rightArrow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Řešení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71547"/>
            <a:ext cx="3614734" cy="3571900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Běžec: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s= 1500 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t= 2 min 30 s= 150 s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? km/h</a:t>
            </a:r>
          </a:p>
          <a:p>
            <a:pPr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s/t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 1500/150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10 m/s = 36 km/h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214290"/>
            <a:ext cx="2114536" cy="85725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Řešení: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6248" y="214290"/>
            <a:ext cx="364333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Cyklista: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s= 231 km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t= 5 h 30 min = 5,5 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? km/h</a:t>
            </a:r>
          </a:p>
          <a:p>
            <a:pPr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s/t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231/5,5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42 km/h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Cyklista se pohybuje rychleji.</a:t>
            </a:r>
          </a:p>
          <a:p>
            <a:endParaRPr lang="cs-CZ" dirty="0"/>
          </a:p>
        </p:txBody>
      </p:sp>
      <p:pic>
        <p:nvPicPr>
          <p:cNvPr id="6146" name="Picture 2" descr="C:\Documents and Settings\radek\Local Settings\Temporary Internet Files\Content.IE5\G5AJ81U3\MC9001917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3643314"/>
            <a:ext cx="2824340" cy="2890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214554"/>
            <a:ext cx="4043362" cy="407848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b="1" dirty="0" smtClean="0">
                <a:solidFill>
                  <a:srgbClr val="33CC33"/>
                </a:solidFill>
              </a:rPr>
              <a:t>Řešení: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33CC33"/>
                </a:solidFill>
              </a:rPr>
              <a:t>Plavec: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s= 100 m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t= 2 min. = 120 s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v= ? m/s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v= s/t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v= 100/120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00FF"/>
                </a:solidFill>
              </a:rPr>
              <a:t>v=0,83 m/s = 3 km/h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Vypočítej: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Jakou rychlostí se pohybuje </a:t>
            </a:r>
            <a:r>
              <a:rPr lang="cs-CZ" sz="2800" u="sng" dirty="0" smtClean="0">
                <a:solidFill>
                  <a:srgbClr val="000099"/>
                </a:solidFill>
                <a:effectLst/>
              </a:rPr>
              <a:t>plavec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, jestliže dráhu 100 m urazí za 2 minuty? Srovnej tuto rychlost s rychlostí </a:t>
            </a:r>
            <a:r>
              <a:rPr lang="cs-CZ" sz="2800" u="sng" dirty="0" smtClean="0">
                <a:solidFill>
                  <a:srgbClr val="000099"/>
                </a:solidFill>
                <a:effectLst/>
              </a:rPr>
              <a:t>chodce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.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57752" y="2357430"/>
            <a:ext cx="364333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Chodec: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Průměrná rychlost chodce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 je 5 km/h, to znamená, že je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asi 1,7 krát rychlejší než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plavec.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4357718" cy="386417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Martin jde pěšky a vychází v 7.35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Martin to má do školy 500 m,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pohybuje se rychlostí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5 km/h.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s= 0,5 km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5 km/h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t= s/v = 0,5/5 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t= 0,1 h = 6 min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C0099"/>
                </a:solidFill>
                <a:effectLst/>
              </a:rPr>
              <a:t>Vypočítej příklad: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Dva kamarádi se vsadili, kdo bude dříve ve škole. </a:t>
            </a:r>
            <a:endParaRPr lang="cs-CZ" sz="2800" dirty="0">
              <a:solidFill>
                <a:srgbClr val="CC0099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29190" y="1785926"/>
            <a:ext cx="40719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66"/>
                </a:solidFill>
              </a:rPr>
              <a:t>Tomáš jede na kole, vyráží v 7,35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Tomáš jede do školy 1,5 km,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pohybuje se průměrnou rychlostí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15 km/h.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s= 1,5 km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v= 15 km/h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t= s/v = 1,5/15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t= 0,1 h = 6 min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Řešení: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v= 160 km/h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t= 2,25 h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s= ? (km)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s= v</a:t>
            </a:r>
            <a:r>
              <a:rPr lang="cs-CZ" b="1" dirty="0" smtClean="0">
                <a:solidFill>
                  <a:srgbClr val="003399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3399"/>
                </a:solidFill>
              </a:rPr>
              <a:t>t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s= 160</a:t>
            </a:r>
            <a:r>
              <a:rPr lang="cs-CZ" b="1" dirty="0" smtClean="0">
                <a:solidFill>
                  <a:srgbClr val="003399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3399"/>
                </a:solidFill>
              </a:rPr>
              <a:t>2,25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3399"/>
                </a:solidFill>
              </a:rPr>
              <a:t>s= 360 km</a:t>
            </a:r>
          </a:p>
          <a:p>
            <a:pPr>
              <a:buNone/>
            </a:pPr>
            <a:r>
              <a:rPr lang="cs-CZ" b="1" dirty="0" smtClean="0">
                <a:solidFill>
                  <a:srgbClr val="003399"/>
                </a:solidFill>
              </a:rPr>
              <a:t>Vůz Formule 1 ujede během závodů 360 km.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00"/>
                </a:solidFill>
                <a:effectLst/>
              </a:rPr>
              <a:t>Vypočítej příklad: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Kolik km ujede během závodu vůz Formule 1, jestliže se pohybuje průměrnou rychlostí 160 km/h a krouží po okruhu 2 hodiny 15 minut?</a:t>
            </a:r>
            <a:endParaRPr lang="cs-CZ" sz="2800" dirty="0">
              <a:solidFill>
                <a:srgbClr val="CC000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8X27W9MV\MC9004150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285992"/>
            <a:ext cx="3369642" cy="24968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s= 2,5 km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v= 12,5 km/h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t=? (h) (min)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t= s/v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</a:rPr>
              <a:t>t= 2,5/12,5= 0,2 h= 12 min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Aby byl Vašek na hřišti v 15 hodin a 25 minut, musí vyjet z domova v 15 hodin 13 minut.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Vypočítej příklad:</a:t>
            </a:r>
            <a:br>
              <a:rPr lang="cs-CZ" sz="2800" dirty="0" smtClean="0">
                <a:solidFill>
                  <a:srgbClr val="008000"/>
                </a:solidFill>
              </a:rPr>
            </a:br>
            <a:r>
              <a:rPr lang="cs-CZ" sz="2800" dirty="0" smtClean="0">
                <a:solidFill>
                  <a:srgbClr val="008000"/>
                </a:solidFill>
              </a:rPr>
              <a:t>Vašek má být na hřišti, které je vzdálené od jeho domova 2,5 km v 15 hodin a 30 minut. V kolik hodin musí vyjet na kole, aby byl na hřišti o 5 minut dříve, jestliže pojede rychlostí 12,5 km/h? 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8229600" cy="300691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v= 54 km/h = 15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t= 4 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s= ? (m)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s= v</a:t>
            </a:r>
            <a:r>
              <a:rPr lang="cs-CZ" sz="2800" b="1" dirty="0" smtClean="0">
                <a:solidFill>
                  <a:srgbClr val="990099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990099"/>
                </a:solidFill>
              </a:rPr>
              <a:t>t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990099"/>
                </a:solidFill>
              </a:rPr>
              <a:t>s= 15</a:t>
            </a:r>
            <a:r>
              <a:rPr lang="cs-CZ" sz="2800" b="1" u="sng" dirty="0" smtClean="0">
                <a:solidFill>
                  <a:srgbClr val="990099"/>
                </a:solidFill>
                <a:latin typeface="Arial"/>
                <a:cs typeface="Arial"/>
              </a:rPr>
              <a:t>∙</a:t>
            </a:r>
            <a:r>
              <a:rPr lang="cs-CZ" sz="2800" b="1" u="sng" dirty="0" smtClean="0">
                <a:solidFill>
                  <a:srgbClr val="990099"/>
                </a:solidFill>
              </a:rPr>
              <a:t>4 = 60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99"/>
                </a:solidFill>
              </a:rPr>
              <a:t>Vlak projíždějící stanicí je dlouhý 60 m.</a:t>
            </a:r>
          </a:p>
          <a:p>
            <a:pPr>
              <a:buNone/>
            </a:pPr>
            <a:endParaRPr lang="cs-CZ" sz="2800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99"/>
                </a:solidFill>
                <a:effectLst/>
              </a:rPr>
              <a:t>Vypočítej příklad:</a:t>
            </a:r>
            <a:br>
              <a:rPr lang="cs-CZ" sz="2800" dirty="0" smtClean="0">
                <a:solidFill>
                  <a:srgbClr val="990099"/>
                </a:solidFill>
                <a:effectLst/>
              </a:rPr>
            </a:br>
            <a:r>
              <a:rPr lang="cs-CZ" sz="2800" dirty="0" smtClean="0">
                <a:solidFill>
                  <a:srgbClr val="990099"/>
                </a:solidFill>
                <a:effectLst/>
              </a:rPr>
              <a:t>Jak dlouhý je rychlíkový vlak, jestliže projíždí stanicí kolem výpravčího rychlostí 54 km/h po dobu 4 sekund?</a:t>
            </a:r>
            <a:endParaRPr lang="cs-CZ" sz="2800" dirty="0">
              <a:solidFill>
                <a:srgbClr val="990099"/>
              </a:solidFill>
              <a:effectLst/>
            </a:endParaRPr>
          </a:p>
        </p:txBody>
      </p:sp>
      <p:pic>
        <p:nvPicPr>
          <p:cNvPr id="2052" name="Picture 4" descr="C:\Documents and Settings\radek\Local Settings\Temporary Internet Files\Content.IE5\G5AJ81U3\MM90028354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7" y="2366884"/>
            <a:ext cx="2928959" cy="2627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38576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Skokan na lyžích se odrazí na konci můstku (bod A) a letí vzduchem. Na sníh dopadne v bodě B. Na úseku BC se jeho pohyb zpomaluje, až se v bodě C zastaví. Dráha letu (AB) je 120 m a doba letu 5 s. Dráha dojezdu (BC) je 100 m doba 10 s.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0066"/>
                </a:solidFill>
              </a:rPr>
              <a:t>Urči průměrnou rychlost letu skokana.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0066"/>
                </a:solidFill>
              </a:rPr>
              <a:t>Urči průměrnou rychlost dojezdu skokana.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0066"/>
                </a:solidFill>
              </a:rPr>
              <a:t>Urči průměrnou rychlost pohybu skokana od opuštění můstku do zastavení.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66"/>
                </a:solidFill>
                <a:effectLst/>
              </a:rPr>
              <a:t>Vypočítej příklad:</a:t>
            </a:r>
            <a:endParaRPr lang="cs-CZ" sz="3600" dirty="0">
              <a:solidFill>
                <a:srgbClr val="000066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FT0M62PU\MC9004133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4429132"/>
            <a:ext cx="2035364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19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Můžeš bezpečně přejít silnici, když půjdeš rovnoměrně rychlostí 6 km/h, jestliže se k místu přechodu blíží automobil rychlostí 60 km/h? Vzdálenost automobilu od místa přechodu je 25 m a šířka silnice je 6 m.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Vypočítej příklad: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JJL6E97M\MC9004320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4357694"/>
            <a:ext cx="2285992" cy="2285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</a:t>
            </a:r>
            <a:r>
              <a:rPr lang="cs-CZ" sz="14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400" b="1" dirty="0" err="1" smtClean="0">
                <a:solidFill>
                  <a:srgbClr val="0000FF"/>
                </a:solidFill>
              </a:rPr>
              <a:t>microsoft.com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2012-04-11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07117"/>
          </a:xfrm>
        </p:spPr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charakterizuje, kdy je těleso v pohybu a klidu.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pojem „relativnost pohybu“ a dokáže vyjmenovat vztažná tělesa vzhledem ke kterým je těleso v pohybu a vzhledem ke kterým je v klidu.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rozdělí pohyb a uvede ke každému pohybu příklad z praxe.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jednotky délky , času a rychlosti.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převádět jednotky rychlosti.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počítá příklady na výpočet rychlosti, dráhy a času.</a:t>
            </a:r>
          </a:p>
          <a:p>
            <a:pPr marL="566928" indent="-45720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99</TotalTime>
  <Words>1284</Words>
  <Application>Microsoft Office PowerPoint</Application>
  <PresentationFormat>Předvádění na obrazovce (4:3)</PresentationFormat>
  <Paragraphs>223</Paragraphs>
  <Slides>25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Charakterizuj POHYB A KLID TĚLES</vt:lpstr>
      <vt:lpstr>Uveď příklad relativnosti pohybu:</vt:lpstr>
      <vt:lpstr>Doplň následující situace:</vt:lpstr>
      <vt:lpstr>Odpověz na otázky:</vt:lpstr>
      <vt:lpstr>Jaké je základní rozdělení pohybů těles? Odpověz:</vt:lpstr>
      <vt:lpstr>Uveď praktické příklady pohybů těles:</vt:lpstr>
      <vt:lpstr>Odpověz na otázky:</vt:lpstr>
      <vt:lpstr>Rozděl pohyby na rovnoměrné a nerovnoměrné:  písek na pásovém dopravníku,  cyklista jedoucí po městě,  kabina lanovky,  eskalátor v obchodním domě,  chůze člověka,  lyžař na svahu</vt:lpstr>
      <vt:lpstr>Vyjmenuj jednotky délky a uveď jejich vzájemné převody:</vt:lpstr>
      <vt:lpstr>Vyjmenuj jednotky času a uveď jejich vzájemné převody:</vt:lpstr>
      <vt:lpstr>Vysvětli převod jednotek rychlosti:</vt:lpstr>
      <vt:lpstr>Vyjádři v m/s</vt:lpstr>
      <vt:lpstr>Vyjádři v km/h</vt:lpstr>
      <vt:lpstr>Vypočítej: Př. Kdo se pohybuje rychleji, běžec, který uběhne 1500m za 2 minuty a 30 sekund, nebo cyklista, který etapu dlouhou 231km urazí za 5 hodin a 30 minut?</vt:lpstr>
      <vt:lpstr>Řešení:</vt:lpstr>
      <vt:lpstr>Vypočítej: Jakou rychlostí se pohybuje plavec, jestliže dráhu 100 m urazí za 2 minuty? Srovnej tuto rychlost s rychlostí chodce.</vt:lpstr>
      <vt:lpstr>Vypočítej příklad: Dva kamarádi se vsadili, kdo bude dříve ve škole. </vt:lpstr>
      <vt:lpstr>Vypočítej příklad: Kolik km ujede během závodu vůz Formule 1, jestliže se pohybuje průměrnou rychlostí 160 km/h a krouží po okruhu 2 hodiny 15 minut?</vt:lpstr>
      <vt:lpstr>Vypočítej příklad: Vašek má být na hřišti, které je vzdálené od jeho domova 2,5 km v 15 hodin a 30 minut. V kolik hodin musí vyjet na kole, aby byl na hřišti o 5 minut dříve, jestliže pojede rychlostí 12,5 km/h? </vt:lpstr>
      <vt:lpstr>Vypočítej příklad: Jak dlouhý je rychlíkový vlak, jestliže projíždí stanicí kolem výpravčího rychlostí 54 km/h po dobu 4 sekund?</vt:lpstr>
      <vt:lpstr>Vypočítej příklad:</vt:lpstr>
      <vt:lpstr>Vypočítej příklad: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21</cp:revision>
  <dcterms:created xsi:type="dcterms:W3CDTF">2012-04-02T17:52:09Z</dcterms:created>
  <dcterms:modified xsi:type="dcterms:W3CDTF">2013-06-08T17:46:25Z</dcterms:modified>
</cp:coreProperties>
</file>