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FFFF"/>
    <a:srgbClr val="0000FF"/>
    <a:srgbClr val="CC0099"/>
    <a:srgbClr val="660066"/>
    <a:srgbClr val="FF66CC"/>
    <a:srgbClr val="660033"/>
    <a:srgbClr val="003300"/>
    <a:srgbClr val="99FF99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B5A20-A23D-4193-B792-C5361D6F888C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E7995-D0AC-4865-B15B-7907F878033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2E7995-D0AC-4865-B15B-7907F8780338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C2B44F5-4AD3-4BB1-A299-E13BB5E967D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194A76-2C34-4D6C-9D8E-4DDA721C1F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sps.muni.cz/inovace-SEBS-ASEBS/docs/biomechanika/30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71472" y="5214950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95536" y="4653136"/>
            <a:ext cx="7587028" cy="36289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Práce a výkon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628800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VY_32_INOVACE_FY.ZP.9.A.19_Prace_a_vykon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000108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69269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Práci koná síla, přemísťuje-li těleso po určité dráze.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Při působení stálé síly F ve směru přímé dráhy s je vykonána práce W rovna součinu velikosti síly a dráhy: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W=F</a:t>
            </a:r>
            <a:r>
              <a:rPr lang="cs-CZ" sz="2800" b="1" dirty="0" smtClean="0">
                <a:solidFill>
                  <a:srgbClr val="3333FF"/>
                </a:solidFill>
                <a:latin typeface="Arial"/>
                <a:cs typeface="Arial"/>
              </a:rPr>
              <a:t>∙s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Kdy člověk nebo stroj koná práci?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jednotkou práce je joule (J),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J = 1 N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pro elektrickou práce používáme jednotku watthodina (W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h) nebo kilowatthodina (kW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 = 3 600 W 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s = 3 600 J,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1 kW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 = 1 000 W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CC00"/>
                </a:solidFill>
              </a:rPr>
              <a:t>h</a:t>
            </a: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Řekni jednotku práce. 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Jakou jednotku používáme pro elektrickou práci?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2937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Vyber příklady konání práce: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107154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Traktor táhne přívěs.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857488" y="2428868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B) 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Tlačíme-li do betonové zdi.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643174" y="464344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Maminka veze kočárek.</a:t>
            </a:r>
          </a:p>
        </p:txBody>
      </p:sp>
      <p:sp>
        <p:nvSpPr>
          <p:cNvPr id="7" name="Elipsa 6"/>
          <p:cNvSpPr/>
          <p:nvPr/>
        </p:nvSpPr>
        <p:spPr>
          <a:xfrm>
            <a:off x="5857884" y="3929066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E)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Jeřáb zdvihá kontejner s betonem.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429256" y="928670"/>
            <a:ext cx="3071834" cy="2000264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D) 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Držíš tatínkovi žebřík, aby nespadl.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m=250 kg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h=0,8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W=? (J)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W=m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33CC"/>
                </a:solidFill>
              </a:rPr>
              <a:t>g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33CC"/>
                </a:solidFill>
              </a:rPr>
              <a:t>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W= 2 kJ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Přidavač vykoná práci o velikosti 2 kJ.</a:t>
            </a: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FF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99FF"/>
                </a:solidFill>
                <a:effectLst/>
              </a:rPr>
            </a:br>
            <a:r>
              <a:rPr lang="cs-CZ" sz="3200" dirty="0" smtClean="0">
                <a:solidFill>
                  <a:srgbClr val="0099FF"/>
                </a:solidFill>
                <a:effectLst/>
              </a:rPr>
              <a:t>Jak velkou práce vykoná přidavač na stavbě, který za hodinu podá zedníkovi 50 cihel do výšky 80 cm? Hmotnost cihly je asi 5 kg. </a:t>
            </a:r>
            <a:endParaRPr lang="cs-CZ" sz="3200" dirty="0">
              <a:solidFill>
                <a:srgbClr val="0099FF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UICNG21R\MC9002792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714620"/>
            <a:ext cx="2000264" cy="24032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Odhadni, kdo vykoná větší práci: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a) prodavač, který ukládá čtyři krabice mléka do regálu ve výšce 2 m,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b) zedník, který nadzdvihl plný pytel vápna (25 kg) o 0,25 m.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4000504"/>
            <a:ext cx="3500462" cy="164307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Zedník vykoná větší práci.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4876" y="4000504"/>
            <a:ext cx="3500462" cy="164307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Prodavač vykoná větší práci.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Vyber si nějaké těleso a zdvihni ho do takové výšky, abys vykonal práci přibližně 10 J.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2071678"/>
            <a:ext cx="3134329" cy="4271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Výkon = práce/doba, za kterou byla práce vykonána</a:t>
            </a:r>
            <a:endParaRPr lang="en-US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Výkon označujeme značkou </a:t>
            </a:r>
            <a:r>
              <a:rPr lang="cs-CZ" sz="2400" b="1" u="sng" dirty="0" smtClean="0">
                <a:solidFill>
                  <a:srgbClr val="CC0099"/>
                </a:solidFill>
              </a:rPr>
              <a:t>P</a:t>
            </a:r>
            <a:r>
              <a:rPr lang="cs-CZ" sz="2400" b="1" dirty="0" smtClean="0">
                <a:solidFill>
                  <a:srgbClr val="CC0099"/>
                </a:solidFill>
              </a:rPr>
              <a:t> (z </a:t>
            </a:r>
            <a:r>
              <a:rPr lang="cs-CZ" sz="2400" b="1" dirty="0" err="1" smtClean="0">
                <a:solidFill>
                  <a:srgbClr val="CC0099"/>
                </a:solidFill>
              </a:rPr>
              <a:t>angl</a:t>
            </a:r>
            <a:r>
              <a:rPr lang="cs-CZ" sz="2400" b="1" dirty="0" smtClean="0">
                <a:solidFill>
                  <a:srgbClr val="CC0099"/>
                </a:solidFill>
              </a:rPr>
              <a:t>. power=výkon)</a:t>
            </a:r>
            <a:endParaRPr lang="en-US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Vzorec pro výpočet výkonu:   </a:t>
            </a:r>
            <a:r>
              <a:rPr lang="cs-CZ" sz="2400" b="1" u="sng" dirty="0" smtClean="0">
                <a:solidFill>
                  <a:srgbClr val="CC0099"/>
                </a:solidFill>
              </a:rPr>
              <a:t>P = W/t</a:t>
            </a:r>
            <a:endParaRPr lang="en-US" sz="2400" b="1" u="sng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400" b="1" u="sng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CC0099"/>
                </a:solidFill>
              </a:rPr>
              <a:t>jednotkou výkonu je watt…jeho značka je </a:t>
            </a:r>
            <a:r>
              <a:rPr lang="en-US" sz="2400" b="1" u="sng" dirty="0" smtClean="0">
                <a:solidFill>
                  <a:srgbClr val="CC0099"/>
                </a:solidFill>
              </a:rPr>
              <a:t>[</a:t>
            </a:r>
            <a:r>
              <a:rPr lang="cs-CZ" sz="2400" b="1" u="sng" dirty="0" smtClean="0">
                <a:solidFill>
                  <a:srgbClr val="CC0099"/>
                </a:solidFill>
              </a:rPr>
              <a:t>W</a:t>
            </a:r>
            <a:r>
              <a:rPr lang="en-US" sz="2400" b="1" u="sng" dirty="0" smtClean="0">
                <a:solidFill>
                  <a:srgbClr val="CC0099"/>
                </a:solidFill>
              </a:rPr>
              <a:t>]</a:t>
            </a:r>
            <a:r>
              <a:rPr lang="cs-CZ" sz="2400" b="1" u="sng" dirty="0" smtClean="0">
                <a:solidFill>
                  <a:srgbClr val="CC0099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Při výkonu 1 watt se vykoná práce 1 joulu za 1 sekundu: 1 W = 1 J/ 1s.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Charakterizuj fyzikální veličinu VÝKON.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(slovy, symbol, vzorec pro výpočet, jednotka)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Jaký je rozdíl mezi výkonem a prací?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714488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vždy větší než vykonaná práce.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86050" y="4071942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práce vykonaná za určitý čas.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00562" y="1785926"/>
            <a:ext cx="3000396" cy="178595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Výkon je vždy menší než vykonaná práce.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Jak se změní výkon, když se za stejnou dobu dvakrát zvětší práce?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Vyber správnou odpověď: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285992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dvakrát zmenší.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728" y="4357694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nezmění.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857752" y="2285992"/>
            <a:ext cx="4071966" cy="1857388"/>
          </a:xfrm>
          <a:prstGeom prst="ellips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Výkon se také zdvojnásobí.</a:t>
            </a:r>
            <a:endParaRPr lang="cs-CZ" sz="32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403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Eva s Janou soutěžily, která vyšplhá dřív ke značce ve výšce 4 m na tyči v tělocvičně. Jana byla rychlejší, dostala se ke značce za 8 s. Eva tam došplhala za 16 s.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a) </a:t>
            </a:r>
            <a:r>
              <a:rPr lang="cs-CZ" sz="3600" u="sng" dirty="0" smtClean="0">
                <a:solidFill>
                  <a:srgbClr val="660033"/>
                </a:solidFill>
                <a:effectLst/>
              </a:rPr>
              <a:t>Jakou práci </a:t>
            </a:r>
            <a:r>
              <a:rPr lang="cs-CZ" sz="3600" dirty="0" smtClean="0">
                <a:solidFill>
                  <a:srgbClr val="660033"/>
                </a:solidFill>
                <a:effectLst/>
              </a:rPr>
              <a:t>vykonala každá z nich vyšplháním ke značce, jestliže mají stejnou hmotnost 45 kg?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b) Porovnej jejich výkony.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4000496" y="5857892"/>
            <a:ext cx="3857652" cy="857256"/>
          </a:xfrm>
          <a:prstGeom prst="rightArrow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Řešení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42910" y="785794"/>
            <a:ext cx="35719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EVA: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m = 45 kg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h = 4 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t = 16 s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? 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? W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m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g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 </a:t>
            </a:r>
            <a:r>
              <a:rPr lang="cs-CZ" sz="2400" b="1" dirty="0" smtClean="0">
                <a:solidFill>
                  <a:srgbClr val="CC0099"/>
                </a:solidFill>
              </a:rPr>
              <a:t>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45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10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4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W = 1 800 J = 1,8 kJ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W/t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1 800/16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P = 112,5 W</a:t>
            </a:r>
            <a:endParaRPr lang="cs-CZ" sz="2400" dirty="0">
              <a:solidFill>
                <a:srgbClr val="CC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3438" y="785794"/>
            <a:ext cx="321471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JANA: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m = 45 kg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h = 4 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t = 8 s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? 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? W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W = 45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10 </a:t>
            </a:r>
            <a:r>
              <a:rPr lang="cs-CZ" sz="24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400" b="1" dirty="0" smtClean="0">
                <a:solidFill>
                  <a:srgbClr val="CC0099"/>
                </a:solidFill>
              </a:rPr>
              <a:t> 4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W = 1 800 J = 1,8 kJ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C0099"/>
                </a:solidFill>
              </a:rPr>
              <a:t>P = 1 800/8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P = 225 W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C0099"/>
                </a:solidFill>
              </a:rPr>
              <a:t>Obě vykonají stejnou práci 1,8 kJ. Jana má však větší výkon.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21429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99"/>
                </a:solidFill>
              </a:rPr>
              <a:t>Řešení:</a:t>
            </a:r>
            <a:endParaRPr lang="cs-CZ" sz="3600" b="1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Vypočti výkon elektrické lokomotivy, která za 2 hodiny jízdy vykoná práci 5000 kW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∙h.</a:t>
            </a:r>
            <a:b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643182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2 500 kW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43306" y="4857760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7 500 kW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2643182"/>
            <a:ext cx="2786082" cy="1500198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10 000 kW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1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</a:t>
            </a:r>
            <a:r>
              <a:rPr lang="cs-CZ" sz="14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400" b="1" dirty="0" err="1" smtClean="0">
                <a:solidFill>
                  <a:srgbClr val="0000FF"/>
                </a:solidFill>
              </a:rPr>
              <a:t>microsoft.com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2012-04-27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3"/>
              </a:rPr>
              <a:t>http://www.fsps.muni.cz/inovace-SEBS-ASEBS/docs/biomechanika/30.jpg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2012-04-27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93978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slovy popíše, kdy člověk nebo stroj koná práci.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zná symbol fyzikální veličiny práce a  jednotky (práce a elektrické práce).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vyjmenuje praktické příklady konání a nekonání práce jako fyzikální veličiny.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umí vyřešit úlohy na výpočet práce.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charakterizuje fyzikální veličinu výkon.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zná rozdíl mezi výkonem a prací.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</a:rPr>
              <a:t>Žák řeší úlohy na výpočet výkonu a práce.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87</TotalTime>
  <Words>684</Words>
  <Application>Microsoft Office PowerPoint</Application>
  <PresentationFormat>Předvádění na obrazovce (4:3)</PresentationFormat>
  <Paragraphs>117</Paragraphs>
  <Slides>15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Odpověz na otázky: Kdy člověk nebo stroj koná práci?</vt:lpstr>
      <vt:lpstr>Řekni jednotku práce.  Jakou jednotku používáme pro elektrickou práci?</vt:lpstr>
      <vt:lpstr>Vyber příklady konání práce:</vt:lpstr>
      <vt:lpstr>Vyřeš úlohu: Jak velkou práce vykoná přidavač na stavbě, který za hodinu podá zedníkovi 50 cihel do výšky 80 cm? Hmotnost cihly je asi 5 kg. </vt:lpstr>
      <vt:lpstr>Vyřeš úlohu: Odhadni, kdo vykoná větší práci: a) prodavač, který ukládá čtyři krabice mléka do regálu ve výšce 2 m, b) zedník, který nadzdvihl plný pytel vápna (25 kg) o 0,25 m.</vt:lpstr>
      <vt:lpstr>Vyber si nějaké těleso a zdvihni ho do takové výšky, abys vykonal práci přibližně 10 J.</vt:lpstr>
      <vt:lpstr>Charakterizuj fyzikální veličinu VÝKON. (slovy, symbol, vzorec pro výpočet, jednotka)</vt:lpstr>
      <vt:lpstr>Jaký je rozdíl mezi výkonem a prací? Vyber správnou odpověď:</vt:lpstr>
      <vt:lpstr>Jak se změní výkon, když se za stejnou dobu dvakrát zvětší práce? Vyber správnou odpověď:</vt:lpstr>
      <vt:lpstr>Eva s Janou soutěžily, která vyšplhá dřív ke značce ve výšce 4 m na tyči v tělocvičně. Jana byla rychlejší, dostala se ke značce za 8 s. Eva tam došplhala za 16 s. a) Jakou práci vykonala každá z nich vyšplháním ke značce, jestliže mají stejnou hmotnost 45 kg? b) Porovnej jejich výkony. </vt:lpstr>
      <vt:lpstr>Snímek 12</vt:lpstr>
      <vt:lpstr>Vypočti výkon elektrické lokomotivy, která za 2 hodiny jízdy vykoná práci 5000 kW∙h.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14</cp:revision>
  <dcterms:created xsi:type="dcterms:W3CDTF">2012-04-16T17:27:35Z</dcterms:created>
  <dcterms:modified xsi:type="dcterms:W3CDTF">2013-06-08T17:51:43Z</dcterms:modified>
</cp:coreProperties>
</file>