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57" r:id="rId25"/>
    <p:sldId id="258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33"/>
    <a:srgbClr val="D60093"/>
    <a:srgbClr val="0000FF"/>
    <a:srgbClr val="006600"/>
    <a:srgbClr val="66FF33"/>
    <a:srgbClr val="CC0099"/>
    <a:srgbClr val="008000"/>
    <a:srgbClr val="A50021"/>
    <a:srgbClr val="009900"/>
    <a:srgbClr val="0033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DA82F46-28E9-482D-94E3-AF870184DBAB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A8FF6E5-7279-46BC-A489-65A211EE92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A82F46-28E9-482D-94E3-AF870184DBAB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8FF6E5-7279-46BC-A489-65A211EE92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A82F46-28E9-482D-94E3-AF870184DBAB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8FF6E5-7279-46BC-A489-65A211EE92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A82F46-28E9-482D-94E3-AF870184DBAB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8FF6E5-7279-46BC-A489-65A211EE92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A82F46-28E9-482D-94E3-AF870184DBAB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8FF6E5-7279-46BC-A489-65A211EE92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A82F46-28E9-482D-94E3-AF870184DBAB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8FF6E5-7279-46BC-A489-65A211EE92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A82F46-28E9-482D-94E3-AF870184DBAB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8FF6E5-7279-46BC-A489-65A211EE92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DA82F46-28E9-482D-94E3-AF870184DBAB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8FF6E5-7279-46BC-A489-65A211EE92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DA82F46-28E9-482D-94E3-AF870184DBAB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A8FF6E5-7279-46BC-A489-65A211EE92C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A82F46-28E9-482D-94E3-AF870184DBAB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8FF6E5-7279-46BC-A489-65A211EE92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DA82F46-28E9-482D-94E3-AF870184DBAB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8FF6E5-7279-46BC-A489-65A211EE92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DA82F46-28E9-482D-94E3-AF870184DBAB}" type="datetimeFigureOut">
              <a:rPr lang="cs-CZ" smtClean="0"/>
              <a:pPr/>
              <a:t>8.6.2013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A8FF6E5-7279-46BC-A489-65A211EE92C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zslubna.cz/drupal/files/Prav%C4%9BkModely55.jpg" TargetMode="External"/><Relationship Id="rId3" Type="http://schemas.openxmlformats.org/officeDocument/2006/relationships/hyperlink" Target="http://nd01.jxs.cz/455/483/9cf53611a0_31507336_o2.jpg" TargetMode="External"/><Relationship Id="rId7" Type="http://schemas.openxmlformats.org/officeDocument/2006/relationships/hyperlink" Target="http://www.diagnosticke-centrum.cz/dbpic/plice-f220_150" TargetMode="External"/><Relationship Id="rId2" Type="http://schemas.openxmlformats.org/officeDocument/2006/relationships/hyperlink" Target="http://www.energyweb.cz/web/EE/images/03/35_05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tominfo.cz/wp-content/uploads/2011/12/Dukovany.jpg" TargetMode="External"/><Relationship Id="rId5" Type="http://schemas.openxmlformats.org/officeDocument/2006/relationships/hyperlink" Target="http://upload.wikimedia.org/wikipedia/commons/thumb/c/c0/Apollo_CSM_lunar_orbit.jpg/300px-Apollo_CSM_lunar_orbit.jpg" TargetMode="External"/><Relationship Id="rId10" Type="http://schemas.openxmlformats.org/officeDocument/2006/relationships/hyperlink" Target="http://www.energyweb.cz/web/EE/images/03/36_03.gif" TargetMode="External"/><Relationship Id="rId4" Type="http://schemas.openxmlformats.org/officeDocument/2006/relationships/hyperlink" Target="http://www.praha.eu/public/a/31/5e/705313_18700_gama_nuz.jpg" TargetMode="External"/><Relationship Id="rId9" Type="http://schemas.openxmlformats.org/officeDocument/2006/relationships/hyperlink" Target="http://www.vakutex.cz/pics/defektoskopie/koroze-potrubi1.jp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68220" y="5157192"/>
            <a:ext cx="7421478" cy="843576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200" b="1" noProof="0" dirty="0" smtClean="0">
                <a:solidFill>
                  <a:srgbClr val="00B0F0"/>
                </a:solidFill>
              </a:rPr>
              <a:t>Materiál je určen pro žáky 9. ročníku Slouží k naučení nového učiva. Žák se seznámí se zdroji přírodního a umělého záření. Pozitiva a negativa radonu.</a:t>
            </a:r>
            <a:r>
              <a:rPr lang="cs-CZ" sz="1200" b="1" dirty="0">
                <a:solidFill>
                  <a:srgbClr val="00B0F0"/>
                </a:solidFill>
              </a:rPr>
              <a:t> </a:t>
            </a:r>
            <a:r>
              <a:rPr lang="cs-CZ" sz="1200" b="1" dirty="0" smtClean="0">
                <a:solidFill>
                  <a:srgbClr val="00B0F0"/>
                </a:solidFill>
              </a:rPr>
              <a:t>Příklady využití jaderného záření. Stručný popis jaderné reakce.</a:t>
            </a:r>
            <a:endParaRPr lang="cs-CZ" sz="12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683568" y="4509120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Využití jaderného záření, Jaderné reakce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99792" y="1196752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02/2012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VY_32_INOVACE_FY.ZP.9.A.03_vyuziti_jaderneho_zareni_jaderne_reakce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92867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6064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571613"/>
            <a:ext cx="8229600" cy="250033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mohou ohrožovat lidské zdraví,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ALE jsou také neocenitelným pomocníkem člověka,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…stejně jako se říká o ohni…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CC"/>
                </a:solidFill>
              </a:rPr>
              <a:t>Jsou dobrým </a:t>
            </a:r>
            <a:r>
              <a:rPr lang="cs-CZ" sz="2800" b="1" dirty="0" smtClean="0">
                <a:solidFill>
                  <a:srgbClr val="9900CC"/>
                </a:solidFill>
              </a:rPr>
              <a:t>sluhou, </a:t>
            </a:r>
            <a:r>
              <a:rPr lang="cs-CZ" sz="2800" b="1" dirty="0" smtClean="0">
                <a:solidFill>
                  <a:srgbClr val="9900CC"/>
                </a:solidFill>
              </a:rPr>
              <a:t>ALE zlým pánem.</a:t>
            </a:r>
            <a:endParaRPr lang="cs-CZ" sz="2800" b="1" dirty="0">
              <a:solidFill>
                <a:srgbClr val="99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Radionuklidy a jaderné záření: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pic>
        <p:nvPicPr>
          <p:cNvPr id="1027" name="Picture 3" descr="C:\Documents and Settings\radek\Local Settings\Temporary Internet Files\Content.IE5\C1EZKPMV\MC9004357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4286257"/>
            <a:ext cx="3449618" cy="25717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  <a:effectLst/>
              </a:rPr>
              <a:t>Zdroje přírodního a umělého záření:</a:t>
            </a:r>
            <a:endParaRPr lang="cs-CZ" sz="3600" dirty="0">
              <a:solidFill>
                <a:srgbClr val="00B0F0"/>
              </a:solidFill>
              <a:effectLst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1857364"/>
            <a:ext cx="4429156" cy="44291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642910" y="1643050"/>
            <a:ext cx="2928958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Kosmické záření;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Radon; 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Záření zemské kůry;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Vnitřní zdroje;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Průmyslové aplikace;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Lékařské aplikace;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Záření vzniklé činností jaderných zařízení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9900CC"/>
                </a:solidFill>
              </a:rPr>
              <a:t>přírodní radioaktivní plyn,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9900CC"/>
                </a:solidFill>
              </a:rPr>
              <a:t>vzniká jako jeden z členů rozpadové řady uranu, který je přítomen v mnoha horninách,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9900CC"/>
                </a:solidFill>
              </a:rPr>
              <a:t>radon vystupuje na zemský povrch nebo proniká do podzemních vod,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9900CC"/>
                </a:solidFill>
              </a:rPr>
              <a:t>všichni jej dýcháme po celý život,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9900CC"/>
                </a:solidFill>
              </a:rPr>
              <a:t>na volném prostranství je jeho koncentrace velice nízká,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9900CC"/>
                </a:solidFill>
              </a:rPr>
              <a:t>proniká do uzavřených prostor, kde se hromadí,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9900CC"/>
                </a:solidFill>
              </a:rPr>
              <a:t>vdechování radonu zvyšuje riziko vzniku rakoviny plic</a:t>
            </a:r>
          </a:p>
          <a:p>
            <a:pPr>
              <a:buNone/>
            </a:pPr>
            <a:endParaRPr lang="cs-CZ" sz="2400" b="1" dirty="0">
              <a:solidFill>
                <a:srgbClr val="CC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33CC"/>
                </a:solidFill>
                <a:effectLst/>
              </a:rPr>
              <a:t>Co je to RADON???</a:t>
            </a:r>
            <a:br>
              <a:rPr lang="cs-CZ" sz="3600" dirty="0" smtClean="0">
                <a:solidFill>
                  <a:srgbClr val="0033CC"/>
                </a:solidFill>
                <a:effectLst/>
              </a:rPr>
            </a:br>
            <a:r>
              <a:rPr lang="cs-CZ" sz="3600" dirty="0" smtClean="0">
                <a:solidFill>
                  <a:srgbClr val="0033CC"/>
                </a:solidFill>
                <a:effectLst/>
              </a:rPr>
              <a:t>Negativa radonu:</a:t>
            </a:r>
            <a:endParaRPr lang="cs-CZ" sz="36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33FF"/>
                </a:solidFill>
              </a:rPr>
              <a:t>v některých případech může radon pomáhat při léčení nemocných,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33FF"/>
                </a:solidFill>
              </a:rPr>
              <a:t>v Jáchymovských lázních se pacienti koupou v termální vodě s vysokým obsahem radonu,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3333FF"/>
                </a:solidFill>
              </a:rPr>
              <a:t>léčba působí blahodárně hlavně při nemocech pohybového ústrojí – kůže, svaly i klouby se dobře prokrví</a:t>
            </a:r>
          </a:p>
          <a:p>
            <a:pPr>
              <a:buNone/>
            </a:pPr>
            <a:endParaRPr lang="cs-CZ" sz="3200" b="1" dirty="0" smtClean="0">
              <a:solidFill>
                <a:srgbClr val="3333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3300"/>
                </a:solidFill>
                <a:effectLst/>
              </a:rPr>
              <a:t>Pozitiva radonu:</a:t>
            </a:r>
            <a:endParaRPr lang="cs-CZ" sz="3600" dirty="0">
              <a:solidFill>
                <a:srgbClr val="FF33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Metodou značených atomů je možné sledovat koloběh látek v organizmech a v přírodě: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CC00"/>
                </a:solidFill>
              </a:rPr>
              <a:t> např.: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hromadění draslíku v listech a semenech rostlin,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jod ve štítné žláze,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CC00"/>
                </a:solidFill>
              </a:rPr>
              <a:t>koloběh krve v lidském těle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Využití jaderného záření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1) </a:t>
            </a:r>
            <a:r>
              <a:rPr lang="cs-CZ" sz="3600" u="sng" dirty="0" smtClean="0">
                <a:solidFill>
                  <a:srgbClr val="009900"/>
                </a:solidFill>
                <a:effectLst/>
              </a:rPr>
              <a:t>Metoda značených atomů</a:t>
            </a:r>
            <a:endParaRPr lang="cs-CZ" sz="3600" u="sng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využívají ji historikové a archeologové,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k určování stáří organických látek – dřevěných předmětů, kostí, zbytků ohnišť, oděvů, listin apod.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porovnání podílů radiouhlíku ve zkoumaném předmětu a v živých organismech k určení stáří předmětu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podobně v geologii určování stáří hornin zjišťováním podílu olova</a:t>
            </a:r>
          </a:p>
          <a:p>
            <a:pPr>
              <a:buNone/>
            </a:pPr>
            <a:endParaRPr lang="cs-CZ" sz="2800" b="1" dirty="0">
              <a:solidFill>
                <a:srgbClr val="A5002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CC0000"/>
                </a:solidFill>
                <a:effectLst/>
              </a:rPr>
              <a:t>Využití jaderného záření</a:t>
            </a:r>
            <a:br>
              <a:rPr lang="cs-CZ" sz="3600" dirty="0" smtClean="0">
                <a:solidFill>
                  <a:srgbClr val="CC0000"/>
                </a:solidFill>
                <a:effectLst/>
              </a:rPr>
            </a:br>
            <a:r>
              <a:rPr lang="cs-CZ" sz="3600" u="sng" dirty="0" smtClean="0">
                <a:solidFill>
                  <a:srgbClr val="CC0000"/>
                </a:solidFill>
                <a:effectLst/>
              </a:rPr>
              <a:t>2) Radiouhlíková metoda</a:t>
            </a:r>
            <a:endParaRPr lang="cs-CZ" sz="3600" u="sng" dirty="0">
              <a:solidFill>
                <a:srgbClr val="CC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377659"/>
            <a:ext cx="4429156" cy="64803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214282" y="2285992"/>
            <a:ext cx="32861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900CC"/>
                </a:solidFill>
              </a:rPr>
              <a:t>Radiouhlíková metoda:</a:t>
            </a:r>
            <a:endParaRPr lang="cs-CZ" sz="3200" b="1" dirty="0">
              <a:solidFill>
                <a:srgbClr val="99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slouží v lékařství např.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k vyšetřování a léčení štítné žlázy,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ozařování zhoubných nádorů (známý Leksellův </a:t>
            </a:r>
            <a:r>
              <a:rPr lang="cs-CZ" sz="3200" b="1" dirty="0" smtClean="0">
                <a:solidFill>
                  <a:srgbClr val="0066FF"/>
                </a:solidFill>
              </a:rPr>
              <a:t>gama–nůž</a:t>
            </a:r>
            <a:r>
              <a:rPr lang="cs-CZ" sz="3200" b="1" dirty="0" smtClean="0">
                <a:solidFill>
                  <a:srgbClr val="0066FF"/>
                </a:solidFill>
              </a:rPr>
              <a:t>),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při léčbě revmatických chorob,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66FF"/>
                </a:solidFill>
              </a:rPr>
              <a:t>při výrobě léčiv, speciálních obvazových materiálů, ke sterilizaci vaty, chirurgických rukavic a lékařských nástrojů</a:t>
            </a:r>
          </a:p>
          <a:p>
            <a:pPr>
              <a:buNone/>
            </a:pPr>
            <a:endParaRPr lang="cs-CZ" sz="3200" b="1" dirty="0" smtClean="0">
              <a:solidFill>
                <a:srgbClr val="0066FF"/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rgbClr val="0066FF"/>
              </a:solidFill>
            </a:endParaRPr>
          </a:p>
          <a:p>
            <a:pPr>
              <a:buNone/>
            </a:pPr>
            <a:endParaRPr lang="cs-CZ" sz="32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99FF"/>
                </a:solidFill>
                <a:effectLst/>
              </a:rPr>
              <a:t>Využití jaderného záření</a:t>
            </a:r>
            <a:br>
              <a:rPr lang="cs-CZ" sz="3600" dirty="0" smtClean="0">
                <a:solidFill>
                  <a:srgbClr val="0099FF"/>
                </a:solidFill>
                <a:effectLst/>
              </a:rPr>
            </a:br>
            <a:r>
              <a:rPr lang="cs-CZ" sz="3600" dirty="0" smtClean="0">
                <a:solidFill>
                  <a:srgbClr val="0099FF"/>
                </a:solidFill>
                <a:effectLst/>
              </a:rPr>
              <a:t>3) </a:t>
            </a:r>
            <a:r>
              <a:rPr lang="cs-CZ" sz="3600" u="sng" dirty="0" smtClean="0">
                <a:solidFill>
                  <a:srgbClr val="0099FF"/>
                </a:solidFill>
                <a:effectLst/>
              </a:rPr>
              <a:t>Diagnostika nemocí a léčení:</a:t>
            </a:r>
            <a:endParaRPr lang="cs-CZ" sz="3600" u="sng" dirty="0">
              <a:solidFill>
                <a:srgbClr val="0099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214422"/>
            <a:ext cx="76200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714480" y="500042"/>
            <a:ext cx="47149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3333FF"/>
                </a:solidFill>
              </a:rPr>
              <a:t>Leksellův gama-nůž</a:t>
            </a:r>
            <a:endParaRPr lang="cs-CZ" sz="3600" b="1" dirty="0">
              <a:solidFill>
                <a:srgbClr val="3333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1857364"/>
            <a:ext cx="6729504" cy="3790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714348" y="571480"/>
            <a:ext cx="7429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A50021"/>
                </a:solidFill>
              </a:rPr>
              <a:t>CyberKnife-oproti Gama noži se nespecializuje pouze na oblast mozku, ale léčí nádory i v jiných oblastech těla.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643314"/>
            <a:ext cx="8229600" cy="13761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CC0099"/>
                </a:solidFill>
              </a:rPr>
              <a:t>Ozařování potravin jaderným zářením </a:t>
            </a:r>
            <a:r>
              <a:rPr lang="cs-CZ" sz="3200" b="1" dirty="0" smtClean="0">
                <a:solidFill>
                  <a:srgbClr val="CC0099"/>
                </a:solidFill>
              </a:rPr>
              <a:t>  k </a:t>
            </a:r>
            <a:r>
              <a:rPr lang="cs-CZ" sz="3200" b="1" dirty="0" smtClean="0">
                <a:solidFill>
                  <a:srgbClr val="CC0099"/>
                </a:solidFill>
              </a:rPr>
              <a:t>zabránění jejich kažení nebo klíčení.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D60093"/>
                </a:solidFill>
                <a:effectLst/>
              </a:rPr>
              <a:t>Využití jaderného záření </a:t>
            </a:r>
            <a:br>
              <a:rPr lang="cs-CZ" sz="3600" dirty="0" smtClean="0">
                <a:solidFill>
                  <a:srgbClr val="D60093"/>
                </a:solidFill>
                <a:effectLst/>
              </a:rPr>
            </a:br>
            <a:r>
              <a:rPr lang="cs-CZ" sz="3600" u="sng" dirty="0" smtClean="0">
                <a:solidFill>
                  <a:srgbClr val="D60093"/>
                </a:solidFill>
                <a:effectLst/>
              </a:rPr>
              <a:t>4) Ozařování potravin</a:t>
            </a:r>
            <a:endParaRPr lang="cs-CZ" sz="3600" u="sng" dirty="0">
              <a:solidFill>
                <a:srgbClr val="D6009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použití jaderného záření </a:t>
            </a:r>
            <a:r>
              <a:rPr lang="cs-CZ" sz="2800" b="1" dirty="0" smtClean="0">
                <a:solidFill>
                  <a:srgbClr val="008000"/>
                </a:solidFill>
                <a:sym typeface="Symbol"/>
              </a:rPr>
              <a:t> </a:t>
            </a:r>
            <a:r>
              <a:rPr lang="cs-CZ" sz="2800" b="1" dirty="0" smtClean="0">
                <a:solidFill>
                  <a:srgbClr val="008000"/>
                </a:solidFill>
              </a:rPr>
              <a:t>v technice,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ke zjišťování různých poruch a prasklin </a:t>
            </a:r>
            <a:r>
              <a:rPr lang="cs-CZ" sz="2800" b="1" dirty="0" smtClean="0">
                <a:solidFill>
                  <a:srgbClr val="008000"/>
                </a:solidFill>
              </a:rPr>
              <a:t>                 v </a:t>
            </a:r>
            <a:r>
              <a:rPr lang="cs-CZ" sz="2800" b="1" dirty="0" smtClean="0">
                <a:solidFill>
                  <a:srgbClr val="008000"/>
                </a:solidFill>
              </a:rPr>
              <a:t>kovech jejich prozařováním,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důležité jsou metody průběžného sledování tloušťky plechů podle jejich schopnosti pohlcovat jaderné záření,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v hutnictví a v chemickém průmyslu měření výšky hladiny roztavených kovů nebo nebezpečných kapalin, oslabených stěn různých zkorodovaných potrubí apod.</a:t>
            </a:r>
          </a:p>
          <a:p>
            <a:pPr>
              <a:buNone/>
            </a:pP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Využití jaderného záření</a:t>
            </a:r>
            <a:br>
              <a:rPr lang="cs-CZ" sz="3600" dirty="0" smtClean="0">
                <a:solidFill>
                  <a:srgbClr val="33CC33"/>
                </a:solidFill>
                <a:effectLst/>
              </a:rPr>
            </a:br>
            <a:r>
              <a:rPr lang="cs-CZ" sz="3600" u="sng" dirty="0" smtClean="0">
                <a:solidFill>
                  <a:srgbClr val="33CC33"/>
                </a:solidFill>
                <a:effectLst/>
              </a:rPr>
              <a:t>5) Defektoskopie</a:t>
            </a:r>
            <a:endParaRPr lang="cs-CZ" sz="3600" u="sng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73348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radionuklidy se samy zahřívají, což lze využít ke konstrukci jaderných elektrických baterií,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66FF"/>
                </a:solidFill>
              </a:rPr>
              <a:t>uplatnění jako zdroje napětí v kosmu nebo na odlehlých místech, kde není k dispozici jiný zdroj elektrické energie</a:t>
            </a:r>
            <a:endParaRPr lang="cs-CZ" sz="2800" b="1" dirty="0">
              <a:solidFill>
                <a:srgbClr val="00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Využití jaderného záření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u="sng" dirty="0" smtClean="0">
                <a:solidFill>
                  <a:srgbClr val="0000FF"/>
                </a:solidFill>
                <a:effectLst/>
              </a:rPr>
              <a:t>6) Zdroj elektrické energie</a:t>
            </a:r>
            <a:endParaRPr lang="cs-CZ" sz="3600" u="sng" dirty="0">
              <a:solidFill>
                <a:srgbClr val="0000FF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4214818"/>
            <a:ext cx="3071834" cy="243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33CC"/>
                </a:solidFill>
              </a:rPr>
              <a:t>K jaderným reakcím může docházet při srážkách atomových jader letících proti sobě velkou rychlostí.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33CC"/>
                </a:solidFill>
              </a:rPr>
              <a:t>Jedno jádro se může měnit v jiné, jeden nuklid v druhý a je tedy možná i vzájemná přeměna prvků.</a:t>
            </a:r>
          </a:p>
          <a:p>
            <a:pPr>
              <a:buFont typeface="Wingdings" pitchFamily="2" charset="2"/>
              <a:buChar char="q"/>
            </a:pPr>
            <a:r>
              <a:rPr lang="cs-CZ" b="1" dirty="0" smtClean="0">
                <a:solidFill>
                  <a:srgbClr val="0033CC"/>
                </a:solidFill>
              </a:rPr>
              <a:t>První jadernou reakce uskutečnil </a:t>
            </a:r>
            <a:r>
              <a:rPr lang="cs-CZ" b="1" dirty="0" err="1" smtClean="0">
                <a:solidFill>
                  <a:srgbClr val="0033CC"/>
                </a:solidFill>
              </a:rPr>
              <a:t>Rutherford</a:t>
            </a:r>
            <a:r>
              <a:rPr lang="cs-CZ" b="1" dirty="0" smtClean="0">
                <a:solidFill>
                  <a:srgbClr val="0033CC"/>
                </a:solidFill>
              </a:rPr>
              <a:t> </a:t>
            </a:r>
            <a:r>
              <a:rPr lang="cs-CZ" b="1" dirty="0" smtClean="0">
                <a:solidFill>
                  <a:srgbClr val="0033CC"/>
                </a:solidFill>
              </a:rPr>
              <a:t>        v </a:t>
            </a:r>
            <a:r>
              <a:rPr lang="cs-CZ" b="1" dirty="0" smtClean="0">
                <a:solidFill>
                  <a:srgbClr val="0033CC"/>
                </a:solidFill>
              </a:rPr>
              <a:t>roce 1919, kdy přeměnil dusík v kyslík.</a:t>
            </a:r>
            <a:endParaRPr lang="cs-CZ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0033"/>
                </a:solidFill>
                <a:effectLst/>
              </a:rPr>
              <a:t>Jaderné reakce</a:t>
            </a:r>
            <a:endParaRPr lang="cs-CZ" sz="3600" dirty="0">
              <a:solidFill>
                <a:srgbClr val="6600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1"/>
            <a:ext cx="7972452" cy="321470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Zapisujeme je rovnicemi.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Může se při nich uvolňovat energie.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Energie uvolňovaná při jaderných reakcích je milionkrát větší než u reakcí chemických.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C0099"/>
                </a:solidFill>
              </a:rPr>
              <a:t>Uvolněná energie může být přeměňována na další formy energie, např. na </a:t>
            </a:r>
            <a:r>
              <a:rPr lang="cs-CZ" sz="2400" b="1" dirty="0" smtClean="0">
                <a:solidFill>
                  <a:srgbClr val="660033"/>
                </a:solidFill>
              </a:rPr>
              <a:t>energii elektrickou při výrobě elektřiny v klasických nebo jaderných elektrárnách.</a:t>
            </a:r>
            <a:endParaRPr lang="cs-CZ" sz="2400" b="1" dirty="0">
              <a:solidFill>
                <a:srgbClr val="6600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Jaderné reakce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3825460"/>
            <a:ext cx="5000660" cy="2812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928934"/>
            <a:ext cx="8229600" cy="3078357"/>
          </a:xfrm>
        </p:spPr>
        <p:txBody>
          <a:bodyPr/>
          <a:lstStyle/>
          <a:p>
            <a:pPr marL="624078" indent="-514350">
              <a:buAutoNum type="alphaUcParenR"/>
            </a:pPr>
            <a:r>
              <a:rPr lang="cs-CZ" b="1" dirty="0" smtClean="0">
                <a:solidFill>
                  <a:srgbClr val="A50021"/>
                </a:solidFill>
              </a:rPr>
              <a:t>Slouží k určování stáří organických látek </a:t>
            </a:r>
            <a:r>
              <a:rPr lang="cs-CZ" b="1" dirty="0" smtClean="0">
                <a:solidFill>
                  <a:srgbClr val="A50021"/>
                </a:solidFill>
              </a:rPr>
              <a:t>            a </a:t>
            </a:r>
            <a:r>
              <a:rPr lang="cs-CZ" b="1" dirty="0" smtClean="0">
                <a:solidFill>
                  <a:srgbClr val="A50021"/>
                </a:solidFill>
              </a:rPr>
              <a:t>hornin.</a:t>
            </a:r>
          </a:p>
          <a:p>
            <a:pPr marL="624078" indent="-514350">
              <a:buAutoNum type="alphaUcParenR"/>
            </a:pPr>
            <a:r>
              <a:rPr lang="cs-CZ" b="1" dirty="0" smtClean="0">
                <a:solidFill>
                  <a:srgbClr val="A50021"/>
                </a:solidFill>
              </a:rPr>
              <a:t>Slouží ke sledování koloběhu látek </a:t>
            </a:r>
            <a:r>
              <a:rPr lang="cs-CZ" b="1" dirty="0" smtClean="0">
                <a:solidFill>
                  <a:srgbClr val="A50021"/>
                </a:solidFill>
              </a:rPr>
              <a:t>                     v </a:t>
            </a:r>
            <a:r>
              <a:rPr lang="cs-CZ" b="1" dirty="0" smtClean="0">
                <a:solidFill>
                  <a:srgbClr val="A50021"/>
                </a:solidFill>
              </a:rPr>
              <a:t>organizmech a v přírodě.</a:t>
            </a:r>
          </a:p>
          <a:p>
            <a:pPr marL="624078" indent="-514350">
              <a:buAutoNum type="alphaUcParenR"/>
            </a:pPr>
            <a:r>
              <a:rPr lang="cs-CZ" b="1" dirty="0" smtClean="0">
                <a:solidFill>
                  <a:srgbClr val="A50021"/>
                </a:solidFill>
              </a:rPr>
              <a:t>Touto metodou lze např. sledovat, jak koluje krev v lidském těle.</a:t>
            </a:r>
            <a:endParaRPr lang="cs-CZ" b="1" dirty="0">
              <a:solidFill>
                <a:srgbClr val="A5002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Otázky: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1) Co je to metoda značených atomů?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VYBER SPRÁVNOU ODPOVĚĎ:</a:t>
            </a:r>
            <a:br>
              <a:rPr lang="cs-CZ" sz="3200" dirty="0" smtClean="0">
                <a:solidFill>
                  <a:srgbClr val="009900"/>
                </a:solidFill>
                <a:effectLst/>
              </a:rPr>
            </a:br>
            <a:r>
              <a:rPr lang="cs-CZ" sz="3200" dirty="0" smtClean="0">
                <a:solidFill>
                  <a:srgbClr val="009900"/>
                </a:solidFill>
                <a:effectLst/>
              </a:rPr>
              <a:t>(správně může být více odpovědí)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4011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2) Jak se využívají </a:t>
            </a:r>
            <a:r>
              <a:rPr lang="cs-CZ" sz="3200" dirty="0" err="1" smtClean="0">
                <a:solidFill>
                  <a:srgbClr val="0000FF"/>
                </a:solidFill>
                <a:effectLst/>
              </a:rPr>
              <a:t>radionuklidy</a:t>
            </a:r>
            <a:r>
              <a:rPr lang="cs-CZ" sz="3200" dirty="0" smtClean="0">
                <a:solidFill>
                  <a:srgbClr val="0000FF"/>
                </a:solidFill>
                <a:effectLst/>
              </a:rPr>
              <a:t> </a:t>
            </a:r>
            <a:r>
              <a:rPr lang="cs-CZ" sz="3200" dirty="0" smtClean="0">
                <a:solidFill>
                  <a:srgbClr val="0000FF"/>
                </a:solidFill>
                <a:effectLst/>
              </a:rPr>
              <a:t>                     v </a:t>
            </a:r>
            <a:r>
              <a:rPr lang="cs-CZ" sz="3200" dirty="0" smtClean="0">
                <a:solidFill>
                  <a:srgbClr val="0000FF"/>
                </a:solidFill>
                <a:effectLst/>
              </a:rPr>
              <a:t>lékařství?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24249" y="2714624"/>
            <a:ext cx="3981471" cy="2714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857364"/>
            <a:ext cx="8229600" cy="1571636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8000"/>
                </a:solidFill>
              </a:rPr>
              <a:t>Pomocí defektoskopie.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8000"/>
                </a:solidFill>
              </a:rPr>
              <a:t>Metodou značených atomů.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8000"/>
                </a:solidFill>
              </a:rPr>
              <a:t>Radiouhlíkovou metodou.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33"/>
                </a:solidFill>
                <a:effectLst/>
              </a:rPr>
              <a:t>3) Jakou metodou lze určit pomocí radionuklidů stáří ohniště pravěkých lidí?</a:t>
            </a:r>
            <a:br>
              <a:rPr lang="cs-CZ" sz="2800" dirty="0" smtClean="0">
                <a:solidFill>
                  <a:srgbClr val="660033"/>
                </a:solidFill>
                <a:effectLst/>
              </a:rPr>
            </a:br>
            <a:r>
              <a:rPr lang="cs-CZ" sz="2800" dirty="0" smtClean="0">
                <a:solidFill>
                  <a:srgbClr val="660033"/>
                </a:solidFill>
                <a:effectLst/>
              </a:rPr>
              <a:t>VYBER SPRÁVNOU ODPOVĚĎ:</a:t>
            </a:r>
            <a:endParaRPr lang="cs-CZ" sz="2800" dirty="0">
              <a:solidFill>
                <a:srgbClr val="660033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3500438"/>
            <a:ext cx="4119570" cy="3089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928803"/>
            <a:ext cx="8229600" cy="1928826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0099"/>
                </a:solidFill>
              </a:rPr>
              <a:t>jaderným zářením </a:t>
            </a:r>
            <a:r>
              <a:rPr lang="cs-CZ" sz="3200" b="1" dirty="0" smtClean="0">
                <a:solidFill>
                  <a:srgbClr val="CC0099"/>
                </a:solidFill>
                <a:sym typeface="Symbol"/>
              </a:rPr>
              <a:t> v defektoskopii</a:t>
            </a:r>
            <a:r>
              <a:rPr lang="cs-CZ" sz="3200" b="1" dirty="0" smtClean="0">
                <a:solidFill>
                  <a:srgbClr val="CC0099"/>
                </a:solidFill>
              </a:rPr>
              <a:t> 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0099"/>
                </a:solidFill>
              </a:rPr>
              <a:t>metodou značených atomů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CC0099"/>
                </a:solidFill>
              </a:rPr>
              <a:t>radiouhlíkovou metodou</a:t>
            </a:r>
            <a:endParaRPr lang="cs-CZ" sz="32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4) Jakou metodou lze změřit výšku zkorodovaného potrubí?</a:t>
            </a:r>
            <a:br>
              <a:rPr lang="cs-CZ" sz="3200" dirty="0" smtClean="0">
                <a:solidFill>
                  <a:srgbClr val="660033"/>
                </a:solidFill>
                <a:effectLst/>
              </a:rPr>
            </a:br>
            <a:r>
              <a:rPr lang="cs-CZ" sz="3200" dirty="0" smtClean="0">
                <a:solidFill>
                  <a:srgbClr val="660033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3571876"/>
            <a:ext cx="3810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4929198"/>
            <a:ext cx="39290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660033"/>
                </a:solidFill>
              </a:rPr>
              <a:t>zkorodované potrubí</a:t>
            </a:r>
            <a:endParaRPr lang="cs-CZ" sz="28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435547"/>
          </a:xfrm>
        </p:spPr>
        <p:txBody>
          <a:bodyPr>
            <a:normAutofit/>
          </a:bodyPr>
          <a:lstStyle/>
          <a:p>
            <a:pPr marL="852678" indent="-742950">
              <a:buAutoNum type="alphaUcParenR"/>
            </a:pPr>
            <a:r>
              <a:rPr lang="cs-CZ" sz="3600" b="1" dirty="0" smtClean="0">
                <a:solidFill>
                  <a:srgbClr val="006600"/>
                </a:solidFill>
              </a:rPr>
              <a:t>Ano, je to možné.</a:t>
            </a:r>
          </a:p>
          <a:p>
            <a:pPr marL="852678" indent="-742950">
              <a:buAutoNum type="alphaUcParenR"/>
            </a:pPr>
            <a:r>
              <a:rPr lang="cs-CZ" sz="3600" b="1" dirty="0" smtClean="0">
                <a:solidFill>
                  <a:srgbClr val="006600"/>
                </a:solidFill>
              </a:rPr>
              <a:t>Bohužel to není možné.</a:t>
            </a:r>
          </a:p>
          <a:p>
            <a:pPr marL="852678" indent="-742950">
              <a:buAutoNum type="alphaUcParenR"/>
            </a:pPr>
            <a:r>
              <a:rPr lang="cs-CZ" sz="3600" b="1" dirty="0" smtClean="0">
                <a:solidFill>
                  <a:srgbClr val="006600"/>
                </a:solidFill>
              </a:rPr>
              <a:t>Ano, sen alchymistů, měnit kovy ve zlato, je uskutečnitelný.</a:t>
            </a:r>
            <a:endParaRPr lang="cs-CZ" sz="3600" b="1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66FF33"/>
                </a:solidFill>
                <a:effectLst/>
              </a:rPr>
              <a:t>5) Je možné vyrábět zlato z jiných chemických prvků?</a:t>
            </a:r>
            <a:br>
              <a:rPr lang="cs-CZ" sz="3600" dirty="0" smtClean="0">
                <a:solidFill>
                  <a:srgbClr val="66FF33"/>
                </a:solidFill>
                <a:effectLst/>
              </a:rPr>
            </a:br>
            <a:r>
              <a:rPr lang="cs-CZ" sz="3600" dirty="0" smtClean="0">
                <a:solidFill>
                  <a:srgbClr val="66FF33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66FF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2357454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00FF"/>
                </a:solidFill>
              </a:rPr>
              <a:t>Jadernými silami jsou </a:t>
            </a:r>
            <a:r>
              <a:rPr lang="cs-CZ" sz="3200" b="1" dirty="0" smtClean="0">
                <a:solidFill>
                  <a:srgbClr val="0000FF"/>
                </a:solidFill>
              </a:rPr>
              <a:t>vázány                        </a:t>
            </a:r>
            <a:r>
              <a:rPr lang="cs-CZ" sz="3200" b="1" dirty="0" smtClean="0">
                <a:solidFill>
                  <a:srgbClr val="0000FF"/>
                </a:solidFill>
              </a:rPr>
              <a:t>v atomovém jádře nukleony.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00FF"/>
                </a:solidFill>
              </a:rPr>
              <a:t>Jadernými silami jsou v atomu vázány elektrony a atomová jádra. </a:t>
            </a:r>
            <a:endParaRPr lang="cs-CZ" sz="32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854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effectLst/>
              </a:rPr>
              <a:t>6) Co jsou jaderné síly?</a:t>
            </a:r>
            <a:br>
              <a:rPr lang="cs-CZ" sz="3200" dirty="0" smtClean="0">
                <a:solidFill>
                  <a:schemeClr val="bg2">
                    <a:lumMod val="25000"/>
                  </a:schemeClr>
                </a:solidFill>
                <a:effectLst/>
              </a:rPr>
            </a:b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effectLst/>
              </a:rPr>
              <a:t>VYBER SPRÁVNOU ODPOVĚĎ</a:t>
            </a:r>
            <a:r>
              <a:rPr lang="cs-CZ" sz="3200" dirty="0" smtClean="0">
                <a:solidFill>
                  <a:schemeClr val="bg2">
                    <a:lumMod val="25000"/>
                  </a:schemeClr>
                </a:solidFill>
                <a:effectLst/>
              </a:rPr>
              <a:t>: </a:t>
            </a:r>
            <a:endParaRPr lang="cs-CZ" sz="3200" dirty="0">
              <a:solidFill>
                <a:schemeClr val="bg2">
                  <a:lumMod val="25000"/>
                </a:schemeClr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72" y="4143380"/>
            <a:ext cx="2476500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286124"/>
            <a:ext cx="8229600" cy="2721167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660033"/>
                </a:solidFill>
              </a:rPr>
              <a:t>Energie uvolňovaná při chemických reakcích je milionkrát větší než u reakcí jaderných.</a:t>
            </a:r>
          </a:p>
          <a:p>
            <a:pPr marL="624078" indent="-514350">
              <a:buAutoNum type="alphaUcParenR"/>
            </a:pPr>
            <a:r>
              <a:rPr lang="cs-CZ" sz="2800" b="1" dirty="0" smtClean="0">
                <a:solidFill>
                  <a:srgbClr val="660033"/>
                </a:solidFill>
              </a:rPr>
              <a:t>Energie uvolňovaná při jaderných reakcích je milionkrát větší než u reakcí chemických.</a:t>
            </a:r>
            <a:endParaRPr lang="cs-CZ" sz="2800" b="1" dirty="0">
              <a:solidFill>
                <a:srgbClr val="6600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D60093"/>
                </a:solidFill>
                <a:effectLst/>
              </a:rPr>
              <a:t>7) Porovnej energii uvolňovanou při chemických reakcích a při jaderných reakcích.</a:t>
            </a:r>
            <a:br>
              <a:rPr lang="cs-CZ" sz="3200" dirty="0" smtClean="0">
                <a:solidFill>
                  <a:srgbClr val="D60093"/>
                </a:solidFill>
                <a:effectLst/>
              </a:rPr>
            </a:br>
            <a:r>
              <a:rPr lang="cs-CZ" sz="3200" dirty="0" smtClean="0">
                <a:solidFill>
                  <a:srgbClr val="D60093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galerie office </a:t>
            </a: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2"/>
              </a:rPr>
              <a:t>http://www.energyweb.cz/web/EE/images/03/35_05.gif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cit.: 2012-02-22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3"/>
              </a:rPr>
              <a:t>http://nd01.jxs.cz/455/483/9cf53611a0_31507336_o2.jpg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cit.: 2012-02-22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4"/>
              </a:rPr>
              <a:t>http://www.praha.eu/public/a/31/5e/705313_18700_gama_nuz.jpg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cit.: 2012-02-22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5"/>
              </a:rPr>
              <a:t>http://upload.wikimedia.org/wikipedia/commons/thumb/c/c0/Apollo_CSM_lunar_orbit.jpg/300px-Apollo_CSM_lunar_orbit.jpg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cit.: 2012-02-22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70C0"/>
                </a:solidFill>
                <a:hlinkClick r:id="rId6"/>
              </a:rPr>
              <a:t>http://atominfo.cz/wp-content/uploads/2011/12/Dukovany.jpg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cit.: 2012-02-22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  <a:hlinkClick r:id="rId7"/>
              </a:rPr>
              <a:t>http://www.diagnosticke-centrum.cz/dbpic/plice-f220_150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cit.: 2012-02-22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8"/>
              </a:rPr>
              <a:t>http://www.zslubna.cz/drupal/files/Prav%C4%9BkModely55.jpg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9"/>
              </a:rPr>
              <a:t>http://www.vakutex.cz/pics/defektoskopie/koroze-potrubi1.jpg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0"/>
              </a:rPr>
              <a:t>http://www.energyweb.cz/web/EE/images/03/36_03.gif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2012-02-22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Žák se seznámí s přírodními a umělými zdroji záření.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Příklad radonu, jeho </a:t>
            </a:r>
            <a:r>
              <a:rPr lang="cs-CZ" sz="2800" b="1" dirty="0" smtClean="0">
                <a:solidFill>
                  <a:srgbClr val="0000FF"/>
                </a:solidFill>
              </a:rPr>
              <a:t>negativních                           </a:t>
            </a:r>
            <a:r>
              <a:rPr lang="cs-CZ" sz="2800" b="1" dirty="0" smtClean="0">
                <a:solidFill>
                  <a:srgbClr val="0000FF"/>
                </a:solidFill>
              </a:rPr>
              <a:t>a pozitivních účinků na člověka.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Uvedení několika příkladů využití jaderného záření.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Žák využije poznatků z chemie a dokáže </a:t>
            </a:r>
            <a:r>
              <a:rPr lang="cs-CZ" sz="2800" b="1" dirty="0" smtClean="0">
                <a:solidFill>
                  <a:srgbClr val="0000FF"/>
                </a:solidFill>
              </a:rPr>
              <a:t>vysvětlit, </a:t>
            </a:r>
            <a:r>
              <a:rPr lang="cs-CZ" sz="2800" b="1" dirty="0" smtClean="0">
                <a:solidFill>
                  <a:srgbClr val="0000FF"/>
                </a:solidFill>
              </a:rPr>
              <a:t>k čemu dochází při jaderné reakci.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00FF"/>
                </a:solidFill>
              </a:rPr>
              <a:t>Žák odpovídá na otázky.</a:t>
            </a:r>
          </a:p>
          <a:p>
            <a:pPr marL="624078" indent="-514350">
              <a:buAutoNum type="arabicParenR"/>
            </a:pPr>
            <a:endParaRPr lang="cs-CZ" sz="2800" b="1" dirty="0" smtClean="0">
              <a:solidFill>
                <a:srgbClr val="0000FF"/>
              </a:solidFill>
            </a:endParaRPr>
          </a:p>
          <a:p>
            <a:pPr marL="624078" indent="-514350">
              <a:buAutoNum type="arabicParenR"/>
            </a:pP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408</TotalTime>
  <Words>947</Words>
  <Application>Microsoft Office PowerPoint</Application>
  <PresentationFormat>Předvádění na obrazovce (4:3)</PresentationFormat>
  <Paragraphs>113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Shluk</vt:lpstr>
      <vt:lpstr>Snímek 1</vt:lpstr>
      <vt:lpstr>Radionuklidy a jaderné záření:</vt:lpstr>
      <vt:lpstr>Zdroje přírodního a umělého záření:</vt:lpstr>
      <vt:lpstr>Co je to RADON??? Negativa radonu:</vt:lpstr>
      <vt:lpstr>Pozitiva radonu:</vt:lpstr>
      <vt:lpstr>Využití jaderného záření 1) Metoda značených atomů</vt:lpstr>
      <vt:lpstr>Využití jaderného záření 2) Radiouhlíková metoda</vt:lpstr>
      <vt:lpstr>Snímek 8</vt:lpstr>
      <vt:lpstr>Využití jaderného záření 3) Diagnostika nemocí a léčení:</vt:lpstr>
      <vt:lpstr>Snímek 10</vt:lpstr>
      <vt:lpstr>Snímek 11</vt:lpstr>
      <vt:lpstr>Využití jaderného záření  4) Ozařování potravin</vt:lpstr>
      <vt:lpstr>Využití jaderného záření 5) Defektoskopie</vt:lpstr>
      <vt:lpstr>Využití jaderného záření 6) Zdroj elektrické energie</vt:lpstr>
      <vt:lpstr>Jaderné reakce</vt:lpstr>
      <vt:lpstr>Jaderné reakce</vt:lpstr>
      <vt:lpstr>Otázky: 1) Co je to metoda značených atomů? VYBER SPRÁVNOU ODPOVĚĎ: (správně může být více odpovědí)</vt:lpstr>
      <vt:lpstr>2) Jak se využívají radionuklidy                      v lékařství?</vt:lpstr>
      <vt:lpstr>3) Jakou metodou lze určit pomocí radionuklidů stáří ohniště pravěkých lidí? VYBER SPRÁVNOU ODPOVĚĎ:</vt:lpstr>
      <vt:lpstr>4) Jakou metodou lze změřit výšku zkorodovaného potrubí? VYBER SPRÁVNOU ODPOVĚĎ:</vt:lpstr>
      <vt:lpstr>5) Je možné vyrábět zlato z jiných chemických prvků? VYBER SPRÁVNOU ODPOVĚĎ:</vt:lpstr>
      <vt:lpstr>6) Co jsou jaderné síly? VYBER SPRÁVNOU ODPOVĚĎ: </vt:lpstr>
      <vt:lpstr>7) Porovnej energii uvolňovanou při chemických reakcích a při jaderných reakcích. VYBER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31</cp:revision>
  <dcterms:created xsi:type="dcterms:W3CDTF">2012-02-11T12:25:15Z</dcterms:created>
  <dcterms:modified xsi:type="dcterms:W3CDTF">2013-06-08T17:54:39Z</dcterms:modified>
</cp:coreProperties>
</file>