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64" r:id="rId4"/>
    <p:sldId id="267" r:id="rId5"/>
    <p:sldId id="257" r:id="rId6"/>
    <p:sldId id="258" r:id="rId7"/>
    <p:sldId id="259" r:id="rId8"/>
    <p:sldId id="260" r:id="rId9"/>
    <p:sldId id="261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8F6FDF-CC93-4DA0-9726-F17FB40A9738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DC3220-473A-4E33-B339-B0FA3DAAD0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928688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0245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246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2798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2554377"/>
              </p:ext>
            </p:extLst>
          </p:nvPr>
        </p:nvGraphicFramePr>
        <p:xfrm>
          <a:off x="1979613" y="765175"/>
          <a:ext cx="5476875" cy="5703890"/>
        </p:xfrm>
        <a:graphic>
          <a:graphicData uri="http://schemas.openxmlformats.org/drawingml/2006/table">
            <a:tbl>
              <a:tblPr/>
              <a:tblGrid>
                <a:gridCol w="2716212"/>
                <a:gridCol w="2760663"/>
              </a:tblGrid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VIII.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tvorby: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20.3.2013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21.3.2013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111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 DUM: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VY_32_INOVACE_CH.8.40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Anorganické látky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7981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Sulfidy,  pyrit, galenit, sfalerit </a:t>
                      </a:r>
                    </a:p>
                  </a:txBody>
                  <a:tcPr marL="66651" marR="66651" marT="33318" marB="333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29022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7570433"/>
              </p:ext>
            </p:extLst>
          </p:nvPr>
        </p:nvGraphicFramePr>
        <p:xfrm>
          <a:off x="755650" y="1773238"/>
          <a:ext cx="7777163" cy="44062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42536"/>
                <a:gridCol w="5234627"/>
              </a:tblGrid>
              <a:tr h="3471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3120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8.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3492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Ukázky nerostů (galenit, pyrit, sfalerit)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557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procvičování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21786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příklady sulfidů v přírodě 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galenit – žáci si prohlédnou ukázku a společně vyvozují vlastnosti a vzorec – zápis do sešitu</a:t>
                      </a: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7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sfalerit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žáci si prohlédnou ukázku a společně vyvozují vlastnosti a vzorec – zápis do sešitu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. 8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pyrit - žáci si prohlédnou ukázku a společně vyvozují vlastnosti a vzorec – zápis do sešitu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. 9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cinabarit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. 10 – procvičování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kliknutím kontrola</a:t>
                      </a: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60" marR="66660" marT="33333" marB="33333"/>
                </a:tc>
              </a:tr>
              <a:tr h="5797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60" marR="66660" marT="33333" marB="33333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umí vytvořit vzorec a název daných sulfidů, umí popsat vlastnosti a použití vybraných sulfidů</a:t>
                      </a:r>
                      <a:endParaRPr kumimoji="0" lang="cs-CZ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6660" marR="66660" marT="33333" marB="3333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3215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Sulfidy v přírodě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Význam sulfidů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934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Sulfidy v přírodě</a:t>
            </a:r>
          </a:p>
        </p:txBody>
      </p:sp>
      <p:sp>
        <p:nvSpPr>
          <p:cNvPr id="1741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v přírodě vytváří nerosty :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Comic Sans MS" pitchFamily="66" charset="0"/>
              </a:rPr>
              <a:t>	GALENIT, SFALERIT, PYRIT, CINABARIT</a:t>
            </a:r>
          </a:p>
          <a:p>
            <a:r>
              <a:rPr lang="cs-CZ" b="1" smtClean="0">
                <a:solidFill>
                  <a:srgbClr val="7030A0"/>
                </a:solidFill>
                <a:latin typeface="Comic Sans MS" pitchFamily="66" charset="0"/>
              </a:rPr>
              <a:t>významné suroviny pro výrobu různých kovů - RUDY</a:t>
            </a:r>
          </a:p>
        </p:txBody>
      </p:sp>
    </p:spTree>
    <p:extLst>
      <p:ext uri="{BB962C8B-B14F-4D97-AF65-F5344CB8AC3E}">
        <p14:creationId xmlns:p14="http://schemas.microsoft.com/office/powerpoint/2010/main" val="981040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9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Comic Sans MS" pitchFamily="66" charset="0"/>
              </a:rPr>
              <a:t>Vzorec: _____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Nerost:</a:t>
            </a:r>
            <a:r>
              <a:rPr lang="cs-CZ" dirty="0" smtClean="0">
                <a:latin typeface="Comic Sans MS" pitchFamily="66" charset="0"/>
              </a:rPr>
              <a:t> GALENIT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Vlastnosti:</a:t>
            </a:r>
            <a:r>
              <a:rPr lang="cs-CZ" dirty="0" smtClean="0">
                <a:latin typeface="Comic Sans MS" pitchFamily="66" charset="0"/>
              </a:rPr>
              <a:t> ocelově šedý, kovově lesklý, těžký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olověná ruda</a:t>
            </a:r>
          </a:p>
          <a:p>
            <a:pPr eaLnBrk="1" hangingPunct="1">
              <a:defRPr/>
            </a:pPr>
            <a:r>
              <a:rPr lang="cs-CZ" b="1" dirty="0" smtClean="0">
                <a:latin typeface="Comic Sans MS" pitchFamily="66" charset="0"/>
              </a:rPr>
              <a:t>Použití olova </a:t>
            </a:r>
            <a:r>
              <a:rPr lang="cs-CZ" dirty="0" smtClean="0">
                <a:latin typeface="Comic Sans MS" pitchFamily="66" charset="0"/>
              </a:rPr>
              <a:t>– výroba akumulátorů, nábojů do brokovnic, ve zdravotnictví (pohlcuje rentgenové a radioaktivní záření), lití olova</a:t>
            </a:r>
          </a:p>
          <a:p>
            <a:pPr eaLnBrk="1" hangingPunct="1">
              <a:defRPr/>
            </a:pPr>
            <a:endParaRPr lang="cs-CZ" dirty="0" smtClean="0">
              <a:latin typeface="Comic Sans MS" pitchFamily="66" charset="0"/>
            </a:endParaRPr>
          </a:p>
          <a:p>
            <a:pPr eaLnBrk="1" hangingPunct="1">
              <a:defRPr/>
            </a:pPr>
            <a:endParaRPr lang="cs-CZ" dirty="0" smtClean="0">
              <a:latin typeface="Comic Sans MS" pitchFamily="66" charset="0"/>
            </a:endParaRPr>
          </a:p>
        </p:txBody>
      </p:sp>
      <p:sp>
        <p:nvSpPr>
          <p:cNvPr id="12290" name="Nadpis 4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41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SULFID OLOVNATÝ  </a:t>
            </a:r>
          </a:p>
        </p:txBody>
      </p:sp>
      <p:pic>
        <p:nvPicPr>
          <p:cNvPr id="2150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214313"/>
            <a:ext cx="236220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84438" y="1395413"/>
            <a:ext cx="1150937" cy="5937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err="1">
                <a:solidFill>
                  <a:srgbClr val="7030A0"/>
                </a:solidFill>
                <a:latin typeface="Comic Sans MS" pitchFamily="66" charset="0"/>
              </a:rPr>
              <a:t>PbS</a:t>
            </a:r>
            <a:endParaRPr lang="cs-CZ" sz="32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934325" y="2204864"/>
            <a:ext cx="742131" cy="371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Obr.1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6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Sulfid zinečnatý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dirty="0" smtClean="0">
                <a:latin typeface="Comic Sans MS" pitchFamily="66" charset="0"/>
              </a:rPr>
              <a:t>Vzorec: ______</a:t>
            </a:r>
          </a:p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Nerost:</a:t>
            </a:r>
            <a:r>
              <a:rPr lang="cs-CZ" dirty="0" smtClean="0">
                <a:latin typeface="Comic Sans MS" pitchFamily="66" charset="0"/>
              </a:rPr>
              <a:t> SFALERIT</a:t>
            </a:r>
          </a:p>
          <a:p>
            <a:pPr>
              <a:defRPr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Vlastnosti: </a:t>
            </a:r>
            <a:r>
              <a:rPr lang="cs-CZ" dirty="0" smtClean="0">
                <a:latin typeface="Comic Sans MS" pitchFamily="66" charset="0"/>
              </a:rPr>
              <a:t>hnědý, žlutý, červený až šedočerný, má vysoký lesk (diamantový)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ruda pro výrobu zinku</a:t>
            </a:r>
          </a:p>
          <a:p>
            <a:pPr>
              <a:defRPr/>
            </a:pP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Použití:</a:t>
            </a:r>
            <a:r>
              <a:rPr lang="cs-CZ" dirty="0" smtClean="0">
                <a:latin typeface="Comic Sans MS" pitchFamily="66" charset="0"/>
              </a:rPr>
              <a:t> výroba luminoforů (svítící hodinové ručičky, zářivky, TV obrazovky)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Z</a:t>
            </a:r>
            <a:r>
              <a:rPr lang="cs-CZ" b="1" dirty="0" smtClean="0">
                <a:latin typeface="Comic Sans MS" pitchFamily="66" charset="0"/>
              </a:rPr>
              <a:t>inek</a:t>
            </a:r>
            <a:r>
              <a:rPr lang="cs-CZ" dirty="0" smtClean="0">
                <a:latin typeface="Comic Sans MS" pitchFamily="66" charset="0"/>
              </a:rPr>
              <a:t> – pozinkování železných plechů, výroba mosazi (zinek a měď)</a:t>
            </a:r>
          </a:p>
          <a:p>
            <a:pPr>
              <a:defRPr/>
            </a:pPr>
            <a:endParaRPr lang="cs-CZ" dirty="0" smtClean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4438" y="1395413"/>
            <a:ext cx="1150937" cy="5937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err="1">
                <a:solidFill>
                  <a:srgbClr val="7030A0"/>
                </a:solidFill>
                <a:latin typeface="Comic Sans MS" pitchFamily="66" charset="0"/>
              </a:rPr>
              <a:t>ZnS</a:t>
            </a:r>
            <a:endParaRPr lang="cs-CZ" sz="32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9919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err="1" smtClean="0">
                <a:solidFill>
                  <a:srgbClr val="FF0000"/>
                </a:solidFill>
                <a:latin typeface="Comic Sans MS" pitchFamily="66" charset="0"/>
              </a:rPr>
              <a:t>DiSULFID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Comic Sans MS" pitchFamily="66" charset="0"/>
              </a:rPr>
              <a:t>ŽELEZnaTÝ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48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latin typeface="Comic Sans MS" pitchFamily="66" charset="0"/>
              </a:rPr>
              <a:t>Vzorec: FeS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</a:p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Nerost:</a:t>
            </a:r>
            <a:r>
              <a:rPr lang="cs-CZ" dirty="0" smtClean="0">
                <a:latin typeface="Comic Sans MS" pitchFamily="66" charset="0"/>
              </a:rPr>
              <a:t> PYRIT</a:t>
            </a:r>
          </a:p>
          <a:p>
            <a:pPr>
              <a:defRPr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Vlastnosti:</a:t>
            </a:r>
            <a:r>
              <a:rPr lang="cs-CZ" dirty="0" smtClean="0">
                <a:latin typeface="Comic Sans MS" pitchFamily="66" charset="0"/>
              </a:rPr>
              <a:t> zlatavá barva,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latin typeface="Comic Sans MS" pitchFamily="66" charset="0"/>
              </a:rPr>
              <a:t>   kovový lesk (kočičí zlato)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železná ruda</a:t>
            </a:r>
          </a:p>
          <a:p>
            <a:pPr>
              <a:defRPr/>
            </a:pP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Použití: </a:t>
            </a:r>
            <a:r>
              <a:rPr lang="cs-CZ" dirty="0" smtClean="0">
                <a:latin typeface="Comic Sans MS" pitchFamily="66" charset="0"/>
              </a:rPr>
              <a:t>výroba železa, dříve i kyseliny sírové</a:t>
            </a:r>
          </a:p>
        </p:txBody>
      </p:sp>
    </p:spTree>
    <p:extLst>
      <p:ext uri="{BB962C8B-B14F-4D97-AF65-F5344CB8AC3E}">
        <p14:creationId xmlns:p14="http://schemas.microsoft.com/office/powerpoint/2010/main" val="2205661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SULFID MĚĎNATÝ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507" name="Zástupný symbol pro obsah 4"/>
          <p:cNvSpPr>
            <a:spLocks noGrp="1"/>
          </p:cNvSpPr>
          <p:nvPr>
            <p:ph idx="4294967295"/>
          </p:nvPr>
        </p:nvSpPr>
        <p:spPr>
          <a:xfrm>
            <a:off x="457200" y="1357313"/>
            <a:ext cx="8686800" cy="4525962"/>
          </a:xfrm>
        </p:spPr>
        <p:txBody>
          <a:bodyPr/>
          <a:lstStyle/>
          <a:p>
            <a:r>
              <a:rPr lang="cs-CZ" smtClean="0">
                <a:latin typeface="Comic Sans MS" pitchFamily="66" charset="0"/>
              </a:rPr>
              <a:t>Vzorec: ____</a:t>
            </a:r>
          </a:p>
          <a:p>
            <a:r>
              <a:rPr lang="cs-CZ" b="1" smtClean="0">
                <a:solidFill>
                  <a:srgbClr val="0070C0"/>
                </a:solidFill>
                <a:latin typeface="Comic Sans MS" pitchFamily="66" charset="0"/>
              </a:rPr>
              <a:t>Nerost: </a:t>
            </a:r>
            <a:r>
              <a:rPr lang="cs-CZ" smtClean="0">
                <a:latin typeface="Comic Sans MS" pitchFamily="66" charset="0"/>
              </a:rPr>
              <a:t>CINABARIT (rumělka)</a:t>
            </a:r>
          </a:p>
          <a:p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Vlastnosti: </a:t>
            </a:r>
            <a:r>
              <a:rPr lang="cs-CZ" smtClean="0">
                <a:latin typeface="Comic Sans MS" pitchFamily="66" charset="0"/>
              </a:rPr>
              <a:t>červený, lesklý</a:t>
            </a:r>
          </a:p>
          <a:p>
            <a:r>
              <a:rPr lang="cs-CZ" b="1" smtClean="0">
                <a:solidFill>
                  <a:srgbClr val="002060"/>
                </a:solidFill>
                <a:latin typeface="Comic Sans MS" pitchFamily="66" charset="0"/>
              </a:rPr>
              <a:t>Použití:</a:t>
            </a:r>
            <a:r>
              <a:rPr lang="cs-CZ" smtClean="0">
                <a:latin typeface="Comic Sans MS" pitchFamily="66" charset="0"/>
              </a:rPr>
              <a:t> ruda pro výrobu rtuti, drahý kámen</a:t>
            </a:r>
          </a:p>
          <a:p>
            <a:endParaRPr lang="cs-CZ" smtClean="0">
              <a:latin typeface="Comic Sans MS" pitchFamily="66" charset="0"/>
            </a:endParaRPr>
          </a:p>
        </p:txBody>
      </p:sp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89040"/>
            <a:ext cx="3111500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55863" y="1268413"/>
            <a:ext cx="1150937" cy="5937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err="1">
                <a:solidFill>
                  <a:srgbClr val="7030A0"/>
                </a:solidFill>
                <a:latin typeface="Comic Sans MS" pitchFamily="66" charset="0"/>
              </a:rPr>
              <a:t>CuS</a:t>
            </a:r>
            <a:endParaRPr lang="cs-CZ" sz="32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71197" y="5989141"/>
            <a:ext cx="742131" cy="371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smtClean="0">
                <a:solidFill>
                  <a:schemeClr val="tx1"/>
                </a:solidFill>
              </a:rPr>
              <a:t>Obr.2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120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Procvičování – spoj správně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GALENIT</a:t>
            </a:r>
          </a:p>
          <a:p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SFALERIT</a:t>
            </a:r>
          </a:p>
          <a:p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PYRIT</a:t>
            </a:r>
          </a:p>
          <a:p>
            <a:endParaRPr lang="cs-CZ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66"/>
                </a:solidFill>
                <a:latin typeface="Comic Sans MS" pitchFamily="66" charset="0"/>
              </a:rPr>
              <a:t>CINABARIT</a:t>
            </a:r>
            <a:endParaRPr lang="cs-CZ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rumělka</a:t>
            </a:r>
          </a:p>
          <a:p>
            <a:r>
              <a:rPr lang="cs-CZ" dirty="0" smtClean="0">
                <a:latin typeface="Comic Sans MS" pitchFamily="66" charset="0"/>
              </a:rPr>
              <a:t>FeS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</a:p>
          <a:p>
            <a:r>
              <a:rPr lang="cs-CZ" dirty="0" smtClean="0">
                <a:latin typeface="Comic Sans MS" pitchFamily="66" charset="0"/>
              </a:rPr>
              <a:t>olověná ruda</a:t>
            </a:r>
          </a:p>
          <a:p>
            <a:r>
              <a:rPr lang="cs-CZ" dirty="0" smtClean="0">
                <a:latin typeface="Comic Sans MS" pitchFamily="66" charset="0"/>
              </a:rPr>
              <a:t>výroba železa</a:t>
            </a:r>
          </a:p>
          <a:p>
            <a:r>
              <a:rPr lang="cs-CZ" dirty="0" smtClean="0">
                <a:latin typeface="Comic Sans MS" pitchFamily="66" charset="0"/>
              </a:rPr>
              <a:t>drahý kámen</a:t>
            </a:r>
          </a:p>
          <a:p>
            <a:r>
              <a:rPr lang="cs-CZ" dirty="0" smtClean="0">
                <a:latin typeface="Comic Sans MS" pitchFamily="66" charset="0"/>
              </a:rPr>
              <a:t>ruda zinku</a:t>
            </a:r>
          </a:p>
          <a:p>
            <a:r>
              <a:rPr lang="cs-CZ" dirty="0" smtClean="0">
                <a:latin typeface="Comic Sans MS" pitchFamily="66" charset="0"/>
              </a:rPr>
              <a:t>výroba luminoforů</a:t>
            </a:r>
          </a:p>
          <a:p>
            <a:r>
              <a:rPr lang="cs-CZ" dirty="0" smtClean="0">
                <a:latin typeface="Comic Sans MS" pitchFamily="66" charset="0"/>
              </a:rPr>
              <a:t>sulfid olovnatý</a:t>
            </a:r>
          </a:p>
          <a:p>
            <a:r>
              <a:rPr lang="cs-CZ" dirty="0" smtClean="0">
                <a:latin typeface="Comic Sans MS" pitchFamily="66" charset="0"/>
              </a:rPr>
              <a:t>výroba rtuti</a:t>
            </a: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483768" y="1844824"/>
            <a:ext cx="2232248" cy="108012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483768" y="1844824"/>
            <a:ext cx="2232248" cy="3600400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339752" y="2924944"/>
            <a:ext cx="2376264" cy="1512168"/>
          </a:xfrm>
          <a:prstGeom prst="straightConnector1">
            <a:avLst/>
          </a:prstGeom>
          <a:ln w="444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627784" y="1844824"/>
            <a:ext cx="2088232" cy="3096344"/>
          </a:xfrm>
          <a:prstGeom prst="straightConnector1">
            <a:avLst/>
          </a:prstGeom>
          <a:ln w="444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627784" y="4941168"/>
            <a:ext cx="2088232" cy="1008112"/>
          </a:xfrm>
          <a:prstGeom prst="straightConnector1">
            <a:avLst/>
          </a:prstGeom>
          <a:ln w="444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547664" y="2384884"/>
            <a:ext cx="3168352" cy="1548172"/>
          </a:xfrm>
          <a:prstGeom prst="straightConnector1">
            <a:avLst/>
          </a:prstGeom>
          <a:ln w="444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547664" y="3392996"/>
            <a:ext cx="3168352" cy="540060"/>
          </a:xfrm>
          <a:prstGeom prst="straightConnector1">
            <a:avLst/>
          </a:prstGeom>
          <a:ln w="444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4" idx="1"/>
          </p:cNvCxnSpPr>
          <p:nvPr/>
        </p:nvCxnSpPr>
        <p:spPr>
          <a:xfrm flipV="1">
            <a:off x="2627784" y="3962400"/>
            <a:ext cx="2020416" cy="978768"/>
          </a:xfrm>
          <a:prstGeom prst="straightConnector1">
            <a:avLst/>
          </a:prstGeom>
          <a:ln w="444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339752" y="2924944"/>
            <a:ext cx="2376264" cy="2016224"/>
          </a:xfrm>
          <a:prstGeom prst="straightConnector1">
            <a:avLst/>
          </a:prstGeom>
          <a:ln w="444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8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Citace a Zdroje:</a:t>
            </a:r>
          </a:p>
        </p:txBody>
      </p:sp>
      <p:sp>
        <p:nvSpPr>
          <p:cNvPr id="23555" name="Zástupný symbol pro obsah 3"/>
          <p:cNvSpPr>
            <a:spLocks noGrp="1"/>
          </p:cNvSpPr>
          <p:nvPr>
            <p:ph idx="1"/>
          </p:nvPr>
        </p:nvSpPr>
        <p:spPr>
          <a:xfrm>
            <a:off x="250825" y="1484313"/>
            <a:ext cx="8686800" cy="45259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sz="1600" dirty="0" smtClean="0">
                <a:latin typeface="Comic Sans MS" pitchFamily="66" charset="0"/>
              </a:rPr>
              <a:t>Obr. 1: </a:t>
            </a:r>
            <a:r>
              <a:rPr lang="cs-CZ" sz="1600" dirty="0" err="1"/>
              <a:t>Soubor:GalenaFromKansas.jpg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2001-2005 [cit. 2013-03-24]. Dostupné z: http://cs.wikipedia.org/wiki/Soubor:GalenaFromKansas.jpg 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>
                <a:latin typeface="Comic Sans MS" pitchFamily="66" charset="0"/>
              </a:rPr>
              <a:t>Obr. 2:</a:t>
            </a:r>
            <a:r>
              <a:rPr lang="cs-CZ" sz="1600" dirty="0"/>
              <a:t>Soubor:Cinnabar.jpg.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2001-2005 [cit. 2013-03-24]. Dostupné z: http://cs.wikipedia.org/wiki/Soubor:Cinnabar.jpg </a:t>
            </a:r>
            <a:endParaRPr lang="cs-CZ" sz="1600" dirty="0" smtClean="0">
              <a:latin typeface="Comic Sans MS" pitchFamily="66" charset="0"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1600" dirty="0" smtClean="0">
              <a:latin typeface="Comic Sans MS" pitchFamily="66" charset="0"/>
            </a:endParaRPr>
          </a:p>
          <a:p>
            <a:pPr marL="0" indent="0" algn="ctr" eaLnBrk="1" hangingPunct="1">
              <a:buFont typeface="Wingdings" pitchFamily="2" charset="2"/>
              <a:buNone/>
              <a:defRPr/>
            </a:pPr>
            <a:endParaRPr lang="cs-CZ" sz="1600" dirty="0">
              <a:latin typeface="Comic Sans MS" pitchFamily="66" charset="0"/>
            </a:endParaRPr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1600" dirty="0" smtClean="0">
                <a:latin typeface="Comic Sans MS" pitchFamily="66" charset="0"/>
              </a:rPr>
              <a:t>Autorem </a:t>
            </a:r>
            <a:r>
              <a:rPr lang="cs-CZ" sz="1600" dirty="0">
                <a:latin typeface="Comic Sans MS" pitchFamily="66" charset="0"/>
              </a:rPr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>
                <a:latin typeface="Comic Sans MS" pitchFamily="66" charset="0"/>
              </a:rPr>
              <a:t>Materiál vznikl v OP Vzdělávání pro konkurenceschopnost – projekt EU peníze školám</a:t>
            </a:r>
            <a:endParaRPr lang="cs-CZ" sz="16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24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518</Words>
  <Application>Microsoft Office PowerPoint</Application>
  <PresentationFormat>Předvádění na obrazovce (4:3)</PresentationFormat>
  <Paragraphs>103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Cesta</vt:lpstr>
      <vt:lpstr>Picture</vt:lpstr>
      <vt:lpstr>Prezentace aplikace PowerPoint</vt:lpstr>
      <vt:lpstr>Prezentace aplikace PowerPoint</vt:lpstr>
      <vt:lpstr>ANOTACE</vt:lpstr>
      <vt:lpstr>Sulfidy v přírodě</vt:lpstr>
      <vt:lpstr>Sulfidy v přírodě</vt:lpstr>
      <vt:lpstr>SULFID OLOVNATÝ  </vt:lpstr>
      <vt:lpstr>Sulfid zinečnatý</vt:lpstr>
      <vt:lpstr>DiSULFID ŽELEZnaTÝ</vt:lpstr>
      <vt:lpstr>SULFID MĚĎNATÝ</vt:lpstr>
      <vt:lpstr>Procvičování – spoj správně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Sulfidy v přírodě</dc:title>
  <dc:creator>Koubová</dc:creator>
  <cp:lastModifiedBy>Koubová</cp:lastModifiedBy>
  <cp:revision>12</cp:revision>
  <dcterms:created xsi:type="dcterms:W3CDTF">2013-03-20T18:29:10Z</dcterms:created>
  <dcterms:modified xsi:type="dcterms:W3CDTF">2013-06-09T06:13:21Z</dcterms:modified>
</cp:coreProperties>
</file>