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4" r:id="rId2"/>
    <p:sldId id="257" r:id="rId3"/>
    <p:sldId id="258" r:id="rId4"/>
    <p:sldId id="259" r:id="rId5"/>
    <p:sldId id="260" r:id="rId6"/>
    <p:sldId id="262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90" d="100"/>
          <a:sy n="90" d="100"/>
        </p:scale>
        <p:origin x="-9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Mechanické </a:t>
            </a:r>
            <a:r>
              <a:rPr lang="cs-CZ" sz="2400" dirty="0" smtClean="0"/>
              <a:t>vlastnosti </a:t>
            </a:r>
            <a:r>
              <a:rPr lang="cs-CZ" sz="2400" dirty="0" smtClean="0"/>
              <a:t>dřeva - úvod</a:t>
            </a:r>
            <a:br>
              <a:rPr lang="cs-CZ" sz="2400" dirty="0" smtClean="0"/>
            </a:br>
            <a:r>
              <a:rPr lang="cs-CZ" sz="2000" dirty="0" smtClean="0"/>
              <a:t>VY_32_INOVACE_28_565</a:t>
            </a:r>
            <a:endParaRPr lang="cs-CZ" sz="24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952560"/>
              </p:ext>
            </p:extLst>
          </p:nvPr>
        </p:nvGraphicFramePr>
        <p:xfrm>
          <a:off x="750311" y="2060848"/>
          <a:ext cx="7560000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základních mechanických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vlastnostech dřeva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Mechanické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vlastnosti, deformace, vliv činitelů, vlhkost, mechanické namáhání, vady dřeva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teplota, napětí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TRUHLÁŘ, TESAŘ, TRUHLÁŘSKÉ PRÁCE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89053"/>
            <a:ext cx="8229600" cy="4525963"/>
          </a:xfr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2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Mechanické </a:t>
            </a:r>
            <a:r>
              <a:rPr lang="cs-CZ" sz="2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</a:t>
            </a:r>
            <a:r>
              <a:rPr lang="cs-CZ" sz="2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dřeva </a:t>
            </a:r>
          </a:p>
          <a:p>
            <a:pPr algn="ctr">
              <a:buNone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Dřevo má své nenahraditelné vlastnosti</a:t>
            </a:r>
            <a:r>
              <a:rPr lang="cs-CZ" sz="2000" dirty="0" smtClean="0">
                <a:solidFill>
                  <a:schemeClr val="tx1"/>
                </a:solidFill>
              </a:rPr>
              <a:t>, které jej zařazují mezi materiály se širokým uplatněním v praxi. K těmto vlastnostem patří i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mechanické vlastnosti dřeva,</a:t>
            </a:r>
            <a:r>
              <a:rPr lang="cs-CZ" sz="2000" dirty="0" smtClean="0">
                <a:solidFill>
                  <a:schemeClr val="tx1"/>
                </a:solidFill>
              </a:rPr>
              <a:t> zejména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pružnost a pevnost</a:t>
            </a:r>
            <a:r>
              <a:rPr lang="cs-CZ" sz="2000" dirty="0" smtClean="0">
                <a:solidFill>
                  <a:schemeClr val="tx1"/>
                </a:solidFill>
              </a:rPr>
              <a:t>. Dřevo má při relativně nízké hmotnosti dobrou pevnost, což je předpokladem každého dobrého konstrukčního materiálu.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Mechanické vlastnosti dřeva hrají významnou úlohu i při jeho zpracování (řezání, lisování, ohýbání, sušení atd.) </a:t>
            </a:r>
            <a:r>
              <a:rPr lang="cs-CZ" sz="2000" dirty="0" smtClean="0">
                <a:solidFill>
                  <a:srgbClr val="FF0000"/>
                </a:solidFill>
              </a:rPr>
              <a:t>Proto je důležité znát chování dřeva při namáhání i z tohoto hlediska, aby se mohl volit optimální způsob zpracování.</a:t>
            </a:r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Popisek se šipkou dolů 1"/>
          <p:cNvSpPr/>
          <p:nvPr/>
        </p:nvSpPr>
        <p:spPr>
          <a:xfrm>
            <a:off x="899592" y="980728"/>
            <a:ext cx="7416824" cy="93610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124744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MECHANICKÉ VLASTNOSTI DŘEV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 Pod mechanickými vlastnosti dřeva obecně rozumíme </a:t>
            </a:r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odolnost proti působení vnějších sil.</a:t>
            </a:r>
            <a:r>
              <a:rPr lang="cs-CZ" sz="2000" dirty="0" smtClean="0"/>
              <a:t> Zkoušejí se na zvláštních zkušebních strojích a při zkouškách obvykle dochází k narušení struktury dřeva. </a:t>
            </a:r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Klasifikace mechanických vlastností dřeva 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Mechanické </a:t>
            </a:r>
            <a:r>
              <a:rPr lang="cs-CZ" sz="2000" dirty="0" smtClean="0"/>
              <a:t>vlastnosti dělíme do dvou skupin, a to na </a:t>
            </a:r>
            <a:r>
              <a:rPr lang="cs-CZ" sz="2000" b="1" dirty="0" smtClean="0">
                <a:solidFill>
                  <a:srgbClr val="0070C0"/>
                </a:solidFill>
              </a:rPr>
              <a:t>základní </a:t>
            </a:r>
            <a:r>
              <a:rPr lang="cs-CZ" sz="2000" b="1" dirty="0" smtClean="0">
                <a:solidFill>
                  <a:srgbClr val="92D050"/>
                </a:solidFill>
              </a:rPr>
              <a:t>a </a:t>
            </a:r>
            <a:r>
              <a:rPr lang="cs-CZ" sz="2000" b="1" dirty="0" smtClean="0">
                <a:solidFill>
                  <a:srgbClr val="92D050"/>
                </a:solidFill>
              </a:rPr>
              <a:t>odvozené</a:t>
            </a: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K základním vlastnostem patří </a:t>
            </a:r>
            <a:r>
              <a:rPr lang="cs-CZ" sz="2000" dirty="0" smtClean="0">
                <a:solidFill>
                  <a:srgbClr val="0070C0"/>
                </a:solidFill>
              </a:rPr>
              <a:t>pružnost, pevnost, plastičnost, a </a:t>
            </a:r>
            <a:r>
              <a:rPr lang="cs-CZ" sz="2000" dirty="0" smtClean="0">
                <a:solidFill>
                  <a:srgbClr val="0070C0"/>
                </a:solidFill>
              </a:rPr>
              <a:t>houževnatost</a:t>
            </a:r>
            <a:r>
              <a:rPr lang="cs-CZ" sz="2000" dirty="0" smtClean="0"/>
              <a:t> </a:t>
            </a:r>
            <a:r>
              <a:rPr lang="cs-CZ" sz="2000" dirty="0" smtClean="0"/>
              <a:t>K odvozeným </a:t>
            </a:r>
            <a:r>
              <a:rPr lang="cs-CZ" sz="2000" dirty="0" smtClean="0">
                <a:solidFill>
                  <a:srgbClr val="92D050"/>
                </a:solidFill>
              </a:rPr>
              <a:t>vlastnostem patří tvrdost, štípatelnost, odpor proti vytahování zaražených předmětů (hřebíků, vrutů), odolnost proti trvalému zatížení, odolnost proti únavovému lomu a dovolené </a:t>
            </a:r>
            <a:r>
              <a:rPr lang="cs-CZ" sz="2000" dirty="0" smtClean="0">
                <a:solidFill>
                  <a:srgbClr val="92D050"/>
                </a:solidFill>
              </a:rPr>
              <a:t>namáhání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4000" y="1124744"/>
            <a:ext cx="8229600" cy="4525963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sz="2400" b="1" u="sng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Mechanické namáhání </a:t>
            </a:r>
          </a:p>
          <a:p>
            <a:pPr>
              <a:buNone/>
            </a:pPr>
            <a:endParaRPr lang="cs-CZ" sz="2000" spc="50" dirty="0" smtClean="0">
              <a:ln w="11430"/>
            </a:endParaRPr>
          </a:p>
          <a:p>
            <a:pPr algn="ctr">
              <a:buNone/>
            </a:pPr>
            <a:r>
              <a:rPr lang="cs-CZ" sz="2000" spc="50" dirty="0" smtClean="0">
                <a:ln w="11430"/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000" spc="50" dirty="0" smtClean="0">
                <a:ln w="11430"/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</a:t>
            </a:r>
            <a:r>
              <a:rPr lang="cs-CZ" sz="2000" spc="50" dirty="0" smtClean="0">
                <a:ln w="11430"/>
              </a:rPr>
              <a:t>, při němž nastává součinnost </a:t>
            </a:r>
            <a:r>
              <a:rPr lang="cs-CZ" sz="2000" spc="50" dirty="0" smtClean="0">
                <a:ln w="11430"/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vnějšími mechanickými silami, dalšími činiteli a namáhání dřevem. </a:t>
            </a:r>
            <a:r>
              <a:rPr lang="cs-CZ" sz="2000" spc="50" dirty="0" smtClean="0">
                <a:ln w="11430"/>
                <a:solidFill>
                  <a:srgbClr val="FF0000"/>
                </a:solidFill>
              </a:rPr>
              <a:t>Výsledkem</a:t>
            </a:r>
            <a:r>
              <a:rPr lang="cs-CZ" sz="2000" spc="50" dirty="0" smtClean="0">
                <a:ln w="11430"/>
              </a:rPr>
              <a:t> tohoto procesu jsou </a:t>
            </a:r>
            <a:r>
              <a:rPr lang="cs-CZ" sz="2000" spc="50" dirty="0" smtClean="0">
                <a:ln w="11430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dočasné anebo trvalé změny </a:t>
            </a:r>
            <a:r>
              <a:rPr lang="cs-CZ" sz="2000" spc="50" dirty="0" smtClean="0">
                <a:ln w="11430"/>
              </a:rPr>
              <a:t>tvaru dřeva – mechanické síly dřevo deformují. Při použití dřeva (jak přírodního, tak lamelového) na různé tvary nosných konstrukcí </a:t>
            </a:r>
            <a:r>
              <a:rPr lang="cs-CZ" sz="2000" spc="50" dirty="0" smtClean="0">
                <a:ln w="11430"/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zejména součinnost mechanického zatížení s vlhkostí a ještě faktor času (doby zatížení).</a:t>
            </a:r>
            <a:r>
              <a:rPr lang="cs-CZ" sz="2000" spc="50" dirty="0" smtClean="0">
                <a:ln w="11430"/>
              </a:rPr>
              <a:t> Míra deformace závisí na velikosti vnitřního odporu dřeva, který dřevo klade namáhajícím silám. Tento odpor závisí v rozhodující míře na směru vláken, vlhkosti dřeva, teplotě a vadách dřeva.</a:t>
            </a:r>
            <a:endParaRPr lang="cs-CZ" sz="2000" spc="50" dirty="0">
              <a:ln w="1143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Je rovno 1"/>
          <p:cNvSpPr/>
          <p:nvPr/>
        </p:nvSpPr>
        <p:spPr>
          <a:xfrm>
            <a:off x="6156176" y="980728"/>
            <a:ext cx="2699808" cy="86409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956" y="1196752"/>
            <a:ext cx="8229600" cy="4525963"/>
          </a:xfrm>
        </p:spPr>
        <p:txBody>
          <a:bodyPr>
            <a:normAutofit/>
          </a:bodyPr>
          <a:lstStyle/>
          <a:p>
            <a:pPr lvl="1" algn="ctr">
              <a:buNone/>
            </a:pPr>
            <a:r>
              <a:rPr lang="cs-CZ" sz="2400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mechanických vlastností </a:t>
            </a:r>
          </a:p>
          <a:p>
            <a:pPr lvl="1" algn="ctr">
              <a:buNone/>
            </a:pPr>
            <a:endParaRPr lang="cs-CZ" sz="2400" dirty="0"/>
          </a:p>
          <a:p>
            <a:pPr lvl="1"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</a:t>
            </a:r>
            <a:r>
              <a:rPr lang="cs-CZ" sz="2000" dirty="0" smtClean="0"/>
              <a:t> – definuje se jako schopnost materiálů klást odpor proti působení vnějších sil. </a:t>
            </a:r>
          </a:p>
          <a:p>
            <a:pPr lvl="1"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Deformace</a:t>
            </a:r>
            <a:r>
              <a:rPr lang="cs-CZ" sz="2000" dirty="0" smtClean="0"/>
              <a:t> - je změna rozměrů a tvaru působením sil </a:t>
            </a:r>
          </a:p>
          <a:p>
            <a:pPr lvl="1"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Napětí</a:t>
            </a:r>
            <a:r>
              <a:rPr lang="cs-CZ" sz="2000" dirty="0" smtClean="0"/>
              <a:t> – je stav v materiálu, který vzniká působením sil na plochu materiálu. Podle směru působících sil rozlišujeme: </a:t>
            </a:r>
          </a:p>
          <a:p>
            <a:pPr lvl="1"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Normální napětí</a:t>
            </a:r>
            <a:r>
              <a:rPr lang="cs-CZ" sz="2000" dirty="0" smtClean="0"/>
              <a:t>, kdy vnější síla působí kolmo na plochu, </a:t>
            </a: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Šipka doprava 1"/>
          <p:cNvSpPr/>
          <p:nvPr/>
        </p:nvSpPr>
        <p:spPr>
          <a:xfrm>
            <a:off x="323528" y="2060848"/>
            <a:ext cx="576064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323528" y="3140968"/>
            <a:ext cx="576064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323528" y="3861048"/>
            <a:ext cx="576064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4000" y="1124744"/>
            <a:ext cx="8229600" cy="485778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Činitelé ovlivňující mechanické vlastnosti </a:t>
            </a:r>
          </a:p>
          <a:p>
            <a:pPr>
              <a:buNone/>
            </a:pP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Mechanické vlastnosti </a:t>
            </a:r>
            <a:r>
              <a:rPr lang="cs-CZ" sz="1800" dirty="0" smtClean="0"/>
              <a:t>nejsou u všech dřevin stejné – důležitým ukazatelem pro jejich posouzení je </a:t>
            </a:r>
            <a:r>
              <a:rPr lang="cs-CZ" sz="1800" dirty="0" smtClean="0">
                <a:solidFill>
                  <a:srgbClr val="0070C0"/>
                </a:solidFill>
              </a:rPr>
              <a:t>objemová hmotnost dřeva</a:t>
            </a:r>
            <a:r>
              <a:rPr lang="cs-CZ" sz="1800" dirty="0" smtClean="0"/>
              <a:t>. Kromě druhu dřeviny jsou ještě také ovlivněny řadou dalších činitelů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to vlhkostí dřeva, teplotou, směrem vláken (v jaké rovině působí namáhající síla) a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důležitým činitelem jsou také vady dřeva. </a:t>
            </a:r>
          </a:p>
          <a:p>
            <a:pPr marL="457200" indent="-457200">
              <a:buAutoNum type="alphaLcParenR"/>
            </a:pPr>
            <a:r>
              <a:rPr lang="cs-CZ" sz="1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vlhkosti dřeva na mechanické vlastnosti  </a:t>
            </a:r>
          </a:p>
          <a:p>
            <a:pPr marL="457200" indent="-457200">
              <a:buNone/>
            </a:pPr>
            <a:r>
              <a:rPr lang="cs-CZ" sz="1800" dirty="0" smtClean="0"/>
              <a:t>	se stoupající pevností se snižuje pružnost a pevnost dřeva</a:t>
            </a:r>
            <a:endParaRPr lang="cs-CZ" sz="1800" dirty="0"/>
          </a:p>
          <a:p>
            <a:pPr marL="457200" indent="-457200">
              <a:buNone/>
            </a:pPr>
            <a:r>
              <a:rPr lang="cs-CZ" sz="1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</a:t>
            </a:r>
            <a:r>
              <a:rPr lang="cs-CZ" sz="1800" dirty="0" smtClean="0"/>
              <a:t>	</a:t>
            </a:r>
            <a:r>
              <a:rPr lang="cs-CZ" sz="1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teploty na pevnost dřeva </a:t>
            </a:r>
          </a:p>
          <a:p>
            <a:pPr marL="457200" indent="-457200">
              <a:buNone/>
            </a:pPr>
            <a:r>
              <a:rPr lang="cs-CZ" sz="18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</a:t>
            </a:r>
            <a:r>
              <a:rPr lang="cs-CZ" sz="1800" dirty="0" smtClean="0">
                <a:solidFill>
                  <a:srgbClr val="C00000"/>
                </a:solidFill>
              </a:rPr>
              <a:t>je nepřímo závislá na </a:t>
            </a:r>
            <a:r>
              <a:rPr lang="cs-CZ" sz="1800" dirty="0" smtClean="0">
                <a:solidFill>
                  <a:srgbClr val="FF0000"/>
                </a:solidFill>
              </a:rPr>
              <a:t>teplotě</a:t>
            </a:r>
            <a:r>
              <a:rPr lang="cs-CZ" sz="1800" dirty="0" smtClean="0">
                <a:solidFill>
                  <a:srgbClr val="C00000"/>
                </a:solidFill>
              </a:rPr>
              <a:t> </a:t>
            </a:r>
          </a:p>
          <a:p>
            <a:pPr marL="457200" indent="-457200">
              <a:buFontTx/>
              <a:buChar char="-"/>
            </a:pPr>
            <a:endParaRPr lang="cs-CZ" sz="1800" dirty="0" smtClean="0"/>
          </a:p>
          <a:p>
            <a:pPr marL="457200" indent="-457200">
              <a:buFontTx/>
              <a:buChar char="-"/>
            </a:pPr>
            <a:r>
              <a:rPr lang="cs-CZ" sz="1800" dirty="0" smtClean="0"/>
              <a:t>Zvýšením </a:t>
            </a:r>
            <a:r>
              <a:rPr lang="cs-CZ" sz="1800" dirty="0" smtClean="0"/>
              <a:t>teploty se snižuje pevnost dřeva, s klesáním zvyšuje </a:t>
            </a:r>
          </a:p>
          <a:p>
            <a:pPr marL="457200" indent="-457200">
              <a:buFontTx/>
              <a:buChar char="-"/>
            </a:pPr>
            <a:endParaRPr lang="cs-CZ" sz="1800" dirty="0" smtClean="0"/>
          </a:p>
          <a:p>
            <a:pPr marL="457200" indent="-457200">
              <a:buFontTx/>
              <a:buChar char="-"/>
            </a:pPr>
            <a:r>
              <a:rPr lang="cs-CZ" sz="1800" dirty="0" smtClean="0"/>
              <a:t>Největší </a:t>
            </a:r>
            <a:r>
              <a:rPr lang="cs-CZ" sz="1800" dirty="0" smtClean="0"/>
              <a:t>účinek na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</a:t>
            </a:r>
            <a:r>
              <a:rPr lang="cs-CZ" sz="1800" dirty="0" smtClean="0"/>
              <a:t>dřeva má </a:t>
            </a:r>
            <a:r>
              <a:rPr lang="cs-CZ" sz="1800" dirty="0" smtClean="0">
                <a:solidFill>
                  <a:srgbClr val="FF0000"/>
                </a:solidFill>
              </a:rPr>
              <a:t>paření, potom ohřev horkou vodou, kontaktní ohřev v lisech a ohřev horkým vzduchem. </a:t>
            </a:r>
          </a:p>
          <a:p>
            <a:pPr marL="457200" indent="-457200">
              <a:buAutoNum type="alphaLcParenR"/>
            </a:pP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30" y="0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Šipka doleva 1"/>
          <p:cNvSpPr/>
          <p:nvPr/>
        </p:nvSpPr>
        <p:spPr>
          <a:xfrm>
            <a:off x="5292080" y="2924944"/>
            <a:ext cx="1728192" cy="504056"/>
          </a:xfrm>
          <a:prstGeom prst="lef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5292080" y="3717032"/>
            <a:ext cx="1728192" cy="57606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357298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Vliv </a:t>
            </a:r>
            <a:r>
              <a:rPr lang="cs-CZ" sz="2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 dřeva</a:t>
            </a: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 na mechanické vlastnosti </a:t>
            </a:r>
          </a:p>
          <a:p>
            <a:pPr>
              <a:buFontTx/>
              <a:buChar char="-"/>
            </a:pPr>
            <a:r>
              <a:rPr lang="cs-CZ" sz="2000" dirty="0" smtClean="0"/>
              <a:t>Trhliny </a:t>
            </a:r>
          </a:p>
          <a:p>
            <a:pPr>
              <a:buFontTx/>
              <a:buChar char="-"/>
            </a:pPr>
            <a:r>
              <a:rPr lang="cs-CZ" sz="2000" dirty="0" smtClean="0"/>
              <a:t>Reakční dřevo </a:t>
            </a:r>
          </a:p>
          <a:p>
            <a:pPr>
              <a:buFontTx/>
              <a:buChar char="-"/>
            </a:pPr>
            <a:r>
              <a:rPr lang="cs-CZ" sz="2000" dirty="0" smtClean="0"/>
              <a:t>Smolníky </a:t>
            </a: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Hniloba </a:t>
            </a:r>
          </a:p>
          <a:p>
            <a:pPr>
              <a:buFontTx/>
              <a:buChar char="-"/>
            </a:pPr>
            <a:r>
              <a:rPr lang="cs-CZ" sz="2000" dirty="0" smtClean="0"/>
              <a:t>Poškození hmyzem </a:t>
            </a:r>
          </a:p>
          <a:p>
            <a:pPr>
              <a:buFontTx/>
              <a:buChar char="-"/>
            </a:pPr>
            <a:r>
              <a:rPr lang="cs-CZ" sz="2000" dirty="0" smtClean="0"/>
              <a:t>Dřeň </a:t>
            </a:r>
          </a:p>
          <a:p>
            <a:pPr>
              <a:buFontTx/>
              <a:buChar char="-"/>
            </a:pPr>
            <a:r>
              <a:rPr lang="cs-CZ" sz="2000" dirty="0" smtClean="0"/>
              <a:t>Průmyslové imise </a:t>
            </a:r>
          </a:p>
          <a:p>
            <a:pPr>
              <a:buNone/>
            </a:pPr>
            <a:r>
              <a:rPr lang="cs-CZ" sz="2000" dirty="0"/>
              <a:t>-</a:t>
            </a:r>
            <a:r>
              <a:rPr lang="cs-CZ" sz="2000" dirty="0" smtClean="0"/>
              <a:t>	Vliv směru vláken na pevnost 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(s</a:t>
            </a:r>
            <a:r>
              <a:rPr lang="cs-CZ" sz="2000" dirty="0" smtClean="0"/>
              <a:t> </a:t>
            </a:r>
            <a:r>
              <a:rPr lang="cs-CZ" sz="2000" dirty="0" smtClean="0"/>
              <a:t>každým odklonem vláken pevnost </a:t>
            </a:r>
            <a:r>
              <a:rPr lang="cs-CZ" sz="2000" dirty="0" smtClean="0"/>
              <a:t>klesá)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Šipka doleva 1"/>
          <p:cNvSpPr/>
          <p:nvPr/>
        </p:nvSpPr>
        <p:spPr>
          <a:xfrm>
            <a:off x="3995936" y="2492896"/>
            <a:ext cx="3312368" cy="1584176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306896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   VADY DŘEVA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71472" y="135729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000" dirty="0" smtClean="0"/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000" dirty="0" smtClean="0"/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000" dirty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r>
              <a:rPr lang="cs-CZ" sz="2000" dirty="0" smtClean="0"/>
              <a:t>Vysvětli pojem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mechanické vlastnosti </a:t>
            </a:r>
            <a:r>
              <a:rPr lang="cs-CZ" sz="2000" dirty="0" smtClean="0"/>
              <a:t>dřeva.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Jací činitelé </a:t>
            </a:r>
            <a:r>
              <a:rPr lang="cs-CZ" sz="2000" dirty="0" smtClean="0"/>
              <a:t>ovlivňují mechanické vlastnosti dřeva a jak?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r>
              <a:rPr lang="cs-CZ" sz="2000" dirty="0" smtClean="0"/>
              <a:t>Jaký má vliv </a:t>
            </a:r>
            <a:r>
              <a:rPr lang="cs-CZ" sz="2000" dirty="0" smtClean="0">
                <a:solidFill>
                  <a:srgbClr val="FF0000"/>
                </a:solidFill>
              </a:rPr>
              <a:t>teplota</a:t>
            </a:r>
            <a:r>
              <a:rPr lang="cs-CZ" sz="2000" dirty="0" smtClean="0"/>
              <a:t> a </a:t>
            </a:r>
            <a:r>
              <a:rPr lang="cs-CZ" sz="2000" dirty="0" smtClean="0">
                <a:solidFill>
                  <a:srgbClr val="0070C0"/>
                </a:solidFill>
              </a:rPr>
              <a:t>vlhkost</a:t>
            </a:r>
            <a:r>
              <a:rPr lang="cs-CZ" sz="2000" dirty="0" smtClean="0"/>
              <a:t> na mechanické vlastnosti?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r>
              <a:rPr lang="cs-CZ" sz="2000" dirty="0" smtClean="0"/>
              <a:t>Proč musíš znát mechanické vlastnosti dřeva pro tvůj obor 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 smtClean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/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arenR"/>
              <a:tabLst/>
              <a:defRPr/>
            </a:pPr>
            <a:endParaRPr lang="cs-CZ" sz="20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Popisek se šipkou dolů 2"/>
          <p:cNvSpPr/>
          <p:nvPr/>
        </p:nvSpPr>
        <p:spPr>
          <a:xfrm>
            <a:off x="971600" y="1556792"/>
            <a:ext cx="7272808" cy="93610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162880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                             </a:t>
            </a:r>
            <a:r>
              <a:rPr lang="cs-CZ" sz="3200" dirty="0" smtClean="0">
                <a:solidFill>
                  <a:schemeClr val="bg2"/>
                </a:solidFill>
              </a:rPr>
              <a:t>OTÁZKY K OPAKOVÁNÍ</a:t>
            </a:r>
            <a:r>
              <a:rPr lang="cs-CZ" dirty="0" smtClean="0">
                <a:solidFill>
                  <a:schemeClr val="bg2"/>
                </a:solidFill>
              </a:rPr>
              <a:t>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21" name="Tlačítko akce: Nápověda 20">
            <a:hlinkClick r:id="" action="ppaction://noaction" highlightClick="1"/>
          </p:cNvPr>
          <p:cNvSpPr/>
          <p:nvPr/>
        </p:nvSpPr>
        <p:spPr>
          <a:xfrm>
            <a:off x="7308304" y="2420888"/>
            <a:ext cx="936104" cy="2592288"/>
          </a:xfrm>
          <a:prstGeom prst="actionButtonHelp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309939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Ing. KŘUPALOVÁ</a:t>
            </a:r>
            <a:r>
              <a:rPr lang="cs-CZ" sz="1600" dirty="0"/>
              <a:t>, Zdeňka. </a:t>
            </a:r>
            <a:r>
              <a:rPr lang="cs-CZ" sz="1600" i="1" dirty="0"/>
              <a:t>Nauka o materiálech pro 1. a 2. ročník SOU učebního oboru truhlář</a:t>
            </a:r>
            <a:r>
              <a:rPr lang="cs-CZ" sz="1600" dirty="0"/>
              <a:t>. Praha 1, Mostecká 9: SOBOTÁLES, 1999, ISBN </a:t>
            </a:r>
            <a:r>
              <a:rPr lang="cs-CZ" sz="1600" dirty="0" smtClean="0"/>
              <a:t>80-85920-57-3.</a:t>
            </a:r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30" y="0"/>
            <a:ext cx="2710588" cy="792000"/>
          </a:xfrm>
          <a:prstGeom prst="rect">
            <a:avLst/>
          </a:prstGeom>
        </p:spPr>
      </p:pic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6"/>
          <p:cNvCxnSpPr/>
          <p:nvPr/>
        </p:nvCxnSpPr>
        <p:spPr>
          <a:xfrm>
            <a:off x="152400" y="5947496"/>
            <a:ext cx="8884096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99317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1038</TotalTime>
  <Words>694</Words>
  <Application>Microsoft Office PowerPoint</Application>
  <PresentationFormat>Předvádění na obrazovce (4:3)</PresentationFormat>
  <Paragraphs>139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Mechanické vlastnosti dřeva - úvod VY_32_INOVACE_28_565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Miloš Václav Novák, Ing.</cp:lastModifiedBy>
  <cp:revision>78</cp:revision>
  <dcterms:created xsi:type="dcterms:W3CDTF">2010-11-01T23:40:31Z</dcterms:created>
  <dcterms:modified xsi:type="dcterms:W3CDTF">2013-06-07T08:34:38Z</dcterms:modified>
</cp:coreProperties>
</file>