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73" r:id="rId4"/>
    <p:sldId id="259" r:id="rId5"/>
    <p:sldId id="260" r:id="rId6"/>
    <p:sldId id="261" r:id="rId7"/>
    <p:sldId id="262" r:id="rId8"/>
    <p:sldId id="265" r:id="rId9"/>
    <p:sldId id="266" r:id="rId10"/>
    <p:sldId id="267" r:id="rId11"/>
    <p:sldId id="268" r:id="rId12"/>
    <p:sldId id="269" r:id="rId13"/>
    <p:sldId id="270" r:id="rId14"/>
    <p:sldId id="274" r:id="rId15"/>
    <p:sldId id="271" r:id="rId16"/>
    <p:sldId id="272" r:id="rId17"/>
    <p:sldId id="264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AD8D8-9129-4E0D-9AFA-A2B772AFFC9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03A87-76AE-46D4-A40D-8191C6CF50C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AD8D8-9129-4E0D-9AFA-A2B772AFFC9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03A87-76AE-46D4-A40D-8191C6CF5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AD8D8-9129-4E0D-9AFA-A2B772AFFC9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35403A87-76AE-46D4-A40D-8191C6CF50C7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AD8D8-9129-4E0D-9AFA-A2B772AFFC9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03A87-76AE-46D4-A40D-8191C6CF5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AD8D8-9129-4E0D-9AFA-A2B772AFFC9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03A87-76AE-46D4-A40D-8191C6CF5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AD8D8-9129-4E0D-9AFA-A2B772AFFC9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03A87-76AE-46D4-A40D-8191C6CF5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AD8D8-9129-4E0D-9AFA-A2B772AFFC9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03A87-76AE-46D4-A40D-8191C6CF5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AD8D8-9129-4E0D-9AFA-A2B772AFFC9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03A87-76AE-46D4-A40D-8191C6CF5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AD8D8-9129-4E0D-9AFA-A2B772AFFC9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03A87-76AE-46D4-A40D-8191C6CF5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AD8D8-9129-4E0D-9AFA-A2B772AFFC9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03A87-76AE-46D4-A40D-8191C6CF5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5AD8D8-9129-4E0D-9AFA-A2B772AFFC9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403A87-76AE-46D4-A40D-8191C6CF50C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995AD8D8-9129-4E0D-9AFA-A2B772AFFC94}" type="datetimeFigureOut">
              <a:rPr lang="cs-CZ" smtClean="0"/>
              <a:t>24.1.2012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35403A87-76AE-46D4-A40D-8191C6CF50C7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://zpravy.ihned.cz/svet-amerika/c1-52730370-v-karibiku-vznikl-dalsi-hurikan-katia-uz-je-silna-jako-irene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6000" dirty="0">
                <a:latin typeface="Calibri" pitchFamily="34" charset="0"/>
              </a:rPr>
              <a:t>ŠABLONA 32</a:t>
            </a:r>
            <a:br>
              <a:rPr lang="cs-CZ" sz="6000" dirty="0">
                <a:latin typeface="Calibri" pitchFamily="34" charset="0"/>
              </a:rPr>
            </a:br>
            <a:r>
              <a:rPr lang="cs-CZ" sz="6000" dirty="0">
                <a:latin typeface="Calibri" pitchFamily="34" charset="0"/>
              </a:rPr>
              <a:t/>
            </a:r>
            <a:br>
              <a:rPr lang="cs-CZ" sz="6000" dirty="0">
                <a:latin typeface="Calibri" pitchFamily="34" charset="0"/>
              </a:rPr>
            </a:br>
            <a:r>
              <a:rPr lang="cs-CZ" dirty="0" smtClean="0">
                <a:latin typeface="Calibri" pitchFamily="34" charset="0"/>
              </a:rPr>
              <a:t>VY_32_INOVACE_19_25_A </a:t>
            </a:r>
            <a:r>
              <a:rPr lang="cs-CZ" dirty="0" err="1" smtClean="0">
                <a:latin typeface="Calibri" pitchFamily="34" charset="0"/>
              </a:rPr>
              <a:t>Dangerous</a:t>
            </a:r>
            <a:r>
              <a:rPr lang="cs-CZ" dirty="0" smtClean="0">
                <a:latin typeface="Calibri" pitchFamily="34" charset="0"/>
              </a:rPr>
              <a:t> </a:t>
            </a:r>
            <a:r>
              <a:rPr lang="cs-CZ" smtClean="0">
                <a:latin typeface="Calibri" pitchFamily="34" charset="0"/>
              </a:rPr>
              <a:t>situation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4293096"/>
            <a:ext cx="8229600" cy="1725613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649041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lang="cs-CZ" sz="2000" dirty="0">
                <a:latin typeface="Arial"/>
              </a:rPr>
              <a:t>ANOTACE: Prezentace, která může sloužit </a:t>
            </a:r>
            <a:r>
              <a:rPr lang="cs-CZ" sz="2000" dirty="0" smtClean="0">
                <a:latin typeface="Arial"/>
              </a:rPr>
              <a:t>jako opakování slovní zásoby</a:t>
            </a:r>
            <a:endParaRPr lang="cs-CZ" sz="2000" dirty="0">
              <a:latin typeface="Arial"/>
            </a:endParaRP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lang="cs-CZ" sz="2000" dirty="0">
                <a:latin typeface="Arial"/>
              </a:rPr>
              <a:t>AUTOR: Mgr. Eva Klapková</a:t>
            </a: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lang="cs-CZ" sz="2000" dirty="0">
                <a:latin typeface="Arial"/>
              </a:rPr>
              <a:t>JAZYK: </a:t>
            </a:r>
            <a:r>
              <a:rPr lang="cs-CZ" sz="2000" dirty="0" smtClean="0">
                <a:latin typeface="Arial"/>
              </a:rPr>
              <a:t>anglický jazyk</a:t>
            </a:r>
            <a:endParaRPr lang="cs-CZ" sz="2000" dirty="0">
              <a:latin typeface="Arial"/>
            </a:endParaRP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lang="cs-CZ" sz="2000" dirty="0">
                <a:latin typeface="Arial"/>
              </a:rPr>
              <a:t>OČEKÁVANÝ VÝSTUP: </a:t>
            </a:r>
            <a:r>
              <a:rPr lang="cs-CZ" sz="2000" dirty="0" smtClean="0">
                <a:latin typeface="Arial"/>
              </a:rPr>
              <a:t>žáci si upevní slovní zásobu týkající se nebezpečných situací</a:t>
            </a:r>
            <a:endParaRPr lang="cs-CZ" sz="2000" dirty="0">
              <a:latin typeface="Arial"/>
            </a:endParaRP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lang="cs-CZ" sz="2000" dirty="0">
                <a:latin typeface="Arial"/>
              </a:rPr>
              <a:t>SPECIÁLNÍ VZDĚLÁVACÍ POTŘEBY: interaktivní tabule</a:t>
            </a: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lang="cs-CZ" sz="2000" dirty="0">
                <a:latin typeface="Arial"/>
              </a:rPr>
              <a:t>KLÍČOVÁ SLOVA: </a:t>
            </a:r>
            <a:r>
              <a:rPr lang="cs-CZ" sz="2000" dirty="0" smtClean="0">
                <a:latin typeface="Arial"/>
              </a:rPr>
              <a:t>a </a:t>
            </a:r>
            <a:r>
              <a:rPr lang="cs-CZ" sz="2000" dirty="0" err="1" smtClean="0">
                <a:latin typeface="Arial"/>
              </a:rPr>
              <a:t>hurricane</a:t>
            </a:r>
            <a:r>
              <a:rPr lang="cs-CZ" sz="2000" dirty="0" smtClean="0">
                <a:latin typeface="Arial"/>
              </a:rPr>
              <a:t>, a </a:t>
            </a:r>
            <a:r>
              <a:rPr lang="cs-CZ" sz="2000" dirty="0" err="1" smtClean="0">
                <a:latin typeface="Arial"/>
              </a:rPr>
              <a:t>tornado</a:t>
            </a:r>
            <a:r>
              <a:rPr lang="cs-CZ" sz="2000" dirty="0" smtClean="0">
                <a:latin typeface="Arial"/>
              </a:rPr>
              <a:t>, a </a:t>
            </a:r>
            <a:r>
              <a:rPr lang="cs-CZ" sz="2000" dirty="0" err="1" smtClean="0">
                <a:latin typeface="Arial"/>
              </a:rPr>
              <a:t>forest</a:t>
            </a:r>
            <a:r>
              <a:rPr lang="cs-CZ" sz="2000" dirty="0" smtClean="0">
                <a:latin typeface="Arial"/>
              </a:rPr>
              <a:t> </a:t>
            </a:r>
            <a:r>
              <a:rPr lang="cs-CZ" sz="2000" dirty="0" err="1" smtClean="0">
                <a:latin typeface="Arial"/>
              </a:rPr>
              <a:t>fire</a:t>
            </a:r>
            <a:r>
              <a:rPr lang="cs-CZ" sz="2000" dirty="0" smtClean="0">
                <a:latin typeface="Arial"/>
              </a:rPr>
              <a:t>….</a:t>
            </a: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lang="cs-CZ" sz="2000" dirty="0" smtClean="0">
                <a:latin typeface="Arial"/>
              </a:rPr>
              <a:t>DRUH </a:t>
            </a:r>
            <a:r>
              <a:rPr lang="cs-CZ" sz="2000" dirty="0">
                <a:latin typeface="Arial"/>
              </a:rPr>
              <a:t>UČEBNÍHO MATERIÁLU: prezentace</a:t>
            </a: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lang="cs-CZ" sz="2000" dirty="0">
                <a:latin typeface="Arial"/>
              </a:rPr>
              <a:t>DRUH INTERAKTIVITY</a:t>
            </a:r>
            <a:r>
              <a:rPr lang="cs-CZ" sz="2000" dirty="0" smtClean="0">
                <a:latin typeface="Arial"/>
              </a:rPr>
              <a:t>: aktivita</a:t>
            </a:r>
            <a:endParaRPr lang="cs-CZ" sz="2000" dirty="0">
              <a:latin typeface="Arial"/>
            </a:endParaRP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lang="cs-CZ" sz="2000" dirty="0">
                <a:latin typeface="Arial"/>
              </a:rPr>
              <a:t>CÍLOVÁ SKUPINA: žák</a:t>
            </a: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lang="cs-CZ" sz="2000" dirty="0">
                <a:latin typeface="Arial"/>
              </a:rPr>
              <a:t>STUPEŇ A TYP VZDĚLÁVÁNÍ: základní vzdělávání – druhý stupeň</a:t>
            </a:r>
          </a:p>
          <a:p>
            <a:pPr marL="228600" lvl="0" indent="-182880">
              <a:buClr>
                <a:srgbClr val="FF8600"/>
              </a:buClr>
              <a:buFont typeface="Wingdings" charset="2"/>
              <a:buChar char="§"/>
            </a:pPr>
            <a:r>
              <a:rPr lang="cs-CZ" sz="2000" dirty="0">
                <a:latin typeface="Arial"/>
              </a:rPr>
              <a:t>TYPICKÁ VĚKOVÁ SKUPINA: </a:t>
            </a:r>
            <a:r>
              <a:rPr lang="cs-CZ" sz="2000" dirty="0" smtClean="0">
                <a:latin typeface="Arial"/>
              </a:rPr>
              <a:t>14-15 </a:t>
            </a:r>
            <a:r>
              <a:rPr lang="cs-CZ" sz="2000" dirty="0">
                <a:latin typeface="Arial"/>
              </a:rPr>
              <a:t>let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8909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37160" indent="0">
              <a:buNone/>
            </a:pPr>
            <a:r>
              <a:rPr lang="cs-CZ" sz="9600" dirty="0" smtClean="0">
                <a:solidFill>
                  <a:srgbClr val="FFFF00"/>
                </a:solidFill>
              </a:rPr>
              <a:t>A </a:t>
            </a:r>
            <a:r>
              <a:rPr lang="cs-CZ" sz="9600" dirty="0" err="1" smtClean="0">
                <a:solidFill>
                  <a:srgbClr val="FFFF00"/>
                </a:solidFill>
              </a:rPr>
              <a:t>dangerous</a:t>
            </a:r>
            <a:endParaRPr lang="cs-CZ" sz="9600" dirty="0" smtClean="0">
              <a:solidFill>
                <a:srgbClr val="FFFF00"/>
              </a:solidFill>
            </a:endParaRPr>
          </a:p>
          <a:p>
            <a:pPr marL="137160" indent="0">
              <a:buNone/>
            </a:pPr>
            <a:r>
              <a:rPr lang="cs-CZ" sz="9600" dirty="0">
                <a:solidFill>
                  <a:srgbClr val="FFFF00"/>
                </a:solidFill>
              </a:rPr>
              <a:t> </a:t>
            </a:r>
            <a:r>
              <a:rPr lang="cs-CZ" sz="9600" dirty="0" smtClean="0">
                <a:solidFill>
                  <a:srgbClr val="FFFF00"/>
                </a:solidFill>
              </a:rPr>
              <a:t>   </a:t>
            </a:r>
            <a:r>
              <a:rPr lang="cs-CZ" sz="9600" dirty="0" err="1" smtClean="0">
                <a:solidFill>
                  <a:srgbClr val="FFFF00"/>
                </a:solidFill>
              </a:rPr>
              <a:t>situation</a:t>
            </a:r>
            <a:endParaRPr lang="cs-CZ" sz="9600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3127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1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2)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a </a:t>
            </a:r>
            <a:r>
              <a:rPr lang="cs-CZ" dirty="0" err="1" smtClean="0">
                <a:solidFill>
                  <a:srgbClr val="FFFF00"/>
                </a:solidFill>
              </a:rPr>
              <a:t>tornado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2050" name="Picture 2" descr="C:\Users\kunovska\AppData\Local\Microsoft\Windows\Temporary Internet Files\Content.IE5\AM1I8PN9\MP90040694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700808"/>
            <a:ext cx="7454905" cy="49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39182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a </a:t>
            </a:r>
            <a:r>
              <a:rPr lang="cs-CZ" dirty="0" err="1" smtClean="0">
                <a:solidFill>
                  <a:srgbClr val="FFFF00"/>
                </a:solidFill>
              </a:rPr>
              <a:t>hurricane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33" name="Picture 9" descr="C:\Users\kunovska\AppData\Local\Microsoft\Windows\Temporary Internet Files\Content.IE5\S7687CZ2\MP90041411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412776"/>
            <a:ext cx="6912000" cy="518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38718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a </a:t>
            </a:r>
            <a:r>
              <a:rPr lang="cs-CZ" dirty="0" err="1" smtClean="0">
                <a:solidFill>
                  <a:srgbClr val="FFFF00"/>
                </a:solidFill>
              </a:rPr>
              <a:t>flood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 descr="C:\Users\kunovska\AppData\Local\Microsoft\Windows\Temporary Internet Files\Content.IE5\AM1I8PN9\MP9004372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1340768"/>
            <a:ext cx="3533049" cy="529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96311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FF00"/>
                </a:solidFill>
              </a:rPr>
              <a:t>a</a:t>
            </a:r>
            <a:r>
              <a:rPr lang="cs-CZ" dirty="0" err="1" smtClean="0">
                <a:solidFill>
                  <a:srgbClr val="FFFF00"/>
                </a:solidFill>
              </a:rPr>
              <a:t>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accident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0242" name="Picture 2" descr="C:\Users\kunovska\AppData\Local\Microsoft\Windows\Temporary Internet Files\Content.IE5\AM1I8PN9\MC9000569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204864"/>
            <a:ext cx="6806573" cy="403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1475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FF00"/>
                </a:solidFill>
              </a:rPr>
              <a:t>a</a:t>
            </a:r>
            <a:r>
              <a:rPr lang="cs-CZ" dirty="0" err="1" smtClean="0">
                <a:solidFill>
                  <a:srgbClr val="FFFF00"/>
                </a:solidFill>
              </a:rPr>
              <a:t>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avalanche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102" name="Picture 6" descr="C:\Users\kunovska\AppData\Local\Microsoft\Windows\Temporary Internet Files\Content.IE5\AM1I8PN9\MP90039981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1" y="1556792"/>
            <a:ext cx="7670989" cy="511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5185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4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FF00"/>
                </a:solidFill>
              </a:rPr>
              <a:t>a</a:t>
            </a:r>
            <a:r>
              <a:rPr lang="cs-CZ" dirty="0" smtClean="0">
                <a:solidFill>
                  <a:srgbClr val="FFFF00"/>
                </a:solidFill>
              </a:rPr>
              <a:t> tsunami</a:t>
            </a:r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3074" name="Picture 2" descr="C:\Users\kunovska\AppData\Local\Microsoft\Windows\Temporary Internet Files\Content.IE5\DE4CGPLA\MP900178596[1]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916832"/>
            <a:ext cx="7164068" cy="478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23863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FF00"/>
                </a:solidFill>
              </a:rPr>
              <a:t>a</a:t>
            </a:r>
            <a:r>
              <a:rPr lang="cs-CZ" dirty="0" err="1" smtClean="0">
                <a:solidFill>
                  <a:srgbClr val="FFFF00"/>
                </a:solidFill>
              </a:rPr>
              <a:t>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explosion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kunovska\AppData\Local\Microsoft\Windows\Temporary Internet Files\Content.IE5\AM1I8PN9\MC90007862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772816"/>
            <a:ext cx="6092551" cy="46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1435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FF00"/>
                </a:solidFill>
              </a:rPr>
              <a:t>a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volcanic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eruption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 descr="C:\Users\kunovska\AppData\Local\Microsoft\Windows\Temporary Internet Files\Content.IE5\S7687CZ2\MC90016055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916832"/>
            <a:ext cx="4664101" cy="45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22906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FF00"/>
                </a:solidFill>
              </a:rPr>
              <a:t>a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forest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fire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 descr="C:\Users\kunovska\AppData\Local\Microsoft\Windows\Temporary Internet Files\Content.IE5\K0O7W0UI\MP90042261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674556"/>
            <a:ext cx="4900068" cy="49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283815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FF00"/>
                </a:solidFill>
              </a:rPr>
              <a:t>a</a:t>
            </a:r>
            <a:r>
              <a:rPr lang="cs-CZ" dirty="0" err="1" smtClean="0">
                <a:solidFill>
                  <a:srgbClr val="FFFF00"/>
                </a:solidFill>
              </a:rPr>
              <a:t>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earthquake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7173" name="Picture 5" descr="C:\Users\kunovska\AppData\Local\Microsoft\Windows\Temporary Internet Files\Content.IE5\K0O7W0UI\MC90015360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757148"/>
            <a:ext cx="4504955" cy="48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76257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7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FFFF00"/>
                </a:solidFill>
              </a:rPr>
              <a:t>a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lightning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 descr="C:\Users\kunovska\AppData\Local\Microsoft\Windows\Temporary Internet Files\Content.IE5\S7687CZ2\MP90040756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916832"/>
            <a:ext cx="6968716" cy="464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294742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Autofit/>
          </a:bodyPr>
          <a:lstStyle/>
          <a:p>
            <a:r>
              <a:rPr lang="cs-CZ" sz="4400" dirty="0" err="1" smtClean="0">
                <a:solidFill>
                  <a:srgbClr val="FFFF00"/>
                </a:solidFill>
              </a:rPr>
              <a:t>What´s</a:t>
            </a:r>
            <a:r>
              <a:rPr lang="cs-CZ" sz="4400" dirty="0" smtClean="0">
                <a:solidFill>
                  <a:srgbClr val="FFFF00"/>
                </a:solidFill>
              </a:rPr>
              <a:t> </a:t>
            </a:r>
            <a:r>
              <a:rPr lang="cs-CZ" sz="4400" dirty="0" err="1" smtClean="0">
                <a:solidFill>
                  <a:srgbClr val="FFFF00"/>
                </a:solidFill>
              </a:rPr>
              <a:t>this</a:t>
            </a:r>
            <a:r>
              <a:rPr lang="cs-CZ" sz="4400" dirty="0" smtClean="0">
                <a:solidFill>
                  <a:srgbClr val="FFFF00"/>
                </a:solidFill>
              </a:rPr>
              <a:t>?</a:t>
            </a:r>
            <a:endParaRPr lang="cs-CZ" sz="4400" dirty="0">
              <a:solidFill>
                <a:srgbClr val="FF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980728"/>
            <a:ext cx="8496944" cy="5688632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strong</a:t>
            </a:r>
            <a:r>
              <a:rPr lang="cs-CZ" dirty="0" smtClean="0"/>
              <a:t> </a:t>
            </a:r>
            <a:r>
              <a:rPr lang="cs-CZ" dirty="0" err="1" smtClean="0"/>
              <a:t>wind</a:t>
            </a:r>
            <a:r>
              <a:rPr lang="cs-CZ" dirty="0" smtClean="0"/>
              <a:t> </a:t>
            </a:r>
            <a:r>
              <a:rPr lang="cs-CZ" dirty="0" err="1" smtClean="0"/>
              <a:t>blowing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circle</a:t>
            </a:r>
            <a:r>
              <a:rPr lang="cs-CZ" dirty="0" smtClean="0"/>
              <a:t> …..</a:t>
            </a:r>
          </a:p>
          <a:p>
            <a:pPr marL="137160"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r>
              <a:rPr lang="cs-CZ" dirty="0" smtClean="0">
                <a:solidFill>
                  <a:srgbClr val="FFFF00"/>
                </a:solidFill>
              </a:rPr>
              <a:t>a </a:t>
            </a:r>
            <a:r>
              <a:rPr lang="cs-CZ" dirty="0" err="1" smtClean="0">
                <a:solidFill>
                  <a:srgbClr val="FFFF00"/>
                </a:solidFill>
              </a:rPr>
              <a:t>hurricane</a:t>
            </a:r>
            <a:endParaRPr lang="cs-CZ" dirty="0" smtClean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covers</a:t>
            </a:r>
            <a:r>
              <a:rPr lang="cs-CZ" dirty="0" smtClean="0"/>
              <a:t> </a:t>
            </a:r>
            <a:r>
              <a:rPr lang="cs-CZ" dirty="0" err="1" smtClean="0"/>
              <a:t>places</a:t>
            </a:r>
            <a:r>
              <a:rPr lang="cs-CZ" dirty="0" smtClean="0"/>
              <a:t> </a:t>
            </a:r>
            <a:r>
              <a:rPr lang="cs-CZ" dirty="0" err="1" smtClean="0"/>
              <a:t>which</a:t>
            </a:r>
            <a:r>
              <a:rPr lang="cs-CZ" dirty="0" smtClean="0"/>
              <a:t> are </a:t>
            </a:r>
            <a:r>
              <a:rPr lang="cs-CZ" dirty="0" err="1" smtClean="0"/>
              <a:t>normally</a:t>
            </a:r>
            <a:r>
              <a:rPr lang="cs-CZ" dirty="0" smtClean="0"/>
              <a:t> dry..</a:t>
            </a:r>
          </a:p>
          <a:p>
            <a:pPr marL="137160"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r>
              <a:rPr lang="cs-CZ" dirty="0" smtClean="0">
                <a:solidFill>
                  <a:srgbClr val="FFFF00"/>
                </a:solidFill>
              </a:rPr>
              <a:t>a </a:t>
            </a:r>
            <a:r>
              <a:rPr lang="cs-CZ" dirty="0" err="1" smtClean="0">
                <a:solidFill>
                  <a:srgbClr val="FFFF00"/>
                </a:solidFill>
              </a:rPr>
              <a:t>flood</a:t>
            </a:r>
            <a:endParaRPr lang="cs-CZ" dirty="0" smtClean="0">
              <a:solidFill>
                <a:srgbClr val="FFFF00"/>
              </a:solidFill>
            </a:endParaRPr>
          </a:p>
          <a:p>
            <a:pPr>
              <a:lnSpc>
                <a:spcPct val="150000"/>
              </a:lnSpc>
            </a:pP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huge</a:t>
            </a:r>
            <a:r>
              <a:rPr lang="cs-CZ" dirty="0" smtClean="0"/>
              <a:t> </a:t>
            </a:r>
            <a:r>
              <a:rPr lang="cs-CZ" dirty="0" err="1" smtClean="0"/>
              <a:t>wave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sea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destroys</a:t>
            </a:r>
            <a:r>
              <a:rPr lang="cs-CZ" dirty="0" smtClean="0"/>
              <a:t> </a:t>
            </a:r>
            <a:r>
              <a:rPr lang="cs-CZ" dirty="0" err="1" smtClean="0"/>
              <a:t>houses</a:t>
            </a:r>
            <a:r>
              <a:rPr lang="cs-CZ" dirty="0" smtClean="0"/>
              <a:t>….</a:t>
            </a:r>
          </a:p>
          <a:p>
            <a:pPr marL="137160"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</a:t>
            </a:r>
            <a:r>
              <a:rPr lang="cs-CZ" dirty="0" smtClean="0">
                <a:solidFill>
                  <a:srgbClr val="FFFF00"/>
                </a:solidFill>
              </a:rPr>
              <a:t>a tsunami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snow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comes</a:t>
            </a:r>
            <a:r>
              <a:rPr lang="cs-CZ" dirty="0" smtClean="0"/>
              <a:t> </a:t>
            </a:r>
            <a:r>
              <a:rPr lang="cs-CZ" dirty="0" err="1" smtClean="0"/>
              <a:t>down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side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a </a:t>
            </a:r>
            <a:r>
              <a:rPr lang="cs-CZ" dirty="0" err="1" smtClean="0"/>
              <a:t>mountain</a:t>
            </a:r>
            <a:r>
              <a:rPr lang="cs-CZ" dirty="0" smtClean="0"/>
              <a:t>…….</a:t>
            </a:r>
          </a:p>
          <a:p>
            <a:pPr marL="137160" indent="0">
              <a:lnSpc>
                <a:spcPct val="150000"/>
              </a:lnSpc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</a:t>
            </a:r>
            <a:r>
              <a:rPr lang="cs-CZ" dirty="0" err="1" smtClean="0">
                <a:solidFill>
                  <a:srgbClr val="FFFF00"/>
                </a:solidFill>
              </a:rPr>
              <a:t>an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avalanche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87860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6264696"/>
          </a:xfrm>
        </p:spPr>
        <p:txBody>
          <a:bodyPr/>
          <a:lstStyle/>
          <a:p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process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burning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forest</a:t>
            </a:r>
            <a:r>
              <a:rPr lang="cs-CZ" dirty="0" smtClean="0"/>
              <a:t>….</a:t>
            </a:r>
          </a:p>
          <a:p>
            <a:pPr marL="137160" indent="0">
              <a:buNone/>
            </a:pPr>
            <a:r>
              <a:rPr lang="cs-CZ" dirty="0" smtClean="0"/>
              <a:t>                     </a:t>
            </a:r>
            <a:r>
              <a:rPr lang="cs-CZ" dirty="0" smtClean="0">
                <a:solidFill>
                  <a:srgbClr val="FFFF00"/>
                </a:solidFill>
              </a:rPr>
              <a:t>a </a:t>
            </a:r>
            <a:r>
              <a:rPr lang="cs-CZ" dirty="0" err="1" smtClean="0">
                <a:solidFill>
                  <a:srgbClr val="FFFF00"/>
                </a:solidFill>
              </a:rPr>
              <a:t>forest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fire</a:t>
            </a:r>
            <a:endParaRPr lang="cs-CZ" dirty="0" smtClean="0">
              <a:solidFill>
                <a:srgbClr val="FFFF00"/>
              </a:solidFill>
            </a:endParaRPr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flash</a:t>
            </a:r>
            <a:r>
              <a:rPr lang="cs-CZ" dirty="0" smtClean="0"/>
              <a:t>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sky</a:t>
            </a:r>
            <a:r>
              <a:rPr lang="cs-CZ" dirty="0" smtClean="0"/>
              <a:t>…..</a:t>
            </a:r>
          </a:p>
          <a:p>
            <a:pPr marL="137160" indent="0">
              <a:buNone/>
            </a:pPr>
            <a:r>
              <a:rPr lang="cs-CZ" dirty="0" smtClean="0"/>
              <a:t>                      </a:t>
            </a:r>
            <a:r>
              <a:rPr lang="cs-CZ" dirty="0" smtClean="0">
                <a:solidFill>
                  <a:srgbClr val="FFFF00"/>
                </a:solidFill>
              </a:rPr>
              <a:t>a </a:t>
            </a:r>
            <a:r>
              <a:rPr lang="cs-CZ" dirty="0" err="1" smtClean="0">
                <a:solidFill>
                  <a:srgbClr val="FFFF00"/>
                </a:solidFill>
              </a:rPr>
              <a:t>lightning</a:t>
            </a:r>
            <a:endParaRPr lang="cs-CZ" dirty="0" smtClean="0">
              <a:solidFill>
                <a:srgbClr val="FFFF00"/>
              </a:solidFill>
            </a:endParaRPr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dirty="0" err="1"/>
              <a:t>t</a:t>
            </a:r>
            <a:r>
              <a:rPr lang="cs-CZ" dirty="0" err="1" smtClean="0"/>
              <a:t>he</a:t>
            </a:r>
            <a:r>
              <a:rPr lang="cs-CZ" dirty="0" smtClean="0"/>
              <a:t> </a:t>
            </a:r>
            <a:r>
              <a:rPr lang="cs-CZ" dirty="0" err="1" smtClean="0"/>
              <a:t>ground</a:t>
            </a:r>
            <a:r>
              <a:rPr lang="cs-CZ" dirty="0" smtClean="0"/>
              <a:t> </a:t>
            </a:r>
            <a:r>
              <a:rPr lang="cs-CZ" dirty="0" err="1" smtClean="0"/>
              <a:t>starts</a:t>
            </a:r>
            <a:r>
              <a:rPr lang="cs-CZ" dirty="0" smtClean="0"/>
              <a:t> </a:t>
            </a:r>
            <a:r>
              <a:rPr lang="cs-CZ" dirty="0" err="1" smtClean="0"/>
              <a:t>shaking</a:t>
            </a:r>
            <a:r>
              <a:rPr lang="cs-CZ" dirty="0" smtClean="0"/>
              <a:t>…..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</a:t>
            </a:r>
            <a:r>
              <a:rPr lang="cs-CZ" dirty="0" err="1" smtClean="0">
                <a:solidFill>
                  <a:srgbClr val="FFFF00"/>
                </a:solidFill>
              </a:rPr>
              <a:t>an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earthquake</a:t>
            </a:r>
            <a:endParaRPr lang="cs-CZ" dirty="0" smtClean="0">
              <a:solidFill>
                <a:srgbClr val="FFFF00"/>
              </a:solidFill>
            </a:endParaRPr>
          </a:p>
          <a:p>
            <a:pPr marL="137160" indent="0">
              <a:buNone/>
            </a:pPr>
            <a:endParaRPr lang="cs-CZ" dirty="0" smtClean="0"/>
          </a:p>
          <a:p>
            <a:pPr marL="137160" indent="0">
              <a:buNone/>
            </a:pPr>
            <a:r>
              <a:rPr lang="cs-CZ" dirty="0"/>
              <a:t>a</a:t>
            </a:r>
            <a:r>
              <a:rPr lang="cs-CZ" dirty="0" smtClean="0"/>
              <a:t> </a:t>
            </a:r>
            <a:r>
              <a:rPr lang="cs-CZ" dirty="0" err="1" smtClean="0"/>
              <a:t>loud</a:t>
            </a:r>
            <a:r>
              <a:rPr lang="cs-CZ" dirty="0" smtClean="0"/>
              <a:t> </a:t>
            </a:r>
            <a:r>
              <a:rPr lang="cs-CZ" dirty="0" err="1" smtClean="0"/>
              <a:t>noise</a:t>
            </a:r>
            <a:r>
              <a:rPr lang="cs-CZ" dirty="0" smtClean="0"/>
              <a:t> </a:t>
            </a:r>
            <a:r>
              <a:rPr lang="cs-CZ" dirty="0" err="1" smtClean="0"/>
              <a:t>caused</a:t>
            </a:r>
            <a:r>
              <a:rPr lang="cs-CZ" dirty="0" smtClean="0"/>
              <a:t> by a bomb, a </a:t>
            </a:r>
            <a:r>
              <a:rPr lang="cs-CZ" dirty="0" err="1" smtClean="0"/>
              <a:t>volcano</a:t>
            </a:r>
            <a:r>
              <a:rPr lang="cs-CZ" dirty="0" smtClean="0"/>
              <a:t>….</a:t>
            </a:r>
          </a:p>
          <a:p>
            <a:pPr marL="13716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</a:t>
            </a:r>
            <a:r>
              <a:rPr lang="cs-CZ" dirty="0" err="1" smtClean="0">
                <a:solidFill>
                  <a:srgbClr val="FFFF00"/>
                </a:solidFill>
              </a:rPr>
              <a:t>an</a:t>
            </a:r>
            <a:r>
              <a:rPr lang="cs-CZ" dirty="0" smtClean="0">
                <a:solidFill>
                  <a:srgbClr val="FFFF00"/>
                </a:solidFill>
              </a:rPr>
              <a:t> </a:t>
            </a:r>
            <a:r>
              <a:rPr lang="cs-CZ" dirty="0" err="1" smtClean="0">
                <a:solidFill>
                  <a:srgbClr val="FFFF00"/>
                </a:solidFill>
              </a:rPr>
              <a:t>explosion</a:t>
            </a:r>
            <a:endParaRPr lang="cs-CZ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580803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6192688"/>
          </a:xfrm>
        </p:spPr>
        <p:txBody>
          <a:bodyPr>
            <a:normAutofit/>
          </a:bodyPr>
          <a:lstStyle/>
          <a:p>
            <a:pPr marL="137160" indent="0">
              <a:buNone/>
            </a:pPr>
            <a:r>
              <a:rPr lang="cs-CZ" dirty="0"/>
              <a:t>HUTCHINSON, T. . OXFORD UNIVERZITY PRESS. </a:t>
            </a:r>
            <a:r>
              <a:rPr lang="cs-CZ" i="1" dirty="0"/>
              <a:t>Project 3</a:t>
            </a:r>
            <a:r>
              <a:rPr lang="cs-CZ" dirty="0"/>
              <a:t>: </a:t>
            </a:r>
            <a:r>
              <a:rPr lang="cs-CZ" i="1" dirty="0"/>
              <a:t>učebnice angličtiny</a:t>
            </a:r>
            <a:r>
              <a:rPr lang="cs-CZ" dirty="0"/>
              <a:t>. 3. Oxford: Oxford Univerzity </a:t>
            </a:r>
            <a:r>
              <a:rPr lang="cs-CZ" dirty="0" err="1"/>
              <a:t>Press</a:t>
            </a:r>
            <a:r>
              <a:rPr lang="cs-CZ" dirty="0"/>
              <a:t>, 2008. ISBN 978 0 19 476416 2. </a:t>
            </a:r>
            <a:endParaRPr lang="cs-CZ" dirty="0" smtClean="0">
              <a:hlinkClick r:id="rId2"/>
            </a:endParaRPr>
          </a:p>
          <a:p>
            <a:pPr marL="137160" indent="0">
              <a:buNone/>
            </a:pPr>
            <a:endParaRPr lang="cs-CZ" dirty="0">
              <a:hlinkClick r:id="rId2"/>
            </a:endParaRPr>
          </a:p>
          <a:p>
            <a:pPr marL="137160" indent="0">
              <a:buNone/>
            </a:pPr>
            <a:r>
              <a:rPr lang="en-US" i="1" dirty="0"/>
              <a:t>Longman basic English dictionary</a:t>
            </a:r>
            <a:r>
              <a:rPr lang="en-US" dirty="0"/>
              <a:t>. Paperback edition. Harlow: Pearson Education, 2002. ISBN 05-824-3850-0</a:t>
            </a:r>
            <a:r>
              <a:rPr lang="en-US" dirty="0" smtClean="0"/>
              <a:t>.</a:t>
            </a:r>
            <a:r>
              <a:rPr lang="cs-CZ" dirty="0" smtClean="0"/>
              <a:t> </a:t>
            </a:r>
          </a:p>
          <a:p>
            <a:pPr marL="137160" indent="0">
              <a:buNone/>
            </a:pPr>
            <a:endParaRPr lang="cs-CZ" dirty="0"/>
          </a:p>
          <a:p>
            <a:pPr marL="137160" indent="0">
              <a:buNone/>
            </a:pPr>
            <a:r>
              <a:rPr lang="cs-CZ" dirty="0" smtClean="0"/>
              <a:t>Obrázky a foto: klipart Microsoft </a:t>
            </a:r>
            <a:r>
              <a:rPr lang="cs-CZ" dirty="0" err="1" smtClean="0"/>
              <a:t>Powerpoint</a:t>
            </a:r>
            <a:endParaRPr lang="cs-CZ" dirty="0" smtClean="0"/>
          </a:p>
          <a:p>
            <a:pPr marL="137160" indent="0">
              <a:buNone/>
            </a:pPr>
            <a:endParaRPr lang="cs-CZ" dirty="0">
              <a:hlinkClick r:id="rId2"/>
            </a:endParaRPr>
          </a:p>
          <a:p>
            <a:pPr marL="137160" indent="0">
              <a:buNone/>
            </a:pPr>
            <a:endParaRPr lang="cs-CZ" dirty="0" smtClean="0">
              <a:hlinkClick r:id="rId2"/>
            </a:endParaRPr>
          </a:p>
        </p:txBody>
      </p:sp>
    </p:spTree>
    <p:extLst>
      <p:ext uri="{BB962C8B-B14F-4D97-AF65-F5344CB8AC3E}">
        <p14:creationId xmlns:p14="http://schemas.microsoft.com/office/powerpoint/2010/main" val="897703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Verve</Template>
  <TotalTime>183</TotalTime>
  <Words>270</Words>
  <Application>Microsoft Office PowerPoint</Application>
  <PresentationFormat>Předvádění na obrazovce (4:3)</PresentationFormat>
  <Paragraphs>50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Vrchol</vt:lpstr>
      <vt:lpstr>ŠABLONA 32  VY_32_INOVACE_19_25_A Dangerous situation</vt:lpstr>
      <vt:lpstr>Prezentace aplikace PowerPoint</vt:lpstr>
      <vt:lpstr>Prezentace aplikace PowerPoint</vt:lpstr>
      <vt:lpstr>a tornado</vt:lpstr>
      <vt:lpstr>a hurricane</vt:lpstr>
      <vt:lpstr>a flood</vt:lpstr>
      <vt:lpstr>an accident</vt:lpstr>
      <vt:lpstr>an avalanche</vt:lpstr>
      <vt:lpstr>a tsunami</vt:lpstr>
      <vt:lpstr>an explosion</vt:lpstr>
      <vt:lpstr>a volcanic eruption</vt:lpstr>
      <vt:lpstr>a forest fire</vt:lpstr>
      <vt:lpstr>an earthquake</vt:lpstr>
      <vt:lpstr>a lightning</vt:lpstr>
      <vt:lpstr>What´s this?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Kunovská Eva</dc:creator>
  <cp:lastModifiedBy>Kunovská Eva</cp:lastModifiedBy>
  <cp:revision>17</cp:revision>
  <dcterms:created xsi:type="dcterms:W3CDTF">2011-11-17T20:49:37Z</dcterms:created>
  <dcterms:modified xsi:type="dcterms:W3CDTF">2012-01-24T08:19:43Z</dcterms:modified>
</cp:coreProperties>
</file>