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69" r:id="rId6"/>
    <p:sldId id="259" r:id="rId7"/>
    <p:sldId id="260" r:id="rId8"/>
    <p:sldId id="270" r:id="rId9"/>
    <p:sldId id="261" r:id="rId10"/>
    <p:sldId id="268" r:id="rId11"/>
    <p:sldId id="262" r:id="rId12"/>
    <p:sldId id="264" r:id="rId13"/>
    <p:sldId id="271" r:id="rId14"/>
    <p:sldId id="265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500"/>
    <a:srgbClr val="FFCC33"/>
    <a:srgbClr val="8C3836"/>
    <a:srgbClr val="FFFF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Styl s motivem 2 – zvýraznění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40" autoAdjust="0"/>
  </p:normalViewPr>
  <p:slideViewPr>
    <p:cSldViewPr>
      <p:cViewPr>
        <p:scale>
          <a:sx n="70" d="100"/>
          <a:sy n="7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8068559"/>
              </p:ext>
            </p:extLst>
          </p:nvPr>
        </p:nvGraphicFramePr>
        <p:xfrm>
          <a:off x="428596" y="571480"/>
          <a:ext cx="8358217" cy="369074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006416"/>
                <a:gridCol w="4351801"/>
              </a:tblGrid>
              <a:tr h="183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 školy: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ZŠ a MŠ Verneřice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 výukového materiálu: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Mgr. Jiří Benda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Číslo projektu: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CZ.1.07/1.4.00/21.1526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VY_12_INOVACE_II.ICT26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Vytvořeno: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5. 2. 2012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oblast: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obor: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Tematický okruh: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Textový editor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Určeno pro: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– 6. </a:t>
                      </a: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ročník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604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Anotace: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cs-CZ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Textový editor II.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Žáci se v prezentaci seznámí s vkládáním a formátováním tabulky, obrazce, </a:t>
                      </a:r>
                      <a:r>
                        <a:rPr lang="cs-CZ" sz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SmartArtu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textového pole a symbolů. 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Jde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o základní výuku práce v programu Microsoft Word 2010.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Pracovní list nabízí procvičení.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645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Metodický pokyn: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Komentovanou prezentaci sledují žáci na svých monitorech. Po převedení do formátu </a:t>
                      </a:r>
                      <a:r>
                        <a:rPr lang="cs-CZ" sz="12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pdf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jim slouží jako pomůcka při tvorbě dokumentů. Pracovní list je vhodné vytisknout. </a:t>
                      </a:r>
                      <a:endParaRPr lang="cs-CZ" sz="1200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</a:tr>
              <a:tr h="31065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Autorem materiálu a všech jeho částí, není-li uvedeno jinak, je Mgr. Jiří Benda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Program MS Word 2010 je v licenci školy.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5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Obrázek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303" y="4653136"/>
            <a:ext cx="5407660" cy="1038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8960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Vkládání </a:t>
            </a:r>
            <a:r>
              <a:rPr lang="cs-CZ" dirty="0" err="1" smtClean="0"/>
              <a:t>SmartArtů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4717"/>
            <a:ext cx="9108680" cy="484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Přímá spojnice 16"/>
          <p:cNvCxnSpPr/>
          <p:nvPr/>
        </p:nvCxnSpPr>
        <p:spPr>
          <a:xfrm>
            <a:off x="2051720" y="5229200"/>
            <a:ext cx="240663" cy="28803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2280169" y="5517232"/>
            <a:ext cx="4536082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Do textu lze vložit i schémata. Stačí si jen vybrat nejvhodnější typ. 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779426" y="1651140"/>
            <a:ext cx="432048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Zaoblený obdélník 9"/>
          <p:cNvSpPr/>
          <p:nvPr/>
        </p:nvSpPr>
        <p:spPr>
          <a:xfrm>
            <a:off x="2210127" y="1831140"/>
            <a:ext cx="396000" cy="432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2051720" y="2564904"/>
            <a:ext cx="4968552" cy="2664296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725588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Úprava </a:t>
            </a:r>
            <a:r>
              <a:rPr lang="cs-CZ" dirty="0" err="1" smtClean="0"/>
              <a:t>SmartArtu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4717"/>
            <a:ext cx="9108680" cy="484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aoblený obdélník 7"/>
          <p:cNvSpPr/>
          <p:nvPr/>
        </p:nvSpPr>
        <p:spPr>
          <a:xfrm>
            <a:off x="5013669" y="1615116"/>
            <a:ext cx="494433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Obdélník 9"/>
          <p:cNvSpPr/>
          <p:nvPr/>
        </p:nvSpPr>
        <p:spPr>
          <a:xfrm>
            <a:off x="2483768" y="2708920"/>
            <a:ext cx="4248472" cy="2952328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356443" y="5661248"/>
            <a:ext cx="8568952" cy="369332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Do schématu je možné přidat další prvek (obrazec), měnit rozložení i barvu.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9648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Vkládání a úprava textového pole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9537"/>
            <a:ext cx="9108680" cy="483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6045" y="1497057"/>
            <a:ext cx="4522165" cy="32280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2381412" y="2564905"/>
            <a:ext cx="4422835" cy="2736304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780728" y="1636393"/>
            <a:ext cx="45720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5364088" y="1838038"/>
            <a:ext cx="360040" cy="510842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179512" y="5301208"/>
            <a:ext cx="8784976" cy="923330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Chcete-li vložit text do textu, využijte textové pole. V nabídce jsou již předdefinovaná pole, nebo si lze pole nakreslit podle libosti. Samozřejmostí je úprava textu v poli i formátování (</a:t>
            </a:r>
            <a:r>
              <a:rPr lang="cs-CZ" dirty="0">
                <a:solidFill>
                  <a:schemeClr val="tx1"/>
                </a:solidFill>
              </a:rPr>
              <a:t>styl, barva výplně a obrysu</a:t>
            </a:r>
            <a:r>
              <a:rPr lang="cs-CZ" dirty="0" smtClean="0">
                <a:solidFill>
                  <a:schemeClr val="tx1"/>
                </a:solidFill>
              </a:rPr>
              <a:t>) pole.</a:t>
            </a:r>
          </a:p>
        </p:txBody>
      </p:sp>
    </p:spTree>
    <p:extLst>
      <p:ext uri="{BB962C8B-B14F-4D97-AF65-F5344CB8AC3E}">
        <p14:creationId xmlns:p14="http://schemas.microsoft.com/office/powerpoint/2010/main" val="7071261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1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Vkládání symbolů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29" y="1499537"/>
            <a:ext cx="9108678" cy="483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6045" y="1497057"/>
            <a:ext cx="4522165" cy="32280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2381412" y="2636911"/>
            <a:ext cx="4422835" cy="3168353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780728" y="1636393"/>
            <a:ext cx="45720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7668344" y="1838038"/>
            <a:ext cx="360040" cy="510842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200341" y="5805264"/>
            <a:ext cx="8784976" cy="369332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Někdy je do textu nutné vložit symbol. (Obrázkové znaky jsou ve fontu </a:t>
            </a:r>
            <a:r>
              <a:rPr lang="cs-CZ" dirty="0" err="1" smtClean="0">
                <a:solidFill>
                  <a:schemeClr val="tx1"/>
                </a:solidFill>
              </a:rPr>
              <a:t>Wingdings</a:t>
            </a:r>
            <a:r>
              <a:rPr lang="cs-CZ" dirty="0" smtClean="0">
                <a:solidFill>
                  <a:schemeClr val="tx1"/>
                </a:solidFill>
              </a:rPr>
              <a:t>.)</a:t>
            </a:r>
          </a:p>
        </p:txBody>
      </p:sp>
      <p:cxnSp>
        <p:nvCxnSpPr>
          <p:cNvPr id="9" name="Přímá spojnice 8"/>
          <p:cNvCxnSpPr/>
          <p:nvPr/>
        </p:nvCxnSpPr>
        <p:spPr>
          <a:xfrm flipH="1">
            <a:off x="6804248" y="4221087"/>
            <a:ext cx="1044116" cy="0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Přímá spojnice 12"/>
          <p:cNvCxnSpPr>
            <a:endCxn id="12" idx="2"/>
          </p:cNvCxnSpPr>
          <p:nvPr/>
        </p:nvCxnSpPr>
        <p:spPr>
          <a:xfrm flipV="1">
            <a:off x="7848364" y="2348880"/>
            <a:ext cx="0" cy="1872207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39286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12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Zadání samostatné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Vytvořte v dokumentu podle postupu a předlohy:</a:t>
            </a:r>
          </a:p>
          <a:p>
            <a:r>
              <a:rPr lang="cs-CZ" dirty="0" smtClean="0"/>
              <a:t>rozvrh hodin,</a:t>
            </a:r>
          </a:p>
          <a:p>
            <a:r>
              <a:rPr lang="cs-CZ" dirty="0" smtClean="0"/>
              <a:t>schéma a</a:t>
            </a:r>
          </a:p>
          <a:p>
            <a:r>
              <a:rPr lang="cs-CZ" dirty="0" smtClean="0"/>
              <a:t>řadu symbolů </a:t>
            </a:r>
          </a:p>
          <a:p>
            <a:pPr marL="0" indent="0">
              <a:buNone/>
            </a:pPr>
            <a:r>
              <a:rPr lang="cs-CZ" dirty="0" smtClean="0"/>
              <a:t>(viz pracovní list).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3074" name="Picture 2" descr="\\SBSSERVER\RedirectedFolders\bendji\Desktop\textovy_editor_I I\prt\Nový obrázek.bm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r="7328"/>
          <a:stretch/>
        </p:blipFill>
        <p:spPr bwMode="auto">
          <a:xfrm>
            <a:off x="5004048" y="1484784"/>
            <a:ext cx="3764478" cy="436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1294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Textový editor II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207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Vkládání tabulky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4" y="1481761"/>
            <a:ext cx="9126831" cy="485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3699979" y="2420888"/>
            <a:ext cx="5400601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cs-CZ" dirty="0" smtClean="0">
                <a:solidFill>
                  <a:schemeClr val="tx1"/>
                </a:solidFill>
              </a:rPr>
              <a:t>V záložce Vložení klikněte na tlačítko Tabulka a vyberte tažením myši počet řádků a sloupců. 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838919" y="1617113"/>
            <a:ext cx="396000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971599" y="2276872"/>
            <a:ext cx="1368153" cy="1944216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7" name="Přímá spojnice 6"/>
          <p:cNvCxnSpPr>
            <a:endCxn id="3" idx="1"/>
          </p:cNvCxnSpPr>
          <p:nvPr/>
        </p:nvCxnSpPr>
        <p:spPr>
          <a:xfrm flipV="1">
            <a:off x="2339752" y="2744054"/>
            <a:ext cx="1360227" cy="63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Obdélník 10"/>
          <p:cNvSpPr/>
          <p:nvPr/>
        </p:nvSpPr>
        <p:spPr>
          <a:xfrm>
            <a:off x="960603" y="3401380"/>
            <a:ext cx="1368153" cy="180000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2" name="Přímá spojnice 11"/>
          <p:cNvCxnSpPr/>
          <p:nvPr/>
        </p:nvCxnSpPr>
        <p:spPr>
          <a:xfrm flipH="1">
            <a:off x="2195736" y="3581380"/>
            <a:ext cx="1" cy="121577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2195737" y="4803202"/>
            <a:ext cx="5255630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cs-CZ" dirty="0" smtClean="0">
                <a:solidFill>
                  <a:schemeClr val="tx1"/>
                </a:solidFill>
              </a:rPr>
              <a:t>Další  možností je zvolit nabídku Vložit tabulku… a zvolit počet sloupců a řádků.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14" name="Picture 2" descr="\\SBSSERVER\RedirectedFolders\bendji\Desktop\textovy_editor_I I\prt\Nový obrázek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366" y="3789040"/>
            <a:ext cx="1649214" cy="179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Obdélník 16"/>
          <p:cNvSpPr/>
          <p:nvPr/>
        </p:nvSpPr>
        <p:spPr>
          <a:xfrm>
            <a:off x="7451366" y="3813812"/>
            <a:ext cx="1649214" cy="1773261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12332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Vkládání a odebírání řádků a sloupců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5" y="1481761"/>
            <a:ext cx="9126829" cy="485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5"/>
          <p:cNvCxnSpPr>
            <a:stCxn id="10" idx="2"/>
          </p:cNvCxnSpPr>
          <p:nvPr/>
        </p:nvCxnSpPr>
        <p:spPr>
          <a:xfrm>
            <a:off x="1822067" y="2348880"/>
            <a:ext cx="2245877" cy="190821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Zaoblený obdélník 9"/>
          <p:cNvSpPr/>
          <p:nvPr/>
        </p:nvSpPr>
        <p:spPr>
          <a:xfrm>
            <a:off x="985756" y="1820336"/>
            <a:ext cx="1672622" cy="52854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5436096" y="1604312"/>
            <a:ext cx="45720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3" name="Přímá spojnice 12"/>
          <p:cNvCxnSpPr/>
          <p:nvPr/>
        </p:nvCxnSpPr>
        <p:spPr>
          <a:xfrm>
            <a:off x="5893296" y="1820336"/>
            <a:ext cx="0" cy="2436756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4067944" y="4257092"/>
            <a:ext cx="4320480" cy="923330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Do tabulky lze kdykoli vložit řádek nebo sloupec. Stejně tak lze řádky či sloupce odstraňovat.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832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cs-CZ" dirty="0"/>
              <a:t>Slučování a rozdělování buněk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5" y="1481761"/>
            <a:ext cx="9126829" cy="485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5"/>
          <p:cNvCxnSpPr>
            <a:stCxn id="10" idx="2"/>
          </p:cNvCxnSpPr>
          <p:nvPr/>
        </p:nvCxnSpPr>
        <p:spPr>
          <a:xfrm>
            <a:off x="3131840" y="2348880"/>
            <a:ext cx="936104" cy="190821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Zaoblený obdélník 9"/>
          <p:cNvSpPr/>
          <p:nvPr/>
        </p:nvSpPr>
        <p:spPr>
          <a:xfrm>
            <a:off x="2627784" y="1820336"/>
            <a:ext cx="1008112" cy="52854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5436096" y="1604312"/>
            <a:ext cx="457200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3" name="Přímá spojnice 12"/>
          <p:cNvCxnSpPr/>
          <p:nvPr/>
        </p:nvCxnSpPr>
        <p:spPr>
          <a:xfrm>
            <a:off x="5893296" y="1820336"/>
            <a:ext cx="0" cy="2436756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4067944" y="4257092"/>
            <a:ext cx="4752528" cy="369332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Je-li třeba označené buňky slučte, nebo rozdělte.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465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Formátování textu v tabulce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57" y="1486590"/>
            <a:ext cx="9108684" cy="4848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115616" y="1810920"/>
            <a:ext cx="3312368" cy="537960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6" name="Přímá spojnice 5"/>
          <p:cNvCxnSpPr>
            <a:stCxn id="4" idx="2"/>
          </p:cNvCxnSpPr>
          <p:nvPr/>
        </p:nvCxnSpPr>
        <p:spPr>
          <a:xfrm flipH="1">
            <a:off x="2156654" y="2348880"/>
            <a:ext cx="615146" cy="2113076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Zaoblený obdélník 13"/>
          <p:cNvSpPr/>
          <p:nvPr/>
        </p:nvSpPr>
        <p:spPr>
          <a:xfrm>
            <a:off x="406833" y="1630920"/>
            <a:ext cx="396000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2156654" y="4461956"/>
            <a:ext cx="4846240" cy="369332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Text  upravte podle potřeb, viz minulá prezentace.</a:t>
            </a:r>
          </a:p>
        </p:txBody>
      </p:sp>
    </p:spTree>
    <p:extLst>
      <p:ext uri="{BB962C8B-B14F-4D97-AF65-F5344CB8AC3E}">
        <p14:creationId xmlns:p14="http://schemas.microsoft.com/office/powerpoint/2010/main" val="4178896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O</a:t>
            </a:r>
            <a:r>
              <a:rPr lang="cs-CZ" dirty="0" smtClean="0"/>
              <a:t>hraničení a stínování tabulky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4" y="1500487"/>
            <a:ext cx="9126829" cy="485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aoblený obdélník 7"/>
          <p:cNvSpPr/>
          <p:nvPr/>
        </p:nvSpPr>
        <p:spPr>
          <a:xfrm>
            <a:off x="5015784" y="1651444"/>
            <a:ext cx="360040" cy="144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5195804" y="1988840"/>
            <a:ext cx="1176396" cy="1512168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9" name="Přímá spojnice 8"/>
          <p:cNvCxnSpPr/>
          <p:nvPr/>
        </p:nvCxnSpPr>
        <p:spPr>
          <a:xfrm>
            <a:off x="6372200" y="3501008"/>
            <a:ext cx="197952" cy="1077671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2475965" y="4578679"/>
            <a:ext cx="4104456" cy="923330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Pro stínování zvolte vhodné barvy.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V tabulce ohraničení lze vybrat styl, barvu a šířku čáry; pracujte s náhledem.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2050" name="Picture 2" descr="\\SBSSERVER\RedirectedFolders\bendji\Desktop\textovy_editor_I I\prt\Nový obrázek (7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91" y="4381460"/>
            <a:ext cx="2328863" cy="177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Přímá spojnice 16"/>
          <p:cNvCxnSpPr/>
          <p:nvPr/>
        </p:nvCxnSpPr>
        <p:spPr>
          <a:xfrm>
            <a:off x="6568602" y="5034708"/>
            <a:ext cx="114789" cy="0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Obdélník 22"/>
          <p:cNvSpPr/>
          <p:nvPr/>
        </p:nvSpPr>
        <p:spPr>
          <a:xfrm>
            <a:off x="6695398" y="4389143"/>
            <a:ext cx="2316856" cy="1767142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0122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3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Styl tabulky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4" y="1505316"/>
            <a:ext cx="9126829" cy="48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aoblený obdélník 7"/>
          <p:cNvSpPr/>
          <p:nvPr/>
        </p:nvSpPr>
        <p:spPr>
          <a:xfrm>
            <a:off x="5004048" y="1666920"/>
            <a:ext cx="360040" cy="144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Obdélník 12"/>
          <p:cNvSpPr/>
          <p:nvPr/>
        </p:nvSpPr>
        <p:spPr>
          <a:xfrm>
            <a:off x="1691680" y="1810920"/>
            <a:ext cx="3492388" cy="609968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9" name="Přímá spojnice 8"/>
          <p:cNvCxnSpPr>
            <a:stCxn id="8" idx="3"/>
          </p:cNvCxnSpPr>
          <p:nvPr/>
        </p:nvCxnSpPr>
        <p:spPr>
          <a:xfrm>
            <a:off x="5364088" y="1738920"/>
            <a:ext cx="1216333" cy="2839759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2475965" y="4578679"/>
            <a:ext cx="4104456" cy="646331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Práci vám ulehčí, pokud si vyberete jeden</a:t>
            </a:r>
          </a:p>
          <a:p>
            <a:pPr algn="ctr"/>
            <a:r>
              <a:rPr lang="cs-CZ" dirty="0">
                <a:solidFill>
                  <a:schemeClr val="tx1"/>
                </a:solidFill>
              </a:rPr>
              <a:t>z mnoha </a:t>
            </a:r>
            <a:r>
              <a:rPr lang="cs-CZ" dirty="0" smtClean="0">
                <a:solidFill>
                  <a:schemeClr val="tx1"/>
                </a:solidFill>
              </a:rPr>
              <a:t>stylů.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6684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Vkládání a úprava obrazců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130" y="1494717"/>
            <a:ext cx="9108680" cy="48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907704" y="2276874"/>
            <a:ext cx="1656184" cy="3816422"/>
          </a:xfrm>
          <a:prstGeom prst="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3" name="Přímá spojnice 12"/>
          <p:cNvCxnSpPr/>
          <p:nvPr/>
        </p:nvCxnSpPr>
        <p:spPr>
          <a:xfrm flipV="1">
            <a:off x="3563888" y="2276874"/>
            <a:ext cx="0" cy="2016222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Přímá spojnice 9"/>
          <p:cNvCxnSpPr>
            <a:endCxn id="9" idx="3"/>
          </p:cNvCxnSpPr>
          <p:nvPr/>
        </p:nvCxnSpPr>
        <p:spPr>
          <a:xfrm flipH="1" flipV="1">
            <a:off x="5540927" y="1741858"/>
            <a:ext cx="3351553" cy="2929068"/>
          </a:xfrm>
          <a:prstGeom prst="line">
            <a:avLst/>
          </a:prstGeom>
          <a:ln>
            <a:solidFill>
              <a:srgbClr val="FFA5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3572738" y="4670926"/>
            <a:ext cx="5319741" cy="1200329"/>
          </a:xfrm>
          <a:prstGeom prst="rect">
            <a:avLst/>
          </a:prstGeom>
          <a:solidFill>
            <a:srgbClr val="FFCC33"/>
          </a:solidFill>
          <a:ln>
            <a:solidFill>
              <a:srgbClr val="FFA5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cs-CZ" dirty="0" smtClean="0">
                <a:solidFill>
                  <a:schemeClr val="tx1"/>
                </a:solidFill>
              </a:rPr>
              <a:t>Do textu můžete vložit různé obrazce, čáry, šipky, diagramy, hvězdy, popisky apod. </a:t>
            </a:r>
          </a:p>
          <a:p>
            <a:pPr algn="just"/>
            <a:r>
              <a:rPr lang="cs-CZ" dirty="0" smtClean="0">
                <a:solidFill>
                  <a:schemeClr val="tx1"/>
                </a:solidFill>
              </a:rPr>
              <a:t>Tyto tvary lze dále upravovat (styl, barva výplně a obrysu).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758963" y="1657451"/>
            <a:ext cx="432048" cy="180000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Zaoblený obdélník 8"/>
          <p:cNvSpPr/>
          <p:nvPr/>
        </p:nvSpPr>
        <p:spPr>
          <a:xfrm>
            <a:off x="5108879" y="1633846"/>
            <a:ext cx="432048" cy="216024"/>
          </a:xfrm>
          <a:prstGeom prst="roundRect">
            <a:avLst/>
          </a:prstGeom>
          <a:noFill/>
          <a:ln>
            <a:solidFill>
              <a:srgbClr val="FFA500"/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4455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437</Words>
  <Application>Microsoft Office PowerPoint</Application>
  <PresentationFormat>Předvádění na obrazovce (4:3)</PresentationFormat>
  <Paragraphs>57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sady Office</vt:lpstr>
      <vt:lpstr>Prezentace aplikace PowerPoint</vt:lpstr>
      <vt:lpstr>Textový editor II</vt:lpstr>
      <vt:lpstr>Vkládání tabulky</vt:lpstr>
      <vt:lpstr>Vkládání a odebírání řádků a sloupců</vt:lpstr>
      <vt:lpstr>Slučování a rozdělování buněk</vt:lpstr>
      <vt:lpstr>Formátování textu v tabulce</vt:lpstr>
      <vt:lpstr>Ohraničení a stínování tabulky</vt:lpstr>
      <vt:lpstr>Styl tabulky</vt:lpstr>
      <vt:lpstr>Vkládání a úprava obrazců</vt:lpstr>
      <vt:lpstr>Vkládání SmartArtů</vt:lpstr>
      <vt:lpstr>Úprava SmartArtu</vt:lpstr>
      <vt:lpstr>Vkládání a úprava textového pole</vt:lpstr>
      <vt:lpstr>Vkládání symbolů</vt:lpstr>
      <vt:lpstr>Zadání samostatné práce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VY_12_INOVACE_II.ICT26</dc:title>
  <dc:subject>Textový editor II</dc:subject>
  <dc:creator>Mgr. Jiří Benda</dc:creator>
  <cp:lastModifiedBy>bendji</cp:lastModifiedBy>
  <cp:revision>252</cp:revision>
  <dcterms:created xsi:type="dcterms:W3CDTF">2013-05-11T15:09:52Z</dcterms:created>
  <dcterms:modified xsi:type="dcterms:W3CDTF">2013-06-09T13:39:45Z</dcterms:modified>
</cp:coreProperties>
</file>