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68" r:id="rId5"/>
    <p:sldId id="258" r:id="rId6"/>
    <p:sldId id="259" r:id="rId7"/>
    <p:sldId id="260" r:id="rId8"/>
    <p:sldId id="261" r:id="rId9"/>
    <p:sldId id="269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383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Styl s motivem 2 – zvýraznění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036225"/>
              </p:ext>
            </p:extLst>
          </p:nvPr>
        </p:nvGraphicFramePr>
        <p:xfrm>
          <a:off x="428596" y="571480"/>
          <a:ext cx="8358217" cy="36381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006416"/>
                <a:gridCol w="4351801"/>
              </a:tblGrid>
              <a:tr h="183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 školy: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ZŠ a MŠ Verneřice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 výukového materiálu: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Mgr. Jiří Benda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Číslo projektu: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CZ.1.07/1.4.00/21.1526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VY_12_INOVACE_II.ICT30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Vytvořeno: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12. 5. 2012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oblast: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obor: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Tematický okruh: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Tabulkový kalkulátor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Určeno pro: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ročník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678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Anotace: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Tabulkový kalkulátor</a:t>
                      </a:r>
                      <a:r>
                        <a:rPr lang="cs-CZ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I.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Žáci se seznámí s prostředím a využitím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programu. 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Jde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o základní výuku práce v programu Microsoft Excel 2010.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Pracovní list nabízí procvičení.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645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Metodický pokyn: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Komentovanou prezentaci sledují žáci na svých monitorech. Po převedení do formátu </a:t>
                      </a:r>
                      <a:r>
                        <a:rPr lang="cs-CZ" sz="12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pdf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jim slouží jako pomůcka při tvorbě dokumentů. Pracovní list je vhodné vytisknout.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31065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Autorem materiálu a všech jeho částí, není-li uvedeno jinak, je Mgr. Jiří Benda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Program MS Excel 2010 je v licenci školy.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Obrázek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653136"/>
            <a:ext cx="5407660" cy="1038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8960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/>
          <a:lstStyle/>
          <a:p>
            <a:r>
              <a:rPr lang="cs-CZ" dirty="0" smtClean="0"/>
              <a:t>Zadání samostatné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Vytvořte dokument </a:t>
            </a:r>
            <a:r>
              <a:rPr lang="cs-CZ" dirty="0"/>
              <a:t>podle postupu a předlohy (</a:t>
            </a:r>
            <a:r>
              <a:rPr lang="cs-CZ" dirty="0" smtClean="0"/>
              <a:t>viz </a:t>
            </a:r>
            <a:r>
              <a:rPr lang="cs-CZ" dirty="0"/>
              <a:t>pracovní list</a:t>
            </a:r>
            <a:r>
              <a:rPr lang="cs-CZ" dirty="0" smtClean="0"/>
              <a:t>).</a:t>
            </a:r>
          </a:p>
          <a:p>
            <a:pPr marL="0" indent="0" algn="ctr">
              <a:buNone/>
            </a:pP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85817"/>
            <a:ext cx="6480720" cy="3450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1294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cs-CZ" dirty="0" smtClean="0"/>
              <a:t>Tabulkový kalkulátor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207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Využití programu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1"/>
          </a:xfrm>
          <a:solidFill>
            <a:srgbClr val="92D050"/>
          </a:solidFill>
        </p:spPr>
        <p:txBody>
          <a:bodyPr/>
          <a:lstStyle/>
          <a:p>
            <a:r>
              <a:rPr lang="cs-CZ" dirty="0"/>
              <a:t>V</a:t>
            </a:r>
            <a:r>
              <a:rPr lang="cs-CZ" dirty="0" smtClean="0"/>
              <a:t>ytváření tabulek</a:t>
            </a:r>
          </a:p>
          <a:p>
            <a:r>
              <a:rPr lang="cs-CZ" dirty="0"/>
              <a:t>T</a:t>
            </a:r>
            <a:r>
              <a:rPr lang="cs-CZ" dirty="0" smtClean="0"/>
              <a:t>řídění a zpracování dat</a:t>
            </a:r>
          </a:p>
          <a:p>
            <a:r>
              <a:rPr lang="cs-CZ" dirty="0" smtClean="0"/>
              <a:t>Vkládání různých vzorců a provádění výpočtů</a:t>
            </a:r>
          </a:p>
          <a:p>
            <a:r>
              <a:rPr lang="cs-CZ" dirty="0" smtClean="0"/>
              <a:t>Vytváření grafů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12332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Tabulka s funkcí a graf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467544" y="5949280"/>
            <a:ext cx="8208912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V tabulce je vložená funkce SUMA, která sčítá čísla v buňkách.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67718"/>
            <a:ext cx="2376264" cy="392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98369"/>
            <a:ext cx="5520573" cy="389425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Šipka nahoru 6"/>
          <p:cNvSpPr/>
          <p:nvPr/>
        </p:nvSpPr>
        <p:spPr>
          <a:xfrm rot="19178658">
            <a:off x="2654043" y="5370280"/>
            <a:ext cx="432048" cy="504056"/>
          </a:xfrm>
          <a:prstGeom prst="up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ysClr val="windowText" lastClr="000000"/>
                </a:solidFill>
              </a:ln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4946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Popis prostředí programu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69" y="1481760"/>
            <a:ext cx="9126831" cy="485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5"/>
          <p:cNvCxnSpPr/>
          <p:nvPr/>
        </p:nvCxnSpPr>
        <p:spPr>
          <a:xfrm>
            <a:off x="4067944" y="1814142"/>
            <a:ext cx="994604" cy="1114024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5062548" y="2915528"/>
            <a:ext cx="3253868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Záložky karet s tlačítky nástrojů.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395536" y="1594896"/>
            <a:ext cx="3672408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Zaoblený obdélník 11"/>
          <p:cNvSpPr/>
          <p:nvPr/>
        </p:nvSpPr>
        <p:spPr>
          <a:xfrm>
            <a:off x="361569" y="6006130"/>
            <a:ext cx="1330111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Zaoblený obdélník 12"/>
          <p:cNvSpPr/>
          <p:nvPr/>
        </p:nvSpPr>
        <p:spPr>
          <a:xfrm>
            <a:off x="1691680" y="2371154"/>
            <a:ext cx="7344816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Zaoblený obdélník 13"/>
          <p:cNvSpPr/>
          <p:nvPr/>
        </p:nvSpPr>
        <p:spPr>
          <a:xfrm>
            <a:off x="208838" y="4797152"/>
            <a:ext cx="8827657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5" name="Zaoblený obdélník 14"/>
          <p:cNvSpPr/>
          <p:nvPr/>
        </p:nvSpPr>
        <p:spPr>
          <a:xfrm>
            <a:off x="1907704" y="2712142"/>
            <a:ext cx="432048" cy="3402000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6" name="Zaoblený obdélník 15"/>
          <p:cNvSpPr/>
          <p:nvPr/>
        </p:nvSpPr>
        <p:spPr>
          <a:xfrm>
            <a:off x="950258" y="3176848"/>
            <a:ext cx="597406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3707904" y="4427820"/>
            <a:ext cx="3744416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Řádek. Řádky jsou označeny čísly.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4565246" y="3392872"/>
            <a:ext cx="2461780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Řádek vzorců.</a:t>
            </a:r>
            <a:endParaRPr lang="cs-CZ" dirty="0">
              <a:solidFill>
                <a:schemeClr val="tx1"/>
              </a:solidFill>
            </a:endParaRPr>
          </a:p>
        </p:txBody>
      </p:sp>
      <p:cxnSp>
        <p:nvCxnSpPr>
          <p:cNvPr id="19" name="Přímá spojnice 18"/>
          <p:cNvCxnSpPr>
            <a:endCxn id="18" idx="1"/>
          </p:cNvCxnSpPr>
          <p:nvPr/>
        </p:nvCxnSpPr>
        <p:spPr>
          <a:xfrm>
            <a:off x="3203848" y="2587178"/>
            <a:ext cx="1361398" cy="99036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TextovéPole 21"/>
          <p:cNvSpPr txBox="1"/>
          <p:nvPr/>
        </p:nvSpPr>
        <p:spPr>
          <a:xfrm>
            <a:off x="2339752" y="3901719"/>
            <a:ext cx="4349730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Sloupec. Sloupce jsou označeny písmeny.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683568" y="3392872"/>
            <a:ext cx="1178196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Označená buňka.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437526" y="5636798"/>
            <a:ext cx="1178196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Listy.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832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Úprava textu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57" y="1486590"/>
            <a:ext cx="9108684" cy="484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5"/>
          <p:cNvCxnSpPr>
            <a:endCxn id="3" idx="0"/>
          </p:cNvCxnSpPr>
          <p:nvPr/>
        </p:nvCxnSpPr>
        <p:spPr>
          <a:xfrm>
            <a:off x="1979712" y="2420888"/>
            <a:ext cx="1584176" cy="100811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1403648" y="3429000"/>
            <a:ext cx="4320480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Text upravujte stejně jako v programu Word.</a:t>
            </a:r>
          </a:p>
        </p:txBody>
      </p:sp>
      <p:sp>
        <p:nvSpPr>
          <p:cNvPr id="4" name="Obdélník 3"/>
          <p:cNvSpPr/>
          <p:nvPr/>
        </p:nvSpPr>
        <p:spPr>
          <a:xfrm>
            <a:off x="539552" y="1810920"/>
            <a:ext cx="1944216" cy="60996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Zaoblený obdélník 13"/>
          <p:cNvSpPr/>
          <p:nvPr/>
        </p:nvSpPr>
        <p:spPr>
          <a:xfrm>
            <a:off x="395536" y="1594896"/>
            <a:ext cx="457200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78896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Listy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5" y="1494716"/>
            <a:ext cx="9126831" cy="484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3887924" y="5013175"/>
            <a:ext cx="5076564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Listy tvoří samostatné stránky sešitu Excel. 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Lze je pojmenovat a názvy podbarvit.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1259632" y="4581128"/>
            <a:ext cx="1404156" cy="165618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395536" y="6021288"/>
            <a:ext cx="720080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2663788" y="5013175"/>
            <a:ext cx="1224136" cy="1329867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0122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Nastavení šířky sloupce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4" y="1489887"/>
            <a:ext cx="9126829" cy="485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0" y="2422988"/>
            <a:ext cx="1439949" cy="71434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-511" y="3138172"/>
            <a:ext cx="4716527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Často se text v buňce nezobrazuje celý. Obsah buňky se celý zobrazuje v řádku vzorců.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1619671" y="2422988"/>
            <a:ext cx="1656183" cy="108012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9698" y="4556382"/>
            <a:ext cx="8954790" cy="923330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Pokud se myší najede mezi záhlaví sloupců, myš se změní na oboustrannou šipku a jejím tažením lze sloupec rozšířit na požadovanou šířku. Při dvojitém kliknutí se sloupec automaticky rozšíří podle nejširšího obsahu buňky ve sloupci.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2051" name="Picture 3" descr="\\SBSSERVER\RedirectedFolders\bendji\Desktop\tabulkovy_kalkulator_I\prt\5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749" y="2736329"/>
            <a:ext cx="4144815" cy="183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délník 9"/>
          <p:cNvSpPr/>
          <p:nvPr/>
        </p:nvSpPr>
        <p:spPr>
          <a:xfrm>
            <a:off x="4716016" y="2719327"/>
            <a:ext cx="4248472" cy="183705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4455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Uspořádání dat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3" y="1489887"/>
            <a:ext cx="9126827" cy="485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" y="2564904"/>
            <a:ext cx="580908" cy="126461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0" y="4005064"/>
            <a:ext cx="4918618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Data v buňkách lze seřadit vzestupně či sestupně.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(Jména se seřadí podle abecedy.)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364884" y="1649353"/>
            <a:ext cx="432048" cy="15946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Obdélník 9"/>
          <p:cNvSpPr/>
          <p:nvPr/>
        </p:nvSpPr>
        <p:spPr>
          <a:xfrm>
            <a:off x="8100392" y="2232638"/>
            <a:ext cx="1011232" cy="96457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1" name="Přímá spojnice 10"/>
          <p:cNvCxnSpPr/>
          <p:nvPr/>
        </p:nvCxnSpPr>
        <p:spPr>
          <a:xfrm flipH="1">
            <a:off x="4918618" y="3197212"/>
            <a:ext cx="3181774" cy="80785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8170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324</Words>
  <Application>Microsoft Office PowerPoint</Application>
  <PresentationFormat>Předvádění na obrazovce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sady Office</vt:lpstr>
      <vt:lpstr>Prezentace aplikace PowerPoint</vt:lpstr>
      <vt:lpstr>Tabulkový kalkulátor I</vt:lpstr>
      <vt:lpstr>Využití programu</vt:lpstr>
      <vt:lpstr>Tabulka s funkcí a graf</vt:lpstr>
      <vt:lpstr>Popis prostředí programu</vt:lpstr>
      <vt:lpstr>Úprava textu</vt:lpstr>
      <vt:lpstr>Listy</vt:lpstr>
      <vt:lpstr>Nastavení šířky sloupce</vt:lpstr>
      <vt:lpstr>Uspořádání dat</vt:lpstr>
      <vt:lpstr>Zadání samostatné práce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VY_12_INOVACE_II.ICT30</dc:title>
  <dc:subject>Tabulkový kalkulátor I</dc:subject>
  <dc:creator>Mgr. Jiří Benda</dc:creator>
  <cp:lastModifiedBy>bendji</cp:lastModifiedBy>
  <cp:revision>179</cp:revision>
  <dcterms:created xsi:type="dcterms:W3CDTF">2013-05-11T15:09:52Z</dcterms:created>
  <dcterms:modified xsi:type="dcterms:W3CDTF">2013-06-09T15:02:18Z</dcterms:modified>
</cp:coreProperties>
</file>