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59" r:id="rId4"/>
    <p:sldId id="260" r:id="rId5"/>
    <p:sldId id="261" r:id="rId6"/>
    <p:sldId id="269" r:id="rId7"/>
    <p:sldId id="270" r:id="rId8"/>
    <p:sldId id="271" r:id="rId9"/>
    <p:sldId id="272" r:id="rId10"/>
    <p:sldId id="273" r:id="rId11"/>
    <p:sldId id="265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C3836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8603FDC-E32A-4AB5-989C-0864C3EAD2B8}" styleName="Styl s motivem 2 – zvýraznění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FABFCF23-3B69-468F-B69F-88F6DE6A72F2}" styleName="Střední styl 1 – zvýraznění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84E427A-3D55-4303-BF80-6455036E1DE7}" styleName="Styl s motivem 1 – zvýraznění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02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Zástupný symbol pro obsah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15965596"/>
              </p:ext>
            </p:extLst>
          </p:nvPr>
        </p:nvGraphicFramePr>
        <p:xfrm>
          <a:off x="428596" y="571480"/>
          <a:ext cx="8358217" cy="3638184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4006416"/>
                <a:gridCol w="4351801"/>
              </a:tblGrid>
              <a:tr h="1839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Název školy:</a:t>
                      </a:r>
                      <a:endParaRPr lang="cs-CZ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ZŠ a MŠ Verneřice</a:t>
                      </a:r>
                      <a:endParaRPr lang="cs-CZ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Autor výukového materiálu: 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Mgr. Jiří Benda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Číslo projektu: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CZ.1.07/1.4.00/21.1526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Název: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VY_12_INOVACE_II.ICT31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Vytvořeno: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20. 5. 2012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Vzdělávací oblast: 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Informační a komunikační technologie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Vzdělávací obor: 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Informační a komunikační technologie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Tematický okruh: 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Tabulkový kalkulátor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Určeno pro: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ročník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</a:tr>
              <a:tr h="6789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Anotace: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Tabulkový kalkulátor</a:t>
                      </a:r>
                      <a:r>
                        <a:rPr lang="cs-CZ" sz="12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II.</a:t>
                      </a: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cs-CZ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Žáci se seznámí s formátováním buněk. </a:t>
                      </a: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Jde</a:t>
                      </a:r>
                      <a:r>
                        <a:rPr lang="cs-CZ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o základní výuku práce v programu Microsoft Excel 2010. </a:t>
                      </a:r>
                      <a:r>
                        <a:rPr lang="cs-CZ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Pracovní list nabízí procvičení. 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</a:tr>
              <a:tr h="6457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Metodický pokyn: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Komentovanou prezentaci sledují žáci na svých monitorech. Po převedení do formátu </a:t>
                      </a:r>
                      <a:r>
                        <a:rPr lang="cs-CZ" sz="1200" kern="12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pdf</a:t>
                      </a:r>
                      <a:r>
                        <a:rPr lang="cs-CZ" sz="12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jim slouží jako pomůcka při tvorbě dokumentů. Pracovní list je vhodné vytisknout</a:t>
                      </a:r>
                      <a:r>
                        <a:rPr lang="cs-CZ" sz="1200" kern="1200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</a:tr>
              <a:tr h="310654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Autorem materiálu a všech jeho částí, není-li uvedeno jinak, je Mgr. Jiří Benda</a:t>
                      </a: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Program MS Excel 2010 je v licenci školy.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Obrázek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653136"/>
            <a:ext cx="5407660" cy="10382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189601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cs-CZ" dirty="0" smtClean="0"/>
              <a:t>Vkládání objektů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175" y="1484784"/>
            <a:ext cx="9126825" cy="907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1943708" y="2564904"/>
            <a:ext cx="5256584" cy="923330"/>
          </a:xfrm>
          <a:prstGeom prst="rect">
            <a:avLst/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Do listu tabulkového kalkulátoru můžete vkládat stejné objekty jako v programu Word, tedy obrázky, kliparty, obrazce, </a:t>
            </a:r>
            <a:r>
              <a:rPr lang="cs-CZ" dirty="0" err="1" smtClean="0">
                <a:solidFill>
                  <a:schemeClr val="tx1"/>
                </a:solidFill>
              </a:rPr>
              <a:t>SmartArty</a:t>
            </a:r>
            <a:r>
              <a:rPr lang="cs-CZ" dirty="0" smtClean="0">
                <a:solidFill>
                  <a:schemeClr val="tx1"/>
                </a:solidFill>
              </a:rPr>
              <a:t>, textová pole či </a:t>
            </a:r>
            <a:r>
              <a:rPr lang="cs-CZ" dirty="0" err="1" smtClean="0">
                <a:solidFill>
                  <a:schemeClr val="tx1"/>
                </a:solidFill>
              </a:rPr>
              <a:t>WordArty</a:t>
            </a:r>
            <a:r>
              <a:rPr lang="cs-CZ" dirty="0" smtClean="0">
                <a:solidFill>
                  <a:schemeClr val="tx1"/>
                </a:solidFill>
              </a:rPr>
              <a:t>.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8" name="Zaoblený obdélník 7"/>
          <p:cNvSpPr/>
          <p:nvPr/>
        </p:nvSpPr>
        <p:spPr>
          <a:xfrm>
            <a:off x="796932" y="1649353"/>
            <a:ext cx="432048" cy="159467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1969959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/>
          <a:lstStyle/>
          <a:p>
            <a:r>
              <a:rPr lang="cs-CZ" dirty="0" smtClean="0"/>
              <a:t>Zadání samostatné práce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/>
          <a:lstStyle/>
          <a:p>
            <a:pPr marL="0" indent="0" algn="ctr">
              <a:buNone/>
            </a:pPr>
            <a:r>
              <a:rPr lang="cs-CZ" dirty="0" smtClean="0"/>
              <a:t>Vytvořte dokument </a:t>
            </a:r>
            <a:r>
              <a:rPr lang="cs-CZ" dirty="0"/>
              <a:t>podle postupu a předlohy (</a:t>
            </a:r>
            <a:r>
              <a:rPr lang="cs-CZ" dirty="0" smtClean="0"/>
              <a:t>viz </a:t>
            </a:r>
            <a:r>
              <a:rPr lang="cs-CZ" dirty="0"/>
              <a:t>pracovní list</a:t>
            </a:r>
            <a:r>
              <a:rPr lang="cs-CZ" dirty="0" smtClean="0"/>
              <a:t>).</a:t>
            </a:r>
          </a:p>
          <a:p>
            <a:pPr marL="0" indent="0" algn="ctr">
              <a:buNone/>
            </a:pPr>
            <a:endParaRPr lang="cs-CZ" dirty="0"/>
          </a:p>
        </p:txBody>
      </p:sp>
      <p:pic>
        <p:nvPicPr>
          <p:cNvPr id="1029" name="Picture 5" descr="\\SBSSERVER\RedirectedFolders\bendji\Desktop\tabulkovy_kalkulator_II\prt\11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353" y="2636912"/>
            <a:ext cx="6503294" cy="345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012946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solidFill>
            <a:srgbClr val="92D050"/>
          </a:solidFill>
        </p:spPr>
        <p:txBody>
          <a:bodyPr/>
          <a:lstStyle/>
          <a:p>
            <a:r>
              <a:rPr lang="cs-CZ" dirty="0" smtClean="0"/>
              <a:t>Tabulkový kalkulátor II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0" y="3886200"/>
            <a:ext cx="9144000" cy="1752600"/>
          </a:xfrm>
        </p:spPr>
        <p:txBody>
          <a:bodyPr/>
          <a:lstStyle/>
          <a:p>
            <a:endParaRPr lang="cs-CZ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52075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cs-CZ" dirty="0" smtClean="0"/>
              <a:t>Formát buněk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657" y="1491410"/>
            <a:ext cx="9108684" cy="4838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Zaoblený obdélník 13"/>
          <p:cNvSpPr/>
          <p:nvPr/>
        </p:nvSpPr>
        <p:spPr>
          <a:xfrm>
            <a:off x="395536" y="1594896"/>
            <a:ext cx="457200" cy="216024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5" name="Picture 2" descr="\\SBSSERVER\RedirectedFolders\bendji\Desktop\tabulkovy_kalkulator_II\prt\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029" y="4315276"/>
            <a:ext cx="1078422" cy="1745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bdélník 9"/>
          <p:cNvSpPr/>
          <p:nvPr/>
        </p:nvSpPr>
        <p:spPr>
          <a:xfrm>
            <a:off x="5364087" y="2708920"/>
            <a:ext cx="3729429" cy="3168352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cxnSp>
        <p:nvCxnSpPr>
          <p:cNvPr id="12" name="Přímá spojnice 11"/>
          <p:cNvCxnSpPr>
            <a:endCxn id="3" idx="0"/>
          </p:cNvCxnSpPr>
          <p:nvPr/>
        </p:nvCxnSpPr>
        <p:spPr>
          <a:xfrm>
            <a:off x="1979712" y="2420888"/>
            <a:ext cx="1327832" cy="18943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  <a:headEnd type="stealt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1" name="Obdélník 10"/>
          <p:cNvSpPr/>
          <p:nvPr/>
        </p:nvSpPr>
        <p:spPr>
          <a:xfrm>
            <a:off x="127178" y="4315276"/>
            <a:ext cx="1093273" cy="1745049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6" name="Zaoblený obdélník 15"/>
          <p:cNvSpPr/>
          <p:nvPr/>
        </p:nvSpPr>
        <p:spPr>
          <a:xfrm>
            <a:off x="1756579" y="2233317"/>
            <a:ext cx="313184" cy="194649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1243151" y="4315276"/>
            <a:ext cx="4128786" cy="1754326"/>
          </a:xfrm>
          <a:prstGeom prst="rect">
            <a:avLst/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cs-CZ" dirty="0" smtClean="0">
                <a:solidFill>
                  <a:schemeClr val="tx1"/>
                </a:solidFill>
              </a:rPr>
              <a:t>Úpravy buněk se provádí pomocí tlačítek na panelu Domů, po kliknutí na šipku se otevře okno Formát buněk a příslušná záložka. Stejné okno otevřete kliknutím pravého tlačítka myši a výběrem nabídky Formát buněk…</a:t>
            </a:r>
          </a:p>
        </p:txBody>
      </p:sp>
      <p:sp>
        <p:nvSpPr>
          <p:cNvPr id="17" name="Zaoblený obdélník 16"/>
          <p:cNvSpPr/>
          <p:nvPr/>
        </p:nvSpPr>
        <p:spPr>
          <a:xfrm>
            <a:off x="127177" y="5589240"/>
            <a:ext cx="1093273" cy="144015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7889685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0" grpId="0" animBg="1"/>
      <p:bldP spid="11" grpId="0" animBg="1"/>
      <p:bldP spid="16" grpId="0" animBg="1"/>
      <p:bldP spid="3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cs-CZ" dirty="0" smtClean="0"/>
              <a:t>Číslo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04" y="1494716"/>
            <a:ext cx="9090613" cy="484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179512" y="4371206"/>
            <a:ext cx="5184575" cy="923330"/>
          </a:xfrm>
          <a:prstGeom prst="rect">
            <a:avLst/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Záložka Číslo umožňuje nastavit formát buňky jako datum, čas, procento nebo měna.  Při nastavení na číslo lze zvolit  počet zobrazovaných desetinných míst.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3995936" y="1844824"/>
            <a:ext cx="1008112" cy="576064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3" name="Obdélník 12"/>
          <p:cNvSpPr/>
          <p:nvPr/>
        </p:nvSpPr>
        <p:spPr>
          <a:xfrm>
            <a:off x="5364087" y="2708920"/>
            <a:ext cx="3729429" cy="3168352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9" name="Zaoblený obdélník 8"/>
          <p:cNvSpPr/>
          <p:nvPr/>
        </p:nvSpPr>
        <p:spPr>
          <a:xfrm>
            <a:off x="395536" y="1594896"/>
            <a:ext cx="457200" cy="216024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2012252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3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cs-CZ" dirty="0" smtClean="0"/>
              <a:t>Zarovnání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5203" y="1489887"/>
            <a:ext cx="9126827" cy="4857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bdélník 3"/>
          <p:cNvSpPr/>
          <p:nvPr/>
        </p:nvSpPr>
        <p:spPr>
          <a:xfrm>
            <a:off x="5364087" y="2708920"/>
            <a:ext cx="3747536" cy="3176447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1" name="Obdélník 10"/>
          <p:cNvSpPr/>
          <p:nvPr/>
        </p:nvSpPr>
        <p:spPr>
          <a:xfrm>
            <a:off x="1907704" y="1844824"/>
            <a:ext cx="2088232" cy="576064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179512" y="4371206"/>
            <a:ext cx="5184575" cy="923330"/>
          </a:xfrm>
          <a:prstGeom prst="rect">
            <a:avLst/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Záložka Zarovnání umožňuje zarovnat obsah buňky vodorovně i svisle.  Dále nabízí možnost sloučit označené buňky.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13" name="Zaoblený obdélník 12"/>
          <p:cNvSpPr/>
          <p:nvPr/>
        </p:nvSpPr>
        <p:spPr>
          <a:xfrm>
            <a:off x="395536" y="1594896"/>
            <a:ext cx="457200" cy="216024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0445552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cs-CZ" dirty="0" smtClean="0"/>
              <a:t>Úprava písma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5203" y="1489887"/>
            <a:ext cx="9126827" cy="4857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bdélník 3"/>
          <p:cNvSpPr/>
          <p:nvPr/>
        </p:nvSpPr>
        <p:spPr>
          <a:xfrm>
            <a:off x="571266" y="1808820"/>
            <a:ext cx="1336437" cy="540060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8" name="Zaoblený obdélník 7"/>
          <p:cNvSpPr/>
          <p:nvPr/>
        </p:nvSpPr>
        <p:spPr>
          <a:xfrm>
            <a:off x="364884" y="1649353"/>
            <a:ext cx="432048" cy="159467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0" name="Obdélník 9"/>
          <p:cNvSpPr/>
          <p:nvPr/>
        </p:nvSpPr>
        <p:spPr>
          <a:xfrm>
            <a:off x="5345656" y="2709502"/>
            <a:ext cx="3765967" cy="3167769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9" name="TextovéPole 8"/>
          <p:cNvSpPr txBox="1"/>
          <p:nvPr/>
        </p:nvSpPr>
        <p:spPr>
          <a:xfrm>
            <a:off x="161081" y="4371206"/>
            <a:ext cx="5184575" cy="646331"/>
          </a:xfrm>
          <a:prstGeom prst="rect">
            <a:avLst/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V záložce Písmo se formátuje text. Možnosti jsou stejné jako v programu Word.</a:t>
            </a:r>
            <a:endParaRPr lang="cs-CZ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81708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cs-CZ" dirty="0" smtClean="0"/>
              <a:t>Ohraničení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5202" y="1489887"/>
            <a:ext cx="9126825" cy="4857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bdélník 3"/>
          <p:cNvSpPr/>
          <p:nvPr/>
        </p:nvSpPr>
        <p:spPr>
          <a:xfrm>
            <a:off x="1115617" y="1988840"/>
            <a:ext cx="288032" cy="360040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8" name="Zaoblený obdélník 7"/>
          <p:cNvSpPr/>
          <p:nvPr/>
        </p:nvSpPr>
        <p:spPr>
          <a:xfrm>
            <a:off x="364884" y="1649353"/>
            <a:ext cx="432048" cy="159467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0" name="Obdélník 9"/>
          <p:cNvSpPr/>
          <p:nvPr/>
        </p:nvSpPr>
        <p:spPr>
          <a:xfrm>
            <a:off x="5345657" y="2709502"/>
            <a:ext cx="3765966" cy="3167769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9" name="TextovéPole 8"/>
          <p:cNvSpPr txBox="1"/>
          <p:nvPr/>
        </p:nvSpPr>
        <p:spPr>
          <a:xfrm>
            <a:off x="161081" y="4371206"/>
            <a:ext cx="5184575" cy="646331"/>
          </a:xfrm>
          <a:prstGeom prst="rect">
            <a:avLst/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tx1"/>
                </a:solidFill>
              </a:rPr>
              <a:t>V </a:t>
            </a:r>
            <a:r>
              <a:rPr lang="cs-CZ" dirty="0" smtClean="0">
                <a:solidFill>
                  <a:schemeClr val="tx1"/>
                </a:solidFill>
              </a:rPr>
              <a:t>záložce Ohraničení </a:t>
            </a:r>
            <a:r>
              <a:rPr lang="cs-CZ" dirty="0">
                <a:solidFill>
                  <a:schemeClr val="tx1"/>
                </a:solidFill>
              </a:rPr>
              <a:t>lze vybrat styl, barvu a šířku čáry; pracujte s náhledem</a:t>
            </a:r>
            <a:r>
              <a:rPr lang="cs-CZ" dirty="0" smtClean="0">
                <a:solidFill>
                  <a:schemeClr val="tx1"/>
                </a:solidFill>
              </a:rPr>
              <a:t>.</a:t>
            </a:r>
            <a:endParaRPr lang="cs-CZ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76700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cs-CZ" dirty="0" smtClean="0"/>
              <a:t>Výplň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5202" y="1489887"/>
            <a:ext cx="9126825" cy="4857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bdélník 3"/>
          <p:cNvSpPr/>
          <p:nvPr/>
        </p:nvSpPr>
        <p:spPr>
          <a:xfrm>
            <a:off x="1403649" y="1988840"/>
            <a:ext cx="288032" cy="360040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8" name="Zaoblený obdélník 7"/>
          <p:cNvSpPr/>
          <p:nvPr/>
        </p:nvSpPr>
        <p:spPr>
          <a:xfrm>
            <a:off x="364884" y="1649353"/>
            <a:ext cx="432048" cy="159467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0" name="Obdélník 9"/>
          <p:cNvSpPr/>
          <p:nvPr/>
        </p:nvSpPr>
        <p:spPr>
          <a:xfrm>
            <a:off x="5377637" y="2564904"/>
            <a:ext cx="3765966" cy="3167769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9" name="TextovéPole 8"/>
          <p:cNvSpPr txBox="1"/>
          <p:nvPr/>
        </p:nvSpPr>
        <p:spPr>
          <a:xfrm>
            <a:off x="161081" y="4437112"/>
            <a:ext cx="5184575" cy="369332"/>
          </a:xfrm>
          <a:prstGeom prst="rect">
            <a:avLst/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>
                <a:solidFill>
                  <a:schemeClr val="tx1"/>
                </a:solidFill>
              </a:rPr>
              <a:t>Pro </a:t>
            </a:r>
            <a:r>
              <a:rPr lang="cs-CZ" smtClean="0">
                <a:solidFill>
                  <a:schemeClr val="tx1"/>
                </a:solidFill>
              </a:rPr>
              <a:t>pozadí </a:t>
            </a:r>
            <a:r>
              <a:rPr lang="cs-CZ" dirty="0" smtClean="0">
                <a:solidFill>
                  <a:schemeClr val="tx1"/>
                </a:solidFill>
              </a:rPr>
              <a:t>buněk </a:t>
            </a:r>
            <a:r>
              <a:rPr lang="cs-CZ" dirty="0">
                <a:solidFill>
                  <a:schemeClr val="tx1"/>
                </a:solidFill>
              </a:rPr>
              <a:t>zvolte vhodné barvy.</a:t>
            </a:r>
          </a:p>
        </p:txBody>
      </p:sp>
    </p:spTree>
    <p:extLst>
      <p:ext uri="{BB962C8B-B14F-4D97-AF65-F5344CB8AC3E}">
        <p14:creationId xmlns:p14="http://schemas.microsoft.com/office/powerpoint/2010/main" val="299032371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cs-CZ" dirty="0" smtClean="0"/>
              <a:t>Vkládání a odstraňování buněk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5202" y="1494716"/>
            <a:ext cx="9126825" cy="4848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bdélník 3"/>
          <p:cNvSpPr/>
          <p:nvPr/>
        </p:nvSpPr>
        <p:spPr>
          <a:xfrm>
            <a:off x="6358904" y="1818742"/>
            <a:ext cx="1057410" cy="1106202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179512" y="4645065"/>
            <a:ext cx="8735042" cy="369332"/>
          </a:xfrm>
          <a:prstGeom prst="rect">
            <a:avLst/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Do tabulky lze vložit nové buňky, řádky i sloupce. Stejně tak je možné prvky odstranit.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8" name="Zaoblený obdélník 7"/>
          <p:cNvSpPr/>
          <p:nvPr/>
        </p:nvSpPr>
        <p:spPr>
          <a:xfrm>
            <a:off x="364884" y="1649353"/>
            <a:ext cx="432048" cy="159467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0" name="Obdélník 9"/>
          <p:cNvSpPr/>
          <p:nvPr/>
        </p:nvSpPr>
        <p:spPr>
          <a:xfrm>
            <a:off x="6323607" y="3158899"/>
            <a:ext cx="1128004" cy="1134197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2050" name="Picture 2" descr="\\SBSSERVER\RedirectedFolders\bendji\Desktop\tabulkovy_kalkulator_II\prt\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3607" y="3175344"/>
            <a:ext cx="1128004" cy="1101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56580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8" grpId="0" animBg="1"/>
      <p:bldP spid="10" grpId="0" animBg="1"/>
    </p:bld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1122</TotalTime>
  <Words>332</Words>
  <Application>Microsoft Office PowerPoint</Application>
  <PresentationFormat>Předvádění na obrazovce (4:3)</PresentationFormat>
  <Paragraphs>43</Paragraphs>
  <Slides>11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Motiv sady Office</vt:lpstr>
      <vt:lpstr>Prezentace aplikace PowerPoint</vt:lpstr>
      <vt:lpstr>Tabulkový kalkulátor II</vt:lpstr>
      <vt:lpstr>Formát buněk</vt:lpstr>
      <vt:lpstr>Číslo</vt:lpstr>
      <vt:lpstr>Zarovnání</vt:lpstr>
      <vt:lpstr>Úprava písma</vt:lpstr>
      <vt:lpstr>Ohraničení</vt:lpstr>
      <vt:lpstr>Výplň</vt:lpstr>
      <vt:lpstr>Vkládání a odstraňování buněk</vt:lpstr>
      <vt:lpstr>Vkládání objektů</vt:lpstr>
      <vt:lpstr>Zadání samostatné práce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VY_12_INOVACE_II.ICT31</dc:title>
  <dc:subject>Tabulkový kalkulátor II</dc:subject>
  <dc:creator>Mgr. Jiří Benda</dc:creator>
  <cp:lastModifiedBy>bendji</cp:lastModifiedBy>
  <cp:revision>239</cp:revision>
  <dcterms:created xsi:type="dcterms:W3CDTF">2013-05-11T15:09:52Z</dcterms:created>
  <dcterms:modified xsi:type="dcterms:W3CDTF">2013-06-09T15:09:54Z</dcterms:modified>
</cp:coreProperties>
</file>