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74" r:id="rId4"/>
    <p:sldId id="277" r:id="rId5"/>
    <p:sldId id="276" r:id="rId6"/>
    <p:sldId id="259" r:id="rId7"/>
    <p:sldId id="260" r:id="rId8"/>
    <p:sldId id="261" r:id="rId9"/>
    <p:sldId id="270" r:id="rId10"/>
    <p:sldId id="265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C3836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8603FDC-E32A-4AB5-989C-0864C3EAD2B8}" styleName="Styl s motivem 2 – zvýraznění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FABFCF23-3B69-468F-B69F-88F6DE6A72F2}" styleName="Střední styl 1 – zvýraznění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84E427A-3D55-4303-BF80-6455036E1DE7}" styleName="Styl s motivem 1 – zvýraznění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02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invertIfNegative val="0"/>
          <c:cat>
            <c:strRef>
              <c:f>List1!$A$2:$A$5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List1!$B$2:$B$5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Řada 2</c:v>
                </c:pt>
              </c:strCache>
            </c:strRef>
          </c:tx>
          <c:invertIfNegative val="0"/>
          <c:cat>
            <c:strRef>
              <c:f>List1!$A$2:$A$5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List1!$C$2:$C$5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Řada 3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List1!$A$2:$A$5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List1!$D$2:$D$5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707200"/>
        <c:axId val="20708736"/>
      </c:barChart>
      <c:catAx>
        <c:axId val="20707200"/>
        <c:scaling>
          <c:orientation val="minMax"/>
        </c:scaling>
        <c:delete val="0"/>
        <c:axPos val="b"/>
        <c:majorTickMark val="out"/>
        <c:minorTickMark val="none"/>
        <c:tickLblPos val="nextTo"/>
        <c:crossAx val="20708736"/>
        <c:crosses val="autoZero"/>
        <c:auto val="1"/>
        <c:lblAlgn val="ctr"/>
        <c:lblOffset val="100"/>
        <c:noMultiLvlLbl val="0"/>
      </c:catAx>
      <c:valAx>
        <c:axId val="207087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070720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solidFill>
      <a:srgbClr val="92D050"/>
    </a:solidFill>
  </c:spPr>
  <c:txPr>
    <a:bodyPr/>
    <a:lstStyle/>
    <a:p>
      <a:pPr>
        <a:defRPr sz="1800"/>
      </a:pPr>
      <a:endParaRPr lang="cs-CZ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invertIfNegative val="0"/>
          <c:cat>
            <c:strRef>
              <c:f>List1!$A$2:$A$5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List1!$B$2:$B$5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Řada 2</c:v>
                </c:pt>
              </c:strCache>
            </c:strRef>
          </c:tx>
          <c:invertIfNegative val="0"/>
          <c:cat>
            <c:strRef>
              <c:f>List1!$A$2:$A$5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List1!$C$2:$C$5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Řada 3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List1!$A$2:$A$5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List1!$D$2:$D$5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667392"/>
        <c:axId val="20751104"/>
      </c:barChart>
      <c:catAx>
        <c:axId val="20667392"/>
        <c:scaling>
          <c:orientation val="minMax"/>
        </c:scaling>
        <c:delete val="0"/>
        <c:axPos val="l"/>
        <c:majorTickMark val="out"/>
        <c:minorTickMark val="none"/>
        <c:tickLblPos val="nextTo"/>
        <c:crossAx val="20751104"/>
        <c:crosses val="autoZero"/>
        <c:auto val="1"/>
        <c:lblAlgn val="ctr"/>
        <c:lblOffset val="100"/>
        <c:noMultiLvlLbl val="0"/>
      </c:catAx>
      <c:valAx>
        <c:axId val="20751104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066739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solidFill>
      <a:srgbClr val="92D050"/>
    </a:solidFill>
  </c:spPr>
  <c:txPr>
    <a:bodyPr/>
    <a:lstStyle/>
    <a:p>
      <a:pPr>
        <a:defRPr sz="1800"/>
      </a:pPr>
      <a:endParaRPr lang="cs-CZ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marker>
            <c:symbol val="none"/>
          </c:marker>
          <c:cat>
            <c:strRef>
              <c:f>List1!$A$2:$A$5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List1!$B$2:$B$5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Řada 2</c:v>
                </c:pt>
              </c:strCache>
            </c:strRef>
          </c:tx>
          <c:marker>
            <c:symbol val="none"/>
          </c:marker>
          <c:cat>
            <c:strRef>
              <c:f>List1!$A$2:$A$5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List1!$C$2:$C$5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Řada 3</c:v>
                </c:pt>
              </c:strCache>
            </c:strRef>
          </c:tx>
          <c:spPr>
            <a:ln>
              <a:solidFill>
                <a:srgbClr val="FFC000"/>
              </a:solidFill>
            </a:ln>
          </c:spPr>
          <c:marker>
            <c:symbol val="none"/>
          </c:marker>
          <c:cat>
            <c:strRef>
              <c:f>List1!$A$2:$A$5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List1!$D$2:$D$5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3368448"/>
        <c:axId val="23369984"/>
      </c:lineChart>
      <c:catAx>
        <c:axId val="23368448"/>
        <c:scaling>
          <c:orientation val="minMax"/>
        </c:scaling>
        <c:delete val="0"/>
        <c:axPos val="b"/>
        <c:majorTickMark val="out"/>
        <c:minorTickMark val="none"/>
        <c:tickLblPos val="nextTo"/>
        <c:crossAx val="23369984"/>
        <c:crosses val="autoZero"/>
        <c:auto val="1"/>
        <c:lblAlgn val="ctr"/>
        <c:lblOffset val="100"/>
        <c:noMultiLvlLbl val="0"/>
      </c:catAx>
      <c:valAx>
        <c:axId val="233699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336844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solidFill>
      <a:srgbClr val="92D050"/>
    </a:solidFill>
  </c:spPr>
  <c:txPr>
    <a:bodyPr/>
    <a:lstStyle/>
    <a:p>
      <a:pPr>
        <a:defRPr sz="1800"/>
      </a:pPr>
      <a:endParaRPr lang="cs-CZ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dPt>
            <c:idx val="2"/>
            <c:bubble3D val="0"/>
            <c:spPr>
              <a:solidFill>
                <a:srgbClr val="FFC000"/>
              </a:solidFill>
            </c:spPr>
          </c:dPt>
          <c:cat>
            <c:strRef>
              <c:f>List1!$A$2:$A$5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List1!$B$2:$B$5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Řada 2</c:v>
                </c:pt>
              </c:strCache>
            </c:strRef>
          </c:tx>
          <c:cat>
            <c:strRef>
              <c:f>List1!$A$2:$A$5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List1!$C$2:$C$5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Řada 3</c:v>
                </c:pt>
              </c:strCache>
            </c:strRef>
          </c:tx>
          <c:spPr>
            <a:solidFill>
              <a:srgbClr val="FFC000"/>
            </a:solidFill>
          </c:spPr>
          <c:cat>
            <c:strRef>
              <c:f>List1!$A$2:$A$5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List1!$D$2:$D$5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spPr>
    <a:solidFill>
      <a:srgbClr val="92D050"/>
    </a:solidFill>
  </c:spPr>
  <c:txPr>
    <a:bodyPr/>
    <a:lstStyle/>
    <a:p>
      <a:pPr>
        <a:defRPr sz="1800"/>
      </a:pPr>
      <a:endParaRPr lang="cs-CZ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EC1D4A-A796-47C3-A63E-CE236FB377E2}" type="datetimeFigureOut">
              <a:rPr lang="cs-CZ" smtClean="0"/>
              <a:t>9.6.2013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Zástupný symbol pro obsah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91071925"/>
              </p:ext>
            </p:extLst>
          </p:nvPr>
        </p:nvGraphicFramePr>
        <p:xfrm>
          <a:off x="428596" y="571480"/>
          <a:ext cx="8358217" cy="3638184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4006416"/>
                <a:gridCol w="4351801"/>
              </a:tblGrid>
              <a:tr h="1839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Název školy:</a:t>
                      </a:r>
                      <a:endParaRPr lang="cs-CZ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ZŠ a MŠ Verneřice</a:t>
                      </a:r>
                      <a:endParaRPr lang="cs-CZ" sz="12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Autor výukového materiálu: 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Mgr. Jiří Benda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Číslo projektu: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CZ.1.07/1.4.00/21.1526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Název: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VY_12_INOVACE_II.ICT33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Vytvořeno: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10. 6. 2012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Vzdělávací oblast: 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Informační a komunikační technologie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Vzdělávací obor: 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Informační a komunikační technologie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Tematický okruh: 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Tabulkový kalkulátor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</a:tr>
              <a:tr h="196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Určeno pro: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ročník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</a:tr>
              <a:tr h="6789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Anotace: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Tabulkový kalkulátor</a:t>
                      </a:r>
                      <a:r>
                        <a:rPr lang="cs-CZ" sz="12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IV.</a:t>
                      </a: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cs-CZ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Žáci se seznámí s vkládáním grafu a jeho základními </a:t>
                      </a:r>
                      <a:r>
                        <a:rPr lang="cs-CZ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úpravami. </a:t>
                      </a: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Jde</a:t>
                      </a:r>
                      <a:r>
                        <a:rPr lang="cs-CZ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o základní výuku práce v programu Microsoft Excel 2010. </a:t>
                      </a:r>
                      <a:r>
                        <a:rPr lang="cs-CZ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Pracovní list nabízí procvičení. 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</a:tr>
              <a:tr h="6457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Metodický pokyn: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Komentovanou prezentaci sledují žáci na svých monitorech. Po převedení do formátu </a:t>
                      </a:r>
                      <a:r>
                        <a:rPr lang="cs-CZ" sz="1200" kern="12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pdf</a:t>
                      </a:r>
                      <a:r>
                        <a:rPr lang="cs-CZ" sz="12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jim slouží jako pomůcka při tvorbě dokumentů. Pracovní list je vhodné vytisknout. 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</a:tr>
              <a:tr h="310654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Autorem materiálu a všech jeho částí, není-li uvedeno jinak, je Mgr. Jiří Benda</a:t>
                      </a: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Program MS Excel 2010 je v licenci školy.</a:t>
                      </a:r>
                      <a:endParaRPr lang="cs-CZ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Obrázek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653136"/>
            <a:ext cx="5407660" cy="10382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189601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/>
          <a:lstStyle/>
          <a:p>
            <a:r>
              <a:rPr lang="cs-CZ" dirty="0" smtClean="0"/>
              <a:t>Zadání samostatné práce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</p:spPr>
        <p:txBody>
          <a:bodyPr/>
          <a:lstStyle/>
          <a:p>
            <a:pPr marL="0" indent="0" algn="ctr">
              <a:buNone/>
            </a:pPr>
            <a:r>
              <a:rPr lang="cs-CZ" dirty="0" smtClean="0"/>
              <a:t>Vytvořte dokument </a:t>
            </a:r>
            <a:r>
              <a:rPr lang="cs-CZ" dirty="0"/>
              <a:t>podle </a:t>
            </a:r>
            <a:r>
              <a:rPr lang="cs-CZ" dirty="0" smtClean="0"/>
              <a:t>postupů </a:t>
            </a:r>
            <a:r>
              <a:rPr lang="cs-CZ" dirty="0"/>
              <a:t>a </a:t>
            </a:r>
            <a:r>
              <a:rPr lang="cs-CZ" dirty="0" smtClean="0"/>
              <a:t>předloh </a:t>
            </a:r>
            <a:r>
              <a:rPr lang="cs-CZ" dirty="0"/>
              <a:t>(</a:t>
            </a:r>
            <a:r>
              <a:rPr lang="cs-CZ" dirty="0" smtClean="0"/>
              <a:t>viz </a:t>
            </a:r>
            <a:r>
              <a:rPr lang="cs-CZ" dirty="0"/>
              <a:t>pracovní list</a:t>
            </a:r>
            <a:r>
              <a:rPr lang="cs-CZ" dirty="0" smtClean="0"/>
              <a:t>).</a:t>
            </a:r>
          </a:p>
          <a:p>
            <a:pPr marL="0" indent="0" algn="ctr">
              <a:buNone/>
            </a:pPr>
            <a:endParaRPr lang="cs-CZ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1251" y="2636912"/>
            <a:ext cx="7281499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012946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solidFill>
            <a:srgbClr val="92D050"/>
          </a:solidFill>
        </p:spPr>
        <p:txBody>
          <a:bodyPr/>
          <a:lstStyle/>
          <a:p>
            <a:r>
              <a:rPr lang="cs-CZ" dirty="0" smtClean="0"/>
              <a:t>Tabulkový </a:t>
            </a:r>
            <a:r>
              <a:rPr lang="cs-CZ" smtClean="0"/>
              <a:t>kalkulátor IV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0" y="3886200"/>
            <a:ext cx="9144000" cy="1752600"/>
          </a:xfrm>
        </p:spPr>
        <p:txBody>
          <a:bodyPr/>
          <a:lstStyle/>
          <a:p>
            <a:endParaRPr lang="cs-CZ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52075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cs-CZ" dirty="0" smtClean="0"/>
              <a:t>Grafy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  <a:solidFill>
            <a:srgbClr val="92D050"/>
          </a:solidFill>
        </p:spPr>
        <p:txBody>
          <a:bodyPr>
            <a:noAutofit/>
          </a:bodyPr>
          <a:lstStyle/>
          <a:p>
            <a:r>
              <a:rPr lang="cs-CZ" sz="3000" dirty="0" smtClean="0"/>
              <a:t>Přehledně znázorňují data v tabulce.</a:t>
            </a:r>
          </a:p>
          <a:p>
            <a:r>
              <a:rPr lang="cs-CZ" sz="3000" dirty="0" smtClean="0"/>
              <a:t>Při změně dat ve zdrojové tabulce dochází automaticky i ke změně v grafu.</a:t>
            </a:r>
          </a:p>
          <a:p>
            <a:r>
              <a:rPr lang="cs-CZ" sz="3000" dirty="0" smtClean="0"/>
              <a:t>K dispozici je mnoho typů grafů např.:</a:t>
            </a:r>
          </a:p>
          <a:p>
            <a:pPr marL="647700" indent="-457200">
              <a:buFont typeface="Wingdings" pitchFamily="2" charset="2"/>
              <a:buChar char="§"/>
            </a:pPr>
            <a:r>
              <a:rPr lang="cs-CZ" sz="3000" dirty="0" smtClean="0"/>
              <a:t>sloupcový – vhodný pro porovnání dat,</a:t>
            </a:r>
          </a:p>
          <a:p>
            <a:pPr marL="647700" indent="-457200">
              <a:buFont typeface="Wingdings" pitchFamily="2" charset="2"/>
              <a:buChar char="§"/>
            </a:pPr>
            <a:r>
              <a:rPr lang="cs-CZ" sz="3000" dirty="0" smtClean="0"/>
              <a:t>pruhový – vhodný pro porovnání dat,</a:t>
            </a:r>
          </a:p>
          <a:p>
            <a:pPr marL="647700" indent="-457200">
              <a:buFont typeface="Wingdings" pitchFamily="2" charset="2"/>
              <a:buChar char="§"/>
            </a:pPr>
            <a:r>
              <a:rPr lang="cs-CZ" sz="3000" dirty="0" smtClean="0"/>
              <a:t>spojnicový – porovnání souvisejících dat v čase,</a:t>
            </a:r>
          </a:p>
          <a:p>
            <a:pPr marL="647700" indent="-457200">
              <a:buFont typeface="Wingdings" pitchFamily="2" charset="2"/>
              <a:buChar char="§"/>
            </a:pPr>
            <a:r>
              <a:rPr lang="cs-CZ" sz="3000" dirty="0" smtClean="0"/>
              <a:t>výsečový – porovnání procentních částí z celku.</a:t>
            </a:r>
          </a:p>
          <a:p>
            <a:pPr marL="533400">
              <a:buFont typeface="Wingdings" pitchFamily="2" charset="2"/>
              <a:buChar char="Ø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1575346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cs-CZ" dirty="0" smtClean="0"/>
              <a:t>Typy grafů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solidFill>
            <a:srgbClr val="92D050"/>
          </a:solidFill>
        </p:spPr>
        <p:txBody>
          <a:bodyPr/>
          <a:lstStyle/>
          <a:p>
            <a:pPr algn="ctr"/>
            <a:r>
              <a:rPr lang="cs-CZ" dirty="0" smtClean="0"/>
              <a:t>Sloupcový</a:t>
            </a:r>
            <a:endParaRPr lang="cs-CZ" dirty="0"/>
          </a:p>
        </p:txBody>
      </p:sp>
      <p:graphicFrame>
        <p:nvGraphicFramePr>
          <p:cNvPr id="7" name="Zástupný symbol pro obsah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912984506"/>
              </p:ext>
            </p:extLst>
          </p:nvPr>
        </p:nvGraphicFramePr>
        <p:xfrm>
          <a:off x="457200" y="2174875"/>
          <a:ext cx="4040188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Zástupný symbol pro text 3"/>
          <p:cNvSpPr>
            <a:spLocks noGrp="1"/>
          </p:cNvSpPr>
          <p:nvPr>
            <p:ph type="body" sz="quarter" idx="3"/>
          </p:nvPr>
        </p:nvSpPr>
        <p:spPr>
          <a:solidFill>
            <a:srgbClr val="92D050"/>
          </a:solidFill>
        </p:spPr>
        <p:txBody>
          <a:bodyPr/>
          <a:lstStyle/>
          <a:p>
            <a:pPr algn="ctr"/>
            <a:r>
              <a:rPr lang="cs-CZ" dirty="0" smtClean="0"/>
              <a:t>Pruhový</a:t>
            </a:r>
            <a:endParaRPr lang="cs-CZ" dirty="0"/>
          </a:p>
        </p:txBody>
      </p:sp>
      <p:graphicFrame>
        <p:nvGraphicFramePr>
          <p:cNvPr id="8" name="Zástupný symbol pro obsah 7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000851236"/>
              </p:ext>
            </p:extLst>
          </p:nvPr>
        </p:nvGraphicFramePr>
        <p:xfrm>
          <a:off x="4645025" y="2174875"/>
          <a:ext cx="4041775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9149156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cs-CZ" dirty="0" smtClean="0"/>
              <a:t>Typy grafů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solidFill>
            <a:srgbClr val="92D050"/>
          </a:solidFill>
        </p:spPr>
        <p:txBody>
          <a:bodyPr/>
          <a:lstStyle/>
          <a:p>
            <a:pPr algn="ctr"/>
            <a:r>
              <a:rPr lang="cs-CZ" dirty="0" smtClean="0"/>
              <a:t>Spojnicový</a:t>
            </a:r>
            <a:endParaRPr lang="cs-CZ" dirty="0"/>
          </a:p>
        </p:txBody>
      </p:sp>
      <p:graphicFrame>
        <p:nvGraphicFramePr>
          <p:cNvPr id="7" name="Zástupný symbol pro obsah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874885462"/>
              </p:ext>
            </p:extLst>
          </p:nvPr>
        </p:nvGraphicFramePr>
        <p:xfrm>
          <a:off x="457200" y="2174875"/>
          <a:ext cx="4040188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Zástupný symbol pro text 3"/>
          <p:cNvSpPr>
            <a:spLocks noGrp="1"/>
          </p:cNvSpPr>
          <p:nvPr>
            <p:ph type="body" sz="quarter" idx="3"/>
          </p:nvPr>
        </p:nvSpPr>
        <p:spPr>
          <a:solidFill>
            <a:srgbClr val="92D050"/>
          </a:solidFill>
        </p:spPr>
        <p:txBody>
          <a:bodyPr/>
          <a:lstStyle/>
          <a:p>
            <a:pPr algn="ctr"/>
            <a:r>
              <a:rPr lang="cs-CZ" dirty="0" smtClean="0"/>
              <a:t>Výsečový</a:t>
            </a:r>
            <a:endParaRPr lang="cs-CZ" dirty="0"/>
          </a:p>
        </p:txBody>
      </p:sp>
      <p:graphicFrame>
        <p:nvGraphicFramePr>
          <p:cNvPr id="8" name="Zástupný symbol pro obsah 7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671806204"/>
              </p:ext>
            </p:extLst>
          </p:nvPr>
        </p:nvGraphicFramePr>
        <p:xfrm>
          <a:off x="4645025" y="2174875"/>
          <a:ext cx="4041775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2519549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cs-CZ" dirty="0" smtClean="0"/>
              <a:t>Vložení grafu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712" y="1491410"/>
            <a:ext cx="9090573" cy="4838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Zaoblený obdélník 13"/>
          <p:cNvSpPr/>
          <p:nvPr/>
        </p:nvSpPr>
        <p:spPr>
          <a:xfrm>
            <a:off x="827584" y="1628800"/>
            <a:ext cx="396000" cy="182120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0" name="Obdélník 9"/>
          <p:cNvSpPr/>
          <p:nvPr/>
        </p:nvSpPr>
        <p:spPr>
          <a:xfrm>
            <a:off x="3779912" y="2276872"/>
            <a:ext cx="1152128" cy="2622080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244461" y="4898952"/>
            <a:ext cx="8748000" cy="923330"/>
          </a:xfrm>
          <a:prstGeom prst="rect">
            <a:avLst/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cs-CZ" dirty="0" smtClean="0">
                <a:solidFill>
                  <a:schemeClr val="tx1"/>
                </a:solidFill>
              </a:rPr>
              <a:t>Nejprve v tabulce vyberte data, která se mají zobrazit v grafu. (Zde sloupec s příjmeními a body.) Pokud nejsou data v sloupci hned vedle sebe, přidržte při tažení myší klávesu CTRL.</a:t>
            </a:r>
          </a:p>
          <a:p>
            <a:pPr algn="ctr"/>
            <a:r>
              <a:rPr lang="cs-CZ" dirty="0" smtClean="0">
                <a:solidFill>
                  <a:schemeClr val="tx1"/>
                </a:solidFill>
              </a:rPr>
              <a:t>V záložce Vložení zvolte vhodný typ grafu.</a:t>
            </a:r>
          </a:p>
        </p:txBody>
      </p:sp>
      <p:sp>
        <p:nvSpPr>
          <p:cNvPr id="13" name="Zaoblený obdélník 12"/>
          <p:cNvSpPr/>
          <p:nvPr/>
        </p:nvSpPr>
        <p:spPr>
          <a:xfrm flipH="1" flipV="1">
            <a:off x="2555776" y="1810920"/>
            <a:ext cx="2376264" cy="465952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4" name="Picture 2" descr="\\SBSSERVER\RedirectedFolders\bendji\Desktop\tabulkovy_kalkulator_IV\prt\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6169" y="2874664"/>
            <a:ext cx="3318917" cy="2024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bdélník 8"/>
          <p:cNvSpPr/>
          <p:nvPr/>
        </p:nvSpPr>
        <p:spPr>
          <a:xfrm>
            <a:off x="5304259" y="2874665"/>
            <a:ext cx="3320827" cy="2024287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7889685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0" grpId="0" animBg="1"/>
      <p:bldP spid="3" grpId="0" animBg="1"/>
      <p:bldP spid="13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cs-CZ" dirty="0" smtClean="0"/>
              <a:t>Nástroje grafu - návrh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05" y="1499526"/>
            <a:ext cx="9090611" cy="4838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179511" y="4797152"/>
            <a:ext cx="8784977" cy="923330"/>
          </a:xfrm>
          <a:prstGeom prst="rect">
            <a:avLst/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V záložce Návrh lze měnit typ grafu a jeho rozložení. Můžete upravit výběr zdrojových dat a barevný styl grafu. Někdy je vhodnější (i zde) zaměnit při zobrazení osu x a osu y, pak použijte nabídku zaměnit řádek za sloupec.</a:t>
            </a:r>
          </a:p>
        </p:txBody>
      </p:sp>
      <p:sp>
        <p:nvSpPr>
          <p:cNvPr id="13" name="Obdélník 12"/>
          <p:cNvSpPr/>
          <p:nvPr/>
        </p:nvSpPr>
        <p:spPr>
          <a:xfrm>
            <a:off x="2465698" y="2780928"/>
            <a:ext cx="3258430" cy="2016224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9" name="Zaoblený obdélník 8"/>
          <p:cNvSpPr/>
          <p:nvPr/>
        </p:nvSpPr>
        <p:spPr>
          <a:xfrm>
            <a:off x="4006498" y="1617528"/>
            <a:ext cx="396000" cy="180000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7" name="Zaoblený obdélník 6"/>
          <p:cNvSpPr/>
          <p:nvPr/>
        </p:nvSpPr>
        <p:spPr>
          <a:xfrm flipH="1" flipV="1">
            <a:off x="2902" y="1810920"/>
            <a:ext cx="8601543" cy="609968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2012252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 animBg="1"/>
      <p:bldP spid="9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cs-CZ" dirty="0"/>
              <a:t>Nástroje grafu - </a:t>
            </a:r>
            <a:r>
              <a:rPr lang="cs-CZ" dirty="0" smtClean="0"/>
              <a:t>rozložení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5202" y="1489887"/>
            <a:ext cx="9126825" cy="4857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ovéPole 11"/>
          <p:cNvSpPr txBox="1"/>
          <p:nvPr/>
        </p:nvSpPr>
        <p:spPr>
          <a:xfrm>
            <a:off x="155722" y="4808826"/>
            <a:ext cx="8784976" cy="923330"/>
          </a:xfrm>
          <a:prstGeom prst="rect">
            <a:avLst/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Záložka Rozložení nabízí vložení obrázku, obrazce a textového pole. Ke grafu lze přidat jeho název, názvy os, legendu, popisky dat i zdrojovou tabulku. Můžete upravovat osy a mřížku grafu.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13" name="Zaoblený obdélník 12"/>
          <p:cNvSpPr/>
          <p:nvPr/>
        </p:nvSpPr>
        <p:spPr>
          <a:xfrm>
            <a:off x="4427984" y="1619546"/>
            <a:ext cx="457200" cy="180000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7" name="Zaoblený obdélník 6"/>
          <p:cNvSpPr/>
          <p:nvPr/>
        </p:nvSpPr>
        <p:spPr>
          <a:xfrm flipH="1" flipV="1">
            <a:off x="1109480" y="1802830"/>
            <a:ext cx="6918904" cy="618058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8" name="Obdélník 7"/>
          <p:cNvSpPr/>
          <p:nvPr/>
        </p:nvSpPr>
        <p:spPr>
          <a:xfrm>
            <a:off x="2465698" y="2780928"/>
            <a:ext cx="3258430" cy="2016224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0445552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cs-CZ" dirty="0"/>
              <a:t>Nástroje grafu - </a:t>
            </a:r>
            <a:r>
              <a:rPr lang="cs-CZ" dirty="0" smtClean="0"/>
              <a:t>formát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5201" y="1490181"/>
            <a:ext cx="9126823" cy="4857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Obdélník 9"/>
          <p:cNvSpPr/>
          <p:nvPr/>
        </p:nvSpPr>
        <p:spPr>
          <a:xfrm>
            <a:off x="2483768" y="2790081"/>
            <a:ext cx="3240360" cy="2016225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9" name="TextovéPole 8"/>
          <p:cNvSpPr txBox="1"/>
          <p:nvPr/>
        </p:nvSpPr>
        <p:spPr>
          <a:xfrm>
            <a:off x="5742012" y="2790851"/>
            <a:ext cx="2934444" cy="1754326"/>
          </a:xfrm>
          <a:prstGeom prst="rect">
            <a:avLst/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Záložka Formát je určena zejména pro barevnou úpravu grafu a jeho částí.</a:t>
            </a:r>
          </a:p>
          <a:p>
            <a:pPr algn="ctr"/>
            <a:r>
              <a:rPr lang="cs-CZ" dirty="0" smtClean="0">
                <a:solidFill>
                  <a:schemeClr val="tx1"/>
                </a:solidFill>
              </a:rPr>
              <a:t>Můžete měnit barvy výplní, obrysů i textu.</a:t>
            </a:r>
          </a:p>
          <a:p>
            <a:pPr algn="ctr"/>
            <a:r>
              <a:rPr lang="cs-CZ" smtClean="0">
                <a:solidFill>
                  <a:schemeClr val="tx1"/>
                </a:solidFill>
              </a:rPr>
              <a:t>Měnit </a:t>
            </a:r>
            <a:r>
              <a:rPr lang="cs-CZ" dirty="0" smtClean="0">
                <a:solidFill>
                  <a:schemeClr val="tx1"/>
                </a:solidFill>
              </a:rPr>
              <a:t>lze i velikost grafu.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11" name="Zaoblený obdélník 10"/>
          <p:cNvSpPr/>
          <p:nvPr/>
        </p:nvSpPr>
        <p:spPr>
          <a:xfrm>
            <a:off x="4932040" y="1628800"/>
            <a:ext cx="432048" cy="159467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7" name="Zaoblený obdélník 6"/>
          <p:cNvSpPr/>
          <p:nvPr/>
        </p:nvSpPr>
        <p:spPr>
          <a:xfrm flipH="1" flipV="1">
            <a:off x="1109480" y="1802830"/>
            <a:ext cx="7927016" cy="618058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9176700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11" grpId="0" animBg="1"/>
      <p:bldP spid="7" grpId="0" animBg="1"/>
    </p:bld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1539</TotalTime>
  <Words>395</Words>
  <Application>Microsoft Office PowerPoint</Application>
  <PresentationFormat>Předvádění na obrazovce (4:3)</PresentationFormat>
  <Paragraphs>52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Motiv sady Office</vt:lpstr>
      <vt:lpstr>Prezentace aplikace PowerPoint</vt:lpstr>
      <vt:lpstr>Tabulkový kalkulátor IV</vt:lpstr>
      <vt:lpstr>Grafy</vt:lpstr>
      <vt:lpstr>Typy grafů</vt:lpstr>
      <vt:lpstr>Typy grafů</vt:lpstr>
      <vt:lpstr>Vložení grafu</vt:lpstr>
      <vt:lpstr>Nástroje grafu - návrh</vt:lpstr>
      <vt:lpstr>Nástroje grafu - rozložení</vt:lpstr>
      <vt:lpstr>Nástroje grafu - formát</vt:lpstr>
      <vt:lpstr>Zadání samostatné práce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VY_12_INOVACE_II.ICT33</dc:title>
  <dc:subject>Tabulkový kalkulátor IV</dc:subject>
  <dc:creator>Mgr. Jiří Benda</dc:creator>
  <cp:lastModifiedBy>bendji</cp:lastModifiedBy>
  <cp:revision>332</cp:revision>
  <dcterms:created xsi:type="dcterms:W3CDTF">2013-05-11T15:09:52Z</dcterms:created>
  <dcterms:modified xsi:type="dcterms:W3CDTF">2013-06-09T15:37:31Z</dcterms:modified>
</cp:coreProperties>
</file>