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60" r:id="rId1"/>
  </p:sldMasterIdLst>
  <p:notesMasterIdLst>
    <p:notesMasterId r:id="rId12"/>
  </p:notesMasterIdLst>
  <p:sldIdLst>
    <p:sldId id="262" r:id="rId2"/>
    <p:sldId id="265" r:id="rId3"/>
    <p:sldId id="266" r:id="rId4"/>
    <p:sldId id="267" r:id="rId5"/>
    <p:sldId id="268" r:id="rId6"/>
    <p:sldId id="269" r:id="rId7"/>
    <p:sldId id="270" r:id="rId8"/>
    <p:sldId id="272" r:id="rId9"/>
    <p:sldId id="27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15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EA3FA6-B13D-4BB1-90D3-28529D25387C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A20783-009E-4DD0-847A-949E26C8A5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24395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A20783-009E-4DD0-847A-949E26C8A5ED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04725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youtube.com/watch?v=RU6HIaF9K-0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youtube.com/watch?v=Xf5TVPJA0zk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youtube.com/watch?v=3a7cHPy04s8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95744085"/>
              </p:ext>
            </p:extLst>
          </p:nvPr>
        </p:nvGraphicFramePr>
        <p:xfrm>
          <a:off x="1368425" y="2924944"/>
          <a:ext cx="6405925" cy="342912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Nikola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Košťálová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VY_32_INOVACE_14B_12_Anglie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jako vstupní brána moderní populární hudby  60. let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14B_Dějiny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nonartificiální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hudby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16.4.2013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 významnými osobnostmi a styly,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které vznikaly v 60. letech v Anglii. Mezi něž patří velmi významné kapely –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The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Beatles,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Rolling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stones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47664" y="908720"/>
            <a:ext cx="7409656" cy="3948288"/>
          </a:xfrm>
        </p:spPr>
        <p:txBody>
          <a:bodyPr/>
          <a:lstStyle/>
          <a:p>
            <a:r>
              <a:rPr lang="cs-CZ" dirty="0" smtClean="0"/>
              <a:t>Anglie jako vstupní brána moderní populární hudby 60. let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511170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Rekapitulace 50. 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8435280" cy="4846320"/>
          </a:xfrm>
        </p:spPr>
        <p:txBody>
          <a:bodyPr/>
          <a:lstStyle/>
          <a:p>
            <a:r>
              <a:rPr lang="cs-CZ" dirty="0" smtClean="0"/>
              <a:t> Vítězí rokenrol.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Rozvoj gramofonového průmyslu = rozšíření do USA.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err="1" smtClean="0"/>
              <a:t>Skifflové</a:t>
            </a:r>
            <a:r>
              <a:rPr lang="cs-CZ" dirty="0" smtClean="0"/>
              <a:t> skupiny – kytara, </a:t>
            </a:r>
            <a:r>
              <a:rPr lang="cs-CZ" dirty="0" err="1" smtClean="0"/>
              <a:t>banjo</a:t>
            </a:r>
            <a:r>
              <a:rPr lang="cs-CZ" dirty="0" smtClean="0"/>
              <a:t>, bicí a basa.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 L</a:t>
            </a:r>
            <a:r>
              <a:rPr lang="cs-CZ" dirty="0" smtClean="0"/>
              <a:t>ondýnští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Shadow</a:t>
            </a:r>
            <a:r>
              <a:rPr lang="cs-CZ" dirty="0" smtClean="0"/>
              <a:t> – zpěvák </a:t>
            </a:r>
            <a:r>
              <a:rPr lang="cs-CZ" dirty="0" err="1" smtClean="0"/>
              <a:t>Cliff</a:t>
            </a:r>
            <a:r>
              <a:rPr lang="cs-CZ" dirty="0" smtClean="0"/>
              <a:t> Richard.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Významné město Liverpool.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373165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shadow</a:t>
            </a:r>
            <a:endParaRPr lang="cs-CZ" dirty="0"/>
          </a:p>
        </p:txBody>
      </p:sp>
      <p:pic>
        <p:nvPicPr>
          <p:cNvPr id="4" name="Zástupný symbol pro obsah 3" descr="Cliff_Richard.jpg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123728" y="1800533"/>
            <a:ext cx="4032448" cy="4329208"/>
          </a:xfrm>
        </p:spPr>
      </p:pic>
      <p:sp>
        <p:nvSpPr>
          <p:cNvPr id="5" name="TextovéPole 4"/>
          <p:cNvSpPr txBox="1"/>
          <p:nvPr/>
        </p:nvSpPr>
        <p:spPr>
          <a:xfrm>
            <a:off x="2771800" y="1412776"/>
            <a:ext cx="25234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Kliknutím si poslechni.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65141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Liverpool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8219256" cy="4846320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dirty="0" err="1" smtClean="0"/>
              <a:t>Rockenrol</a:t>
            </a:r>
            <a:r>
              <a:rPr lang="cs-CZ" dirty="0" smtClean="0"/>
              <a:t> se stal masovou záležitostí.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err="1" smtClean="0"/>
              <a:t>Mersey</a:t>
            </a:r>
            <a:r>
              <a:rPr lang="cs-CZ" dirty="0" smtClean="0"/>
              <a:t> </a:t>
            </a:r>
            <a:r>
              <a:rPr lang="cs-CZ" dirty="0" err="1" smtClean="0"/>
              <a:t>sound</a:t>
            </a:r>
            <a:r>
              <a:rPr lang="cs-CZ" dirty="0" smtClean="0"/>
              <a:t> (podle řeky protékající Liverpoolem).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Rockový život se odehrává v hudebních klubech.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V hudebním klubu Jeskyně – </a:t>
            </a:r>
            <a:r>
              <a:rPr lang="cs-CZ" dirty="0" err="1" smtClean="0"/>
              <a:t>The</a:t>
            </a:r>
            <a:r>
              <a:rPr lang="cs-CZ" dirty="0" smtClean="0"/>
              <a:t> Beatles.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407268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Beatles</a:t>
            </a:r>
            <a:endParaRPr lang="cs-CZ" dirty="0"/>
          </a:p>
        </p:txBody>
      </p:sp>
      <p:pic>
        <p:nvPicPr>
          <p:cNvPr id="4" name="Zástupný symbol pro obsah 3" descr="600px-The_Fabs.jpg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03648" y="1665536"/>
            <a:ext cx="5040560" cy="5040560"/>
          </a:xfrm>
        </p:spPr>
      </p:pic>
      <p:sp>
        <p:nvSpPr>
          <p:cNvPr id="5" name="TextovéPole 4"/>
          <p:cNvSpPr txBox="1"/>
          <p:nvPr/>
        </p:nvSpPr>
        <p:spPr>
          <a:xfrm>
            <a:off x="4427984" y="1196752"/>
            <a:ext cx="2303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Klikni a poslechni si.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048351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Další rocková britská scéna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Londýnští </a:t>
            </a:r>
            <a:r>
              <a:rPr lang="cs-CZ" dirty="0" err="1" smtClean="0"/>
              <a:t>Kinks</a:t>
            </a:r>
            <a:r>
              <a:rPr lang="cs-CZ" dirty="0" smtClean="0"/>
              <a:t>.</a:t>
            </a:r>
          </a:p>
          <a:p>
            <a:pPr lvl="1"/>
            <a:r>
              <a:rPr lang="cs-CZ" dirty="0" smtClean="0"/>
              <a:t>jejich </a:t>
            </a:r>
            <a:r>
              <a:rPr lang="cs-CZ" dirty="0"/>
              <a:t>hudba vycházela z tvrdšího kytarového zvuku inspirovaného blues</a:t>
            </a:r>
            <a:r>
              <a:rPr lang="cs-CZ" dirty="0" smtClean="0"/>
              <a:t>.</a:t>
            </a:r>
          </a:p>
          <a:p>
            <a:r>
              <a:rPr lang="cs-CZ" dirty="0"/>
              <a:t> </a:t>
            </a:r>
            <a:r>
              <a:rPr lang="cs-CZ" dirty="0" err="1" smtClean="0"/>
              <a:t>Hollies</a:t>
            </a:r>
            <a:r>
              <a:rPr lang="cs-CZ" dirty="0" smtClean="0"/>
              <a:t> z </a:t>
            </a:r>
            <a:r>
              <a:rPr lang="cs-CZ" dirty="0" err="1" smtClean="0"/>
              <a:t>Manchestru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Legendární Bee </a:t>
            </a:r>
            <a:r>
              <a:rPr lang="cs-CZ" dirty="0" err="1" smtClean="0"/>
              <a:t>Gees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Skupina </a:t>
            </a:r>
            <a:r>
              <a:rPr lang="cs-CZ" dirty="0" err="1" smtClean="0"/>
              <a:t>Who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err="1" smtClean="0"/>
              <a:t>Animals</a:t>
            </a:r>
            <a:endParaRPr lang="cs-CZ" dirty="0"/>
          </a:p>
          <a:p>
            <a:pPr lvl="1"/>
            <a:r>
              <a:rPr lang="cs-CZ" dirty="0" smtClean="0"/>
              <a:t>rocková opera Tomy</a:t>
            </a:r>
          </a:p>
        </p:txBody>
      </p:sp>
    </p:spTree>
    <p:extLst>
      <p:ext uri="{BB962C8B-B14F-4D97-AF65-F5344CB8AC3E}">
        <p14:creationId xmlns:p14="http://schemas.microsoft.com/office/powerpoint/2010/main" xmlns="" val="1322184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Image „drsných hochů“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Londýnští </a:t>
            </a:r>
            <a:r>
              <a:rPr lang="cs-CZ" dirty="0" err="1" smtClean="0"/>
              <a:t>Rolling</a:t>
            </a:r>
            <a:r>
              <a:rPr lang="cs-CZ" dirty="0" smtClean="0"/>
              <a:t> </a:t>
            </a:r>
            <a:r>
              <a:rPr lang="cs-CZ" dirty="0" err="1" smtClean="0"/>
              <a:t>Stones</a:t>
            </a:r>
            <a:r>
              <a:rPr lang="cs-CZ" dirty="0" smtClean="0"/>
              <a:t> (valící se kameny)</a:t>
            </a:r>
          </a:p>
          <a:p>
            <a:pPr lvl="1"/>
            <a:r>
              <a:rPr lang="cs-CZ" dirty="0" smtClean="0"/>
              <a:t> syrová úderná hudba</a:t>
            </a:r>
          </a:p>
        </p:txBody>
      </p:sp>
      <p:pic>
        <p:nvPicPr>
          <p:cNvPr id="4" name="Obrázek 3" descr="653px-Stones_members_montage2.jpg">
            <a:hlinkClick r:id="rId2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131840" y="2708920"/>
            <a:ext cx="4137644" cy="380181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932040" y="2420888"/>
            <a:ext cx="24965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Poslechni si kliknutím.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1955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hippies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Spojen s acid rockem.</a:t>
            </a:r>
          </a:p>
          <a:p>
            <a:r>
              <a:rPr lang="cs-CZ" dirty="0"/>
              <a:t> H</a:t>
            </a:r>
            <a:r>
              <a:rPr lang="cs-CZ" dirty="0" smtClean="0"/>
              <a:t>nutí „květinových dětí“.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  <a:p>
            <a:r>
              <a:rPr lang="cs-CZ" dirty="0" smtClean="0"/>
              <a:t> Vznikají kapely: Pink </a:t>
            </a:r>
            <a:r>
              <a:rPr lang="cs-CZ" dirty="0" err="1" smtClean="0"/>
              <a:t>Floyd</a:t>
            </a:r>
            <a:r>
              <a:rPr lang="cs-CZ" dirty="0" smtClean="0"/>
              <a:t>, Led </a:t>
            </a:r>
            <a:r>
              <a:rPr lang="cs-CZ" dirty="0" err="1" smtClean="0"/>
              <a:t>Zeppelin</a:t>
            </a:r>
            <a:endParaRPr lang="cs-CZ" dirty="0"/>
          </a:p>
        </p:txBody>
      </p:sp>
      <p:pic>
        <p:nvPicPr>
          <p:cNvPr id="4" name="Obrázek 3" descr="220px-RussianRainbowGathering_4Aug200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88024" y="1124744"/>
            <a:ext cx="2808312" cy="4212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80219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369036" y="3233738"/>
          <a:ext cx="6405925" cy="3261551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/>
                        <a:t>QUIBIK. </a:t>
                      </a:r>
                      <a:r>
                        <a:rPr lang="cs-CZ" sz="1100" i="1" dirty="0" err="1" smtClean="0"/>
                        <a:t>wikipedia.org</a:t>
                      </a:r>
                      <a:r>
                        <a:rPr lang="cs-CZ" sz="1100" dirty="0" smtClean="0"/>
                        <a:t> [online]. [cit. 14.4.2013]. Dostupný na WWW: http://cs.wikipedia.org/wiki/Soubor:Cliff_Richard.jpg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DINHOVID. </a:t>
                      </a:r>
                      <a:r>
                        <a:rPr lang="cs-CZ" sz="1100" i="1" dirty="0" err="1" smtClean="0"/>
                        <a:t>youtube.com</a:t>
                      </a:r>
                      <a:r>
                        <a:rPr lang="cs-CZ" sz="1100" dirty="0" smtClean="0"/>
                        <a:t> [online]. [cit. 14.4.2013]. Dostupný na WWW: http://www.</a:t>
                      </a:r>
                      <a:r>
                        <a:rPr lang="cs-CZ" sz="1100" dirty="0" err="1" smtClean="0"/>
                        <a:t>youtube.com</a:t>
                      </a:r>
                      <a:r>
                        <a:rPr lang="cs-CZ" sz="1100" dirty="0" smtClean="0"/>
                        <a:t>/</a:t>
                      </a:r>
                      <a:r>
                        <a:rPr lang="cs-CZ" sz="1100" dirty="0" err="1" smtClean="0"/>
                        <a:t>watch</a:t>
                      </a:r>
                      <a:r>
                        <a:rPr lang="cs-CZ" sz="1100" dirty="0" smtClean="0"/>
                        <a:t>?v=RU6HIaF9K-0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http://cs.wikipedia.org/wiki/Soubor:The_Fabs.JPG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BRAD DILON. </a:t>
                      </a:r>
                      <a:r>
                        <a:rPr lang="cs-CZ" sz="1100" i="1" dirty="0" err="1" smtClean="0"/>
                        <a:t>youtube.com</a:t>
                      </a:r>
                      <a:r>
                        <a:rPr lang="cs-CZ" sz="1100" dirty="0" smtClean="0"/>
                        <a:t> [online]. [cit. 14.4.2013]. Dostupný na WWW: http://www.</a:t>
                      </a:r>
                      <a:r>
                        <a:rPr lang="cs-CZ" sz="1100" dirty="0" err="1" smtClean="0"/>
                        <a:t>youtube.com</a:t>
                      </a:r>
                      <a:r>
                        <a:rPr lang="cs-CZ" sz="1100" dirty="0" smtClean="0"/>
                        <a:t>/</a:t>
                      </a:r>
                      <a:r>
                        <a:rPr lang="cs-CZ" sz="1100" dirty="0" err="1" smtClean="0"/>
                        <a:t>watch</a:t>
                      </a:r>
                      <a:r>
                        <a:rPr lang="cs-CZ" sz="1100" dirty="0" smtClean="0"/>
                        <a:t>?v=Xf5TVPJA0zk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err="1" smtClean="0"/>
                        <a:t>cs.wikipedia.org</a:t>
                      </a:r>
                      <a:r>
                        <a:rPr lang="cs-CZ" sz="1100" dirty="0" smtClean="0"/>
                        <a:t>/</a:t>
                      </a:r>
                      <a:r>
                        <a:rPr lang="cs-CZ" sz="1100" dirty="0" err="1" smtClean="0"/>
                        <a:t>wiki</a:t>
                      </a:r>
                      <a:r>
                        <a:rPr lang="cs-CZ" sz="1100" dirty="0" smtClean="0"/>
                        <a:t>/Soubor:</a:t>
                      </a:r>
                      <a:r>
                        <a:rPr lang="cs-CZ" sz="1100" dirty="0" err="1" smtClean="0"/>
                        <a:t>Stones</a:t>
                      </a:r>
                      <a:r>
                        <a:rPr lang="cs-CZ" sz="1100" dirty="0" smtClean="0"/>
                        <a:t>_</a:t>
                      </a:r>
                      <a:r>
                        <a:rPr lang="cs-CZ" sz="1100" dirty="0" err="1" smtClean="0"/>
                        <a:t>members</a:t>
                      </a:r>
                      <a:r>
                        <a:rPr lang="cs-CZ" sz="1100" dirty="0" smtClean="0"/>
                        <a:t>_montage2.jpg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ARO MAZARI. </a:t>
                      </a:r>
                      <a:r>
                        <a:rPr lang="cs-CZ" sz="1100" i="1" dirty="0" err="1" smtClean="0"/>
                        <a:t>youtube.com</a:t>
                      </a:r>
                      <a:r>
                        <a:rPr lang="cs-CZ" sz="1100" dirty="0" smtClean="0"/>
                        <a:t> [online]. [cit. 14.4.2013]. Dostupný na WWW: http://www.</a:t>
                      </a:r>
                      <a:r>
                        <a:rPr lang="cs-CZ" sz="1100" dirty="0" err="1" smtClean="0"/>
                        <a:t>youtube.com</a:t>
                      </a:r>
                      <a:r>
                        <a:rPr lang="cs-CZ" sz="1100" dirty="0" smtClean="0"/>
                        <a:t>/</a:t>
                      </a:r>
                      <a:r>
                        <a:rPr lang="cs-CZ" sz="1100" dirty="0" err="1" smtClean="0"/>
                        <a:t>watch</a:t>
                      </a:r>
                      <a:r>
                        <a:rPr lang="cs-CZ" sz="1100" dirty="0" smtClean="0"/>
                        <a:t>?v=3a7cHPy04s8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HOWCHENG. </a:t>
                      </a:r>
                      <a:r>
                        <a:rPr lang="cs-CZ" sz="1100" i="1" dirty="0" err="1" smtClean="0"/>
                        <a:t>wikipedia.org</a:t>
                      </a:r>
                      <a:r>
                        <a:rPr lang="cs-CZ" sz="1100" dirty="0" smtClean="0"/>
                        <a:t> [online]. [cit. 14.4.2013]. Dostupný na WWW: http://cs.wikipedia.org/wiki/Soubor:RussianRainbowGathering_4Aug2005.jpg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CHARALAMBIDIS, </a:t>
                      </a:r>
                      <a:r>
                        <a:rPr lang="cs-CZ" sz="1200" dirty="0" err="1" smtClean="0">
                          <a:solidFill>
                            <a:schemeClr val="tx1"/>
                          </a:solidFill>
                          <a:effectLst/>
                        </a:rPr>
                        <a:t>Alexandros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. </a:t>
                      </a:r>
                      <a:r>
                        <a:rPr lang="cs-CZ" sz="1200" i="1" dirty="0" smtClean="0">
                          <a:solidFill>
                            <a:schemeClr val="tx1"/>
                          </a:solidFill>
                          <a:effectLst/>
                        </a:rPr>
                        <a:t>Hudební výchova pro 8. ročník základní školy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. Praha: SPN-pedagogické nakladatelství, 2005, ISBN 80-7235-298-9</a:t>
                      </a:r>
                      <a:r>
                        <a:rPr lang="cs-CZ" sz="1400" dirty="0" smtClean="0">
                          <a:solidFill>
                            <a:schemeClr val="bg1"/>
                          </a:solidFill>
                          <a:effectLst/>
                        </a:rPr>
                        <a:t>.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73</TotalTime>
  <Words>302</Words>
  <Application>Microsoft Office PowerPoint</Application>
  <PresentationFormat>Předvádění na obrazovce (4:3)</PresentationFormat>
  <Paragraphs>91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Snímek 1</vt:lpstr>
      <vt:lpstr>Anglie jako vstupní brána moderní populární hudby 60. let</vt:lpstr>
      <vt:lpstr>Rekapitulace 50. let</vt:lpstr>
      <vt:lpstr>The shadow</vt:lpstr>
      <vt:lpstr>Liverpool</vt:lpstr>
      <vt:lpstr>The Beatles</vt:lpstr>
      <vt:lpstr>Další rocková britská scéna</vt:lpstr>
      <vt:lpstr>Image „drsných hochů“</vt:lpstr>
      <vt:lpstr>hippies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kostalova</cp:lastModifiedBy>
  <cp:revision>10</cp:revision>
  <dcterms:created xsi:type="dcterms:W3CDTF">2012-04-04T05:08:45Z</dcterms:created>
  <dcterms:modified xsi:type="dcterms:W3CDTF">2013-06-09T17:19:18Z</dcterms:modified>
</cp:coreProperties>
</file>