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60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7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178A00-BCF8-4F13-A1E1-74F72F513176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E1561-4AB3-46C2-8874-A0FD416599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7473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AADFCC8A-F78F-40D4-9D24-16E7556A8EB2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51AD58C-ACFE-4903-AAE7-E6883551053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484313"/>
            <a:ext cx="8137276" cy="4568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 školy: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Autor:</a:t>
            </a:r>
            <a:r>
              <a:rPr lang="cs-CZ" sz="2000" dirty="0" smtClean="0">
                <a:solidFill>
                  <a:schemeClr val="tx2"/>
                </a:solidFill>
              </a:rPr>
              <a:t>	Ing. Hana </a:t>
            </a:r>
            <a:r>
              <a:rPr lang="cs-CZ" sz="2000" dirty="0" err="1" smtClean="0">
                <a:solidFill>
                  <a:schemeClr val="tx2"/>
                </a:solidFill>
              </a:rPr>
              <a:t>Zmrhalová</a:t>
            </a: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VY_32_INOVACE_01_M8_mocniny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Číslo projektu: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Matematika </a:t>
            </a:r>
            <a:r>
              <a:rPr lang="cs-CZ" sz="1600" dirty="0" smtClean="0">
                <a:solidFill>
                  <a:schemeClr val="tx2"/>
                </a:solidFill>
              </a:rPr>
              <a:t>– </a:t>
            </a:r>
            <a:r>
              <a:rPr lang="cs-CZ" sz="1600" smtClean="0">
                <a:solidFill>
                  <a:schemeClr val="tx2"/>
                </a:solidFill>
              </a:rPr>
              <a:t>druhá mocnina</a:t>
            </a: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Prezentace, která slouží k výkladu a procvičování druhé mocniny		</a:t>
            </a:r>
            <a:endParaRPr lang="cs-CZ" sz="20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Datum:</a:t>
            </a:r>
            <a:r>
              <a:rPr lang="cs-CZ" sz="2000" dirty="0" smtClean="0">
                <a:solidFill>
                  <a:schemeClr val="tx2"/>
                </a:solidFill>
              </a:rPr>
              <a:t>	11.10.2012	</a:t>
            </a:r>
          </a:p>
        </p:txBody>
      </p:sp>
      <p:pic>
        <p:nvPicPr>
          <p:cNvPr id="6147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656"/>
            <a:ext cx="7272338" cy="11509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932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225514"/>
            <a:ext cx="3328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Druhá mocnina</a:t>
            </a:r>
            <a:endParaRPr lang="cs-CZ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59832" y="1700808"/>
            <a:ext cx="1008112" cy="101566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</a:t>
            </a:r>
            <a:r>
              <a:rPr lang="cs-CZ" sz="6000" baseline="30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endParaRPr lang="cs-CZ" sz="6000" baseline="30000" dirty="0"/>
          </a:p>
        </p:txBody>
      </p:sp>
      <p:sp>
        <p:nvSpPr>
          <p:cNvPr id="13" name="Šipka nahoru 12"/>
          <p:cNvSpPr/>
          <p:nvPr/>
        </p:nvSpPr>
        <p:spPr>
          <a:xfrm rot="1998225">
            <a:off x="2563921" y="2644381"/>
            <a:ext cx="479706" cy="94668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leva 15"/>
          <p:cNvSpPr/>
          <p:nvPr/>
        </p:nvSpPr>
        <p:spPr>
          <a:xfrm>
            <a:off x="4110925" y="1772816"/>
            <a:ext cx="978408" cy="39041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138765" y="1701565"/>
            <a:ext cx="2724015" cy="92333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exponent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331640" y="3645024"/>
            <a:ext cx="2087431" cy="92333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základ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741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404664"/>
            <a:ext cx="6675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Druhá mocnina přirozených čísel</a:t>
            </a:r>
            <a:endParaRPr lang="cs-CZ" sz="3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7125" y="1196752"/>
            <a:ext cx="307077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0</a:t>
            </a:r>
            <a:r>
              <a:rPr lang="cs-CZ" sz="3200" baseline="30000" dirty="0" smtClean="0"/>
              <a:t>2	</a:t>
            </a:r>
            <a:r>
              <a:rPr lang="cs-CZ" sz="3200" dirty="0" smtClean="0"/>
              <a:t>= 	0</a:t>
            </a:r>
          </a:p>
          <a:p>
            <a:r>
              <a:rPr lang="cs-CZ" sz="3200" dirty="0" smtClean="0"/>
              <a:t>1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1	</a:t>
            </a:r>
          </a:p>
          <a:p>
            <a:r>
              <a:rPr lang="cs-CZ" sz="3200" dirty="0" smtClean="0"/>
              <a:t>2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4	</a:t>
            </a:r>
          </a:p>
          <a:p>
            <a:r>
              <a:rPr lang="cs-CZ" sz="3200" dirty="0" smtClean="0"/>
              <a:t>3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9	</a:t>
            </a:r>
          </a:p>
          <a:p>
            <a:r>
              <a:rPr lang="cs-CZ" sz="3200" dirty="0" smtClean="0"/>
              <a:t>4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16	</a:t>
            </a:r>
          </a:p>
          <a:p>
            <a:r>
              <a:rPr lang="cs-CZ" sz="3200" dirty="0" smtClean="0"/>
              <a:t>5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25	</a:t>
            </a:r>
          </a:p>
          <a:p>
            <a:r>
              <a:rPr lang="cs-CZ" sz="3200" dirty="0" smtClean="0"/>
              <a:t>6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	=	36</a:t>
            </a:r>
          </a:p>
          <a:p>
            <a:r>
              <a:rPr lang="cs-CZ" sz="3200" dirty="0" smtClean="0"/>
              <a:t>7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	=	49</a:t>
            </a:r>
          </a:p>
          <a:p>
            <a:r>
              <a:rPr lang="cs-CZ" sz="3200" dirty="0" smtClean="0"/>
              <a:t>8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	=	64</a:t>
            </a:r>
          </a:p>
          <a:p>
            <a:r>
              <a:rPr lang="cs-CZ" sz="3200" dirty="0" smtClean="0"/>
              <a:t>9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	=	81</a:t>
            </a:r>
          </a:p>
          <a:p>
            <a:r>
              <a:rPr lang="cs-CZ" sz="3200" dirty="0" smtClean="0"/>
              <a:t>10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	=	100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15408" y="1260146"/>
            <a:ext cx="39604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11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121</a:t>
            </a:r>
          </a:p>
          <a:p>
            <a:r>
              <a:rPr lang="cs-CZ" sz="3200" dirty="0" smtClean="0"/>
              <a:t>12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144</a:t>
            </a:r>
          </a:p>
          <a:p>
            <a:r>
              <a:rPr lang="cs-CZ" sz="3200" dirty="0" smtClean="0"/>
              <a:t>13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169</a:t>
            </a:r>
          </a:p>
          <a:p>
            <a:r>
              <a:rPr lang="cs-CZ" sz="3200" dirty="0" smtClean="0"/>
              <a:t>14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196</a:t>
            </a:r>
          </a:p>
          <a:p>
            <a:r>
              <a:rPr lang="cs-CZ" sz="3200" dirty="0" smtClean="0"/>
              <a:t>15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225</a:t>
            </a:r>
          </a:p>
          <a:p>
            <a:r>
              <a:rPr lang="cs-CZ" sz="3200" dirty="0" smtClean="0"/>
              <a:t>16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256</a:t>
            </a:r>
          </a:p>
          <a:p>
            <a:r>
              <a:rPr lang="cs-CZ" sz="3200" dirty="0" smtClean="0"/>
              <a:t>17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289</a:t>
            </a:r>
          </a:p>
          <a:p>
            <a:r>
              <a:rPr lang="cs-CZ" sz="3200" dirty="0" smtClean="0"/>
              <a:t>18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324</a:t>
            </a:r>
          </a:p>
          <a:p>
            <a:r>
              <a:rPr lang="cs-CZ" sz="3200" dirty="0" smtClean="0"/>
              <a:t>19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361</a:t>
            </a:r>
          </a:p>
          <a:p>
            <a:r>
              <a:rPr lang="cs-CZ" sz="3200" dirty="0" smtClean="0"/>
              <a:t>20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	=	400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25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5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90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25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6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9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0"/>
                            </p:stCondLst>
                            <p:childTnLst>
                              <p:par>
                                <p:cTn id="100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6500"/>
                            </p:stCondLst>
                            <p:childTnLst>
                              <p:par>
                                <p:cTn id="106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0000"/>
                            </p:stCondLst>
                            <p:childTnLst>
                              <p:par>
                                <p:cTn id="112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63500"/>
                            </p:stCondLst>
                            <p:childTnLst>
                              <p:par>
                                <p:cTn id="118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7000"/>
                            </p:stCondLst>
                            <p:childTnLst>
                              <p:par>
                                <p:cTn id="124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9834" y="176698"/>
            <a:ext cx="8505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Druhá Mocnina velkých čísel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1052736"/>
            <a:ext cx="8064896" cy="10156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000" dirty="0" smtClean="0"/>
              <a:t>Umocníme bez nul a připíšeme dvojnásobný počet nul</a:t>
            </a:r>
            <a:endParaRPr lang="cs-CZ" sz="3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3212976"/>
            <a:ext cx="23042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400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	=</a:t>
            </a:r>
          </a:p>
          <a:p>
            <a:r>
              <a:rPr lang="cs-CZ" sz="3200" dirty="0" smtClean="0"/>
              <a:t>5000</a:t>
            </a:r>
            <a:r>
              <a:rPr lang="cs-CZ" sz="3200" baseline="30000" dirty="0"/>
              <a:t>2</a:t>
            </a:r>
            <a:r>
              <a:rPr lang="cs-CZ" sz="3200" dirty="0"/>
              <a:t> </a:t>
            </a:r>
            <a:r>
              <a:rPr lang="cs-CZ" sz="3200" dirty="0" smtClean="0"/>
              <a:t>	=</a:t>
            </a:r>
          </a:p>
          <a:p>
            <a:r>
              <a:rPr lang="cs-CZ" sz="3200" dirty="0" smtClean="0"/>
              <a:t>10000</a:t>
            </a:r>
            <a:r>
              <a:rPr lang="cs-CZ" sz="3200" baseline="30000" dirty="0"/>
              <a:t>2</a:t>
            </a:r>
            <a:r>
              <a:rPr lang="cs-CZ" sz="3200" dirty="0"/>
              <a:t> </a:t>
            </a:r>
            <a:r>
              <a:rPr lang="cs-CZ" sz="3200" dirty="0" smtClean="0"/>
              <a:t>	=</a:t>
            </a:r>
          </a:p>
          <a:p>
            <a:r>
              <a:rPr lang="cs-CZ" sz="3200" dirty="0" smtClean="0"/>
              <a:t>200000</a:t>
            </a:r>
            <a:r>
              <a:rPr lang="cs-CZ" sz="3200" baseline="30000" dirty="0"/>
              <a:t>2</a:t>
            </a:r>
            <a:r>
              <a:rPr lang="cs-CZ" sz="3200" dirty="0"/>
              <a:t> </a:t>
            </a:r>
            <a:r>
              <a:rPr lang="cs-CZ" sz="3200" dirty="0" smtClean="0"/>
              <a:t>	=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9657" y="3212976"/>
            <a:ext cx="267092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160000</a:t>
            </a:r>
          </a:p>
          <a:p>
            <a:r>
              <a:rPr lang="cs-CZ" sz="3200" dirty="0" smtClean="0"/>
              <a:t>25000000</a:t>
            </a:r>
          </a:p>
          <a:p>
            <a:r>
              <a:rPr lang="cs-CZ" sz="3200" dirty="0" smtClean="0"/>
              <a:t>100000000</a:t>
            </a:r>
          </a:p>
          <a:p>
            <a:r>
              <a:rPr lang="cs-CZ" sz="3200" dirty="0" smtClean="0"/>
              <a:t>40000000000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5599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323945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Druhá mocnina desetinných čísel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2166" y="1268760"/>
            <a:ext cx="7908266" cy="10772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umocníme číslo bez desetinné čárky a oddělíme dvojnásobný počet desetinných míst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3097007"/>
            <a:ext cx="268306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0,7</a:t>
            </a:r>
            <a:r>
              <a:rPr lang="cs-CZ" sz="3200" baseline="30000" dirty="0"/>
              <a:t>2</a:t>
            </a:r>
            <a:r>
              <a:rPr lang="cs-CZ" sz="3200" dirty="0"/>
              <a:t> </a:t>
            </a:r>
            <a:r>
              <a:rPr lang="cs-CZ" sz="3200" dirty="0" smtClean="0"/>
              <a:t>		=</a:t>
            </a:r>
          </a:p>
          <a:p>
            <a:r>
              <a:rPr lang="cs-CZ" sz="3200" dirty="0" smtClean="0"/>
              <a:t>0,03</a:t>
            </a:r>
            <a:r>
              <a:rPr lang="cs-CZ" sz="3200" baseline="30000" dirty="0"/>
              <a:t>2</a:t>
            </a:r>
            <a:r>
              <a:rPr lang="cs-CZ" sz="3200" dirty="0"/>
              <a:t> </a:t>
            </a:r>
            <a:r>
              <a:rPr lang="cs-CZ" sz="3200" dirty="0" smtClean="0"/>
              <a:t>	=</a:t>
            </a:r>
          </a:p>
          <a:p>
            <a:r>
              <a:rPr lang="cs-CZ" sz="3200" dirty="0" smtClean="0"/>
              <a:t>0,005</a:t>
            </a:r>
            <a:r>
              <a:rPr lang="cs-CZ" sz="3200" baseline="30000" dirty="0"/>
              <a:t>2</a:t>
            </a:r>
            <a:r>
              <a:rPr lang="cs-CZ" sz="3200" dirty="0"/>
              <a:t> </a:t>
            </a:r>
            <a:r>
              <a:rPr lang="cs-CZ" sz="3200" dirty="0" smtClean="0"/>
              <a:t>	=</a:t>
            </a:r>
          </a:p>
          <a:p>
            <a:r>
              <a:rPr lang="cs-CZ" sz="3200" dirty="0" smtClean="0"/>
              <a:t>0,0001</a:t>
            </a:r>
            <a:r>
              <a:rPr lang="cs-CZ" sz="3200" baseline="30000" dirty="0"/>
              <a:t>2</a:t>
            </a:r>
            <a:r>
              <a:rPr lang="cs-CZ" sz="3200" dirty="0"/>
              <a:t> </a:t>
            </a:r>
            <a:r>
              <a:rPr lang="cs-CZ" sz="3200" dirty="0" smtClean="0"/>
              <a:t>	=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96582" y="3097008"/>
            <a:ext cx="30603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0,49</a:t>
            </a:r>
          </a:p>
          <a:p>
            <a:r>
              <a:rPr lang="cs-CZ" sz="3200" dirty="0" smtClean="0"/>
              <a:t>0,0009</a:t>
            </a:r>
          </a:p>
          <a:p>
            <a:r>
              <a:rPr lang="cs-CZ" sz="3200" dirty="0" smtClean="0"/>
              <a:t>0,000025</a:t>
            </a:r>
          </a:p>
          <a:p>
            <a:r>
              <a:rPr lang="cs-CZ" sz="3200" dirty="0" smtClean="0"/>
              <a:t>0,00000001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01395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188640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Druhá mocnina záporných čísel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5118" y="900009"/>
            <a:ext cx="7848872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Druhá mocnina záporného čísla je číslo kladné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19214" y="1712960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(-3)</a:t>
            </a:r>
            <a:r>
              <a:rPr lang="cs-CZ" sz="3200" baseline="30000" dirty="0"/>
              <a:t> 2</a:t>
            </a:r>
            <a:r>
              <a:rPr lang="cs-CZ" sz="3200" dirty="0"/>
              <a:t> </a:t>
            </a:r>
            <a:r>
              <a:rPr lang="cs-CZ" sz="3200" dirty="0" smtClean="0"/>
              <a:t>  = (-3) · (-3) = 9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23791" y="2373057"/>
            <a:ext cx="6624736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Součin dvou záporných čísel je kladný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022866" y="3212976"/>
            <a:ext cx="31540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-3</a:t>
            </a:r>
            <a:r>
              <a:rPr lang="cs-CZ" sz="3200" baseline="30000" dirty="0"/>
              <a:t>2</a:t>
            </a:r>
            <a:r>
              <a:rPr lang="cs-CZ" sz="3200" dirty="0"/>
              <a:t> </a:t>
            </a:r>
            <a:r>
              <a:rPr lang="cs-CZ" sz="3200" dirty="0" smtClean="0"/>
              <a:t>		=</a:t>
            </a:r>
          </a:p>
          <a:p>
            <a:r>
              <a:rPr lang="cs-CZ" sz="3200" dirty="0" smtClean="0"/>
              <a:t>(-4)</a:t>
            </a:r>
            <a:r>
              <a:rPr lang="cs-CZ" sz="3200" baseline="30000" dirty="0"/>
              <a:t> 2</a:t>
            </a:r>
            <a:r>
              <a:rPr lang="cs-CZ" sz="3200" dirty="0"/>
              <a:t> </a:t>
            </a:r>
            <a:r>
              <a:rPr lang="cs-CZ" sz="3200" dirty="0" smtClean="0"/>
              <a:t>	=</a:t>
            </a:r>
          </a:p>
          <a:p>
            <a:r>
              <a:rPr lang="cs-CZ" sz="3200" dirty="0" smtClean="0"/>
              <a:t>-4</a:t>
            </a:r>
            <a:r>
              <a:rPr lang="cs-CZ" sz="3200" baseline="30000" dirty="0"/>
              <a:t>2</a:t>
            </a:r>
            <a:r>
              <a:rPr lang="cs-CZ" sz="3200" dirty="0"/>
              <a:t> </a:t>
            </a:r>
            <a:r>
              <a:rPr lang="cs-CZ" sz="3200" dirty="0" smtClean="0"/>
              <a:t>		=</a:t>
            </a:r>
          </a:p>
          <a:p>
            <a:r>
              <a:rPr lang="cs-CZ" sz="3200" dirty="0" smtClean="0"/>
              <a:t>(-0,1)</a:t>
            </a:r>
            <a:r>
              <a:rPr lang="cs-CZ" sz="3200" baseline="30000" dirty="0"/>
              <a:t> 2</a:t>
            </a:r>
            <a:r>
              <a:rPr lang="cs-CZ" sz="3200" dirty="0"/>
              <a:t> </a:t>
            </a:r>
            <a:r>
              <a:rPr lang="cs-CZ" sz="3200" dirty="0" smtClean="0"/>
              <a:t>	=</a:t>
            </a:r>
            <a:endParaRPr lang="cs-CZ" sz="3200" dirty="0"/>
          </a:p>
        </p:txBody>
      </p:sp>
      <p:pic>
        <p:nvPicPr>
          <p:cNvPr id="1026" name="Picture 2" descr="C:\Users\Venda\AppData\Local\Microsoft\Windows\Temporary Internet Files\Content.IE5\GWG7I0M4\MC90043475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36" y="3063876"/>
            <a:ext cx="941188" cy="94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5161140" y="3212975"/>
            <a:ext cx="23716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-9</a:t>
            </a:r>
          </a:p>
          <a:p>
            <a:r>
              <a:rPr lang="cs-CZ" sz="3200" dirty="0" smtClean="0"/>
              <a:t>16</a:t>
            </a:r>
          </a:p>
          <a:p>
            <a:r>
              <a:rPr lang="cs-CZ" sz="3200" dirty="0" smtClean="0"/>
              <a:t>-16</a:t>
            </a:r>
          </a:p>
          <a:p>
            <a:r>
              <a:rPr lang="cs-CZ" sz="3200" dirty="0" smtClean="0"/>
              <a:t>0,01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0446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5712 0.00578 L 0.51389 -0.00486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0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295405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Druhá mocnina zlomku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909256"/>
            <a:ext cx="7416824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Umocní se čitatel i jmenovatel zlomku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58416" y="2629049"/>
                <a:ext cx="2797460" cy="2683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4400" b="0" i="1" smtClean="0">
                        <a:latin typeface="Cambria Math"/>
                      </a:rPr>
                      <m:t>( </m:t>
                    </m:r>
                    <m:f>
                      <m:fPr>
                        <m:ctrlPr>
                          <a:rPr lang="cs-CZ" sz="4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44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4400" b="0" i="1" smtClean="0">
                        <a:latin typeface="Cambria Math"/>
                      </a:rPr>
                      <m:t> </m:t>
                    </m:r>
                    <m:r>
                      <a:rPr lang="cs-CZ" sz="4400" b="0" i="0" smtClean="0">
                        <a:latin typeface="Cambria Math"/>
                      </a:rPr>
                      <m:t>)</m:t>
                    </m:r>
                    <m:r>
                      <m:rPr>
                        <m:nor/>
                      </m:rPr>
                      <a:rPr lang="cs-CZ" sz="4400" baseline="30000" dirty="0"/>
                      <m:t>2</m:t>
                    </m:r>
                  </m:oMath>
                </a14:m>
                <a:r>
                  <a:rPr lang="cs-CZ" sz="4400" dirty="0" smtClean="0"/>
                  <a:t>	=</a:t>
                </a:r>
              </a:p>
              <a:p>
                <a:endParaRPr lang="cs-CZ" sz="4400" dirty="0" smtClean="0"/>
              </a:p>
              <a:p>
                <a:r>
                  <a:rPr lang="cs-CZ" sz="4400" dirty="0" smtClean="0"/>
                  <a:t>(-</a:t>
                </a:r>
                <a14:m>
                  <m:oMath xmlns:m="http://schemas.openxmlformats.org/officeDocument/2006/math">
                    <m:r>
                      <a:rPr lang="cs-CZ" sz="4400" b="0" i="0" smtClean="0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cs-CZ" sz="4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4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44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4400" dirty="0" smtClean="0"/>
                  <a:t>)</a:t>
                </a:r>
                <a:r>
                  <a:rPr lang="cs-CZ" sz="4400" baseline="30000" dirty="0"/>
                  <a:t> 2</a:t>
                </a:r>
                <a:r>
                  <a:rPr lang="cs-CZ" sz="4400" dirty="0"/>
                  <a:t> </a:t>
                </a:r>
                <a:r>
                  <a:rPr lang="cs-CZ" sz="4400" dirty="0" smtClean="0"/>
                  <a:t> 	=</a:t>
                </a:r>
                <a:endParaRPr lang="cs-CZ" sz="4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416" y="2629049"/>
                <a:ext cx="2797460" cy="268304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8715" b="-47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275856" y="2608435"/>
                <a:ext cx="2520280" cy="2683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4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0" i="1" smtClean="0">
                            <a:latin typeface="Cambria Math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cs-CZ" sz="4400" baseline="30000" dirty="0"/>
                          <m:t>2</m:t>
                        </m:r>
                      </m:num>
                      <m:den>
                        <m:r>
                          <a:rPr lang="cs-CZ" sz="4400" b="0" i="1" smtClean="0">
                            <a:latin typeface="Cambria Math"/>
                          </a:rPr>
                          <m:t>4</m:t>
                        </m:r>
                        <m:r>
                          <m:rPr>
                            <m:nor/>
                          </m:rPr>
                          <a:rPr lang="cs-CZ" sz="4400" baseline="30000" dirty="0"/>
                          <m:t>2</m:t>
                        </m:r>
                      </m:den>
                    </m:f>
                  </m:oMath>
                </a14:m>
                <a:r>
                  <a:rPr lang="cs-CZ" sz="4400" dirty="0" smtClean="0"/>
                  <a:t>	=</a:t>
                </a:r>
              </a:p>
              <a:p>
                <a:endParaRPr lang="cs-CZ" sz="4400" dirty="0" smtClean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4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0" i="1" smtClean="0">
                            <a:latin typeface="Cambria Math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cs-CZ" sz="4400" baseline="30000" dirty="0"/>
                          <m:t>2</m:t>
                        </m:r>
                      </m:num>
                      <m:den>
                        <m:r>
                          <a:rPr lang="cs-CZ" sz="4400" b="0" i="1" smtClean="0">
                            <a:latin typeface="Cambria Math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cs-CZ" sz="4400" baseline="30000" dirty="0"/>
                          <m:t>2</m:t>
                        </m:r>
                      </m:den>
                    </m:f>
                  </m:oMath>
                </a14:m>
                <a:r>
                  <a:rPr lang="cs-CZ" sz="4400" dirty="0" smtClean="0"/>
                  <a:t>	=</a:t>
                </a:r>
                <a:endParaRPr lang="cs-CZ" sz="44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856" y="2608435"/>
                <a:ext cx="2520280" cy="268304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t="-1136" b="-47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148064" y="2608435"/>
                <a:ext cx="1800200" cy="2687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4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0" i="1" smtClean="0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cs-CZ" sz="4400" b="0" i="1" smtClean="0">
                            <a:latin typeface="Cambria Math"/>
                          </a:rPr>
                          <m:t>16</m:t>
                        </m:r>
                      </m:den>
                    </m:f>
                  </m:oMath>
                </a14:m>
                <a:r>
                  <a:rPr lang="cs-CZ" sz="4400" dirty="0" smtClean="0"/>
                  <a:t>	</a:t>
                </a:r>
              </a:p>
              <a:p>
                <a:endParaRPr lang="cs-CZ" sz="4400" dirty="0" smtClean="0"/>
              </a:p>
              <a:p>
                <a14:m>
                  <m:oMath xmlns:m="http://schemas.openxmlformats.org/officeDocument/2006/math">
                    <m:r>
                      <a:rPr lang="cs-CZ" sz="4400" b="0" i="1" smtClean="0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cs-CZ" sz="4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4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4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4400" dirty="0" smtClean="0"/>
                  <a:t>	</a:t>
                </a:r>
                <a:endParaRPr lang="cs-CZ" sz="4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2608435"/>
                <a:ext cx="1800200" cy="2687274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412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druhou mocninu: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7</a:t>
            </a:r>
            <a:r>
              <a:rPr lang="cs-CZ" baseline="30000" dirty="0" smtClean="0"/>
              <a:t>2 </a:t>
            </a:r>
            <a:r>
              <a:rPr lang="cs-CZ" dirty="0" smtClean="0"/>
              <a:t>=</a:t>
            </a:r>
          </a:p>
          <a:p>
            <a:r>
              <a:rPr lang="cs-CZ" dirty="0" smtClean="0"/>
              <a:t>70</a:t>
            </a:r>
            <a:r>
              <a:rPr lang="cs-CZ" baseline="30000" dirty="0" smtClean="0"/>
              <a:t>2 </a:t>
            </a:r>
            <a:r>
              <a:rPr lang="cs-CZ" dirty="0"/>
              <a:t>=</a:t>
            </a:r>
          </a:p>
          <a:p>
            <a:r>
              <a:rPr lang="cs-CZ" dirty="0" smtClean="0"/>
              <a:t>700</a:t>
            </a:r>
            <a:r>
              <a:rPr lang="cs-CZ" baseline="30000" dirty="0" smtClean="0"/>
              <a:t>2 </a:t>
            </a:r>
            <a:r>
              <a:rPr lang="cs-CZ" dirty="0"/>
              <a:t>=</a:t>
            </a:r>
          </a:p>
          <a:p>
            <a:r>
              <a:rPr lang="cs-CZ" dirty="0" smtClean="0"/>
              <a:t>7000</a:t>
            </a:r>
            <a:r>
              <a:rPr lang="cs-CZ" baseline="30000" dirty="0" smtClean="0"/>
              <a:t>2 </a:t>
            </a:r>
            <a:r>
              <a:rPr lang="cs-CZ" dirty="0"/>
              <a:t>=</a:t>
            </a:r>
          </a:p>
          <a:p>
            <a:r>
              <a:rPr lang="cs-CZ" dirty="0" smtClean="0"/>
              <a:t>0,7</a:t>
            </a:r>
            <a:r>
              <a:rPr lang="cs-CZ" baseline="30000" dirty="0" smtClean="0"/>
              <a:t>2 </a:t>
            </a:r>
            <a:r>
              <a:rPr lang="cs-CZ" dirty="0"/>
              <a:t>=</a:t>
            </a:r>
          </a:p>
          <a:p>
            <a:r>
              <a:rPr lang="cs-CZ" dirty="0" smtClean="0"/>
              <a:t>0,007</a:t>
            </a:r>
            <a:r>
              <a:rPr lang="cs-CZ" baseline="30000" dirty="0" smtClean="0"/>
              <a:t>2 </a:t>
            </a:r>
            <a:r>
              <a:rPr lang="cs-CZ" dirty="0"/>
              <a:t>=</a:t>
            </a:r>
          </a:p>
          <a:p>
            <a:r>
              <a:rPr lang="cs-CZ" dirty="0" smtClean="0"/>
              <a:t>0,0007</a:t>
            </a:r>
            <a:r>
              <a:rPr lang="cs-CZ" baseline="30000" dirty="0" smtClean="0"/>
              <a:t>2 </a:t>
            </a:r>
            <a:r>
              <a:rPr lang="cs-CZ" dirty="0"/>
              <a:t>=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11</a:t>
            </a:r>
            <a:r>
              <a:rPr lang="cs-CZ" baseline="30000" dirty="0"/>
              <a:t>2</a:t>
            </a:r>
            <a:r>
              <a:rPr lang="cs-CZ" dirty="0" smtClean="0"/>
              <a:t> = </a:t>
            </a:r>
          </a:p>
          <a:p>
            <a:r>
              <a:rPr lang="cs-CZ" dirty="0" smtClean="0"/>
              <a:t>1,1</a:t>
            </a:r>
            <a:r>
              <a:rPr lang="cs-CZ" baseline="30000" dirty="0"/>
              <a:t>2</a:t>
            </a:r>
            <a:r>
              <a:rPr lang="cs-CZ" dirty="0" smtClean="0"/>
              <a:t> = </a:t>
            </a:r>
          </a:p>
          <a:p>
            <a:r>
              <a:rPr lang="cs-CZ" dirty="0" smtClean="0"/>
              <a:t>0,11</a:t>
            </a:r>
            <a:r>
              <a:rPr lang="cs-CZ" baseline="30000" dirty="0"/>
              <a:t>2</a:t>
            </a:r>
            <a:r>
              <a:rPr lang="cs-CZ" dirty="0" smtClean="0"/>
              <a:t> =</a:t>
            </a:r>
          </a:p>
          <a:p>
            <a:r>
              <a:rPr lang="cs-CZ" dirty="0" smtClean="0"/>
              <a:t>13</a:t>
            </a:r>
            <a:r>
              <a:rPr lang="cs-CZ" baseline="30000" dirty="0"/>
              <a:t>2</a:t>
            </a:r>
            <a:r>
              <a:rPr lang="cs-CZ" dirty="0" smtClean="0"/>
              <a:t> =</a:t>
            </a:r>
          </a:p>
          <a:p>
            <a:r>
              <a:rPr lang="cs-CZ" dirty="0" smtClean="0"/>
              <a:t>1,3</a:t>
            </a:r>
            <a:r>
              <a:rPr lang="cs-CZ" baseline="30000" dirty="0"/>
              <a:t>2</a:t>
            </a:r>
            <a:r>
              <a:rPr lang="cs-CZ" dirty="0" smtClean="0"/>
              <a:t> =</a:t>
            </a:r>
          </a:p>
          <a:p>
            <a:r>
              <a:rPr lang="cs-CZ" dirty="0" smtClean="0"/>
              <a:t>0,13</a:t>
            </a:r>
            <a:r>
              <a:rPr lang="cs-CZ" baseline="30000" dirty="0"/>
              <a:t>2</a:t>
            </a:r>
            <a:r>
              <a:rPr lang="cs-CZ" dirty="0" smtClean="0"/>
              <a:t> =</a:t>
            </a:r>
          </a:p>
          <a:p>
            <a:r>
              <a:rPr lang="cs-CZ" dirty="0" smtClean="0"/>
              <a:t>0,013</a:t>
            </a:r>
            <a:r>
              <a:rPr lang="cs-CZ" baseline="30000" dirty="0"/>
              <a:t>2</a:t>
            </a:r>
            <a:r>
              <a:rPr lang="cs-CZ" dirty="0" smtClean="0"/>
              <a:t> =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669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Vypočítej druhou mocninu - výsledky: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7</a:t>
            </a:r>
            <a:r>
              <a:rPr lang="cs-CZ" baseline="30000" dirty="0" smtClean="0"/>
              <a:t>2 </a:t>
            </a:r>
            <a:r>
              <a:rPr lang="cs-CZ" dirty="0" smtClean="0"/>
              <a:t>= 49</a:t>
            </a:r>
          </a:p>
          <a:p>
            <a:r>
              <a:rPr lang="cs-CZ" dirty="0" smtClean="0"/>
              <a:t>70</a:t>
            </a:r>
            <a:r>
              <a:rPr lang="cs-CZ" baseline="30000" dirty="0" smtClean="0"/>
              <a:t>2 </a:t>
            </a:r>
            <a:r>
              <a:rPr lang="cs-CZ" dirty="0" smtClean="0"/>
              <a:t>= 4 900</a:t>
            </a:r>
            <a:endParaRPr lang="cs-CZ" dirty="0"/>
          </a:p>
          <a:p>
            <a:r>
              <a:rPr lang="cs-CZ" dirty="0" smtClean="0"/>
              <a:t>700</a:t>
            </a:r>
            <a:r>
              <a:rPr lang="cs-CZ" baseline="30000" dirty="0" smtClean="0"/>
              <a:t>2 </a:t>
            </a:r>
            <a:r>
              <a:rPr lang="cs-CZ" dirty="0" smtClean="0"/>
              <a:t>= 490 000</a:t>
            </a:r>
            <a:endParaRPr lang="cs-CZ" dirty="0"/>
          </a:p>
          <a:p>
            <a:r>
              <a:rPr lang="cs-CZ" dirty="0" smtClean="0"/>
              <a:t>7000</a:t>
            </a:r>
            <a:r>
              <a:rPr lang="cs-CZ" baseline="30000" dirty="0" smtClean="0"/>
              <a:t>2 </a:t>
            </a:r>
            <a:r>
              <a:rPr lang="cs-CZ" dirty="0" smtClean="0"/>
              <a:t>= 49 000 000</a:t>
            </a:r>
            <a:endParaRPr lang="cs-CZ" dirty="0"/>
          </a:p>
          <a:p>
            <a:r>
              <a:rPr lang="cs-CZ" dirty="0" smtClean="0"/>
              <a:t>0,7</a:t>
            </a:r>
            <a:r>
              <a:rPr lang="cs-CZ" baseline="30000" dirty="0" smtClean="0"/>
              <a:t>2 </a:t>
            </a:r>
            <a:r>
              <a:rPr lang="cs-CZ" dirty="0" smtClean="0"/>
              <a:t>= 0,49</a:t>
            </a:r>
            <a:endParaRPr lang="cs-CZ" dirty="0"/>
          </a:p>
          <a:p>
            <a:r>
              <a:rPr lang="cs-CZ" dirty="0" smtClean="0"/>
              <a:t>0,007</a:t>
            </a:r>
            <a:r>
              <a:rPr lang="cs-CZ" baseline="30000" dirty="0" smtClean="0"/>
              <a:t>2 </a:t>
            </a:r>
            <a:r>
              <a:rPr lang="cs-CZ" dirty="0" smtClean="0"/>
              <a:t>= 0,000049</a:t>
            </a:r>
            <a:endParaRPr lang="cs-CZ" dirty="0"/>
          </a:p>
          <a:p>
            <a:r>
              <a:rPr lang="cs-CZ" dirty="0" smtClean="0"/>
              <a:t>0,0007</a:t>
            </a:r>
            <a:r>
              <a:rPr lang="cs-CZ" baseline="30000" dirty="0" smtClean="0"/>
              <a:t>2 </a:t>
            </a:r>
            <a:r>
              <a:rPr lang="cs-CZ" dirty="0" smtClean="0"/>
              <a:t>= 0,00000049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11</a:t>
            </a:r>
            <a:r>
              <a:rPr lang="cs-CZ" baseline="30000" dirty="0"/>
              <a:t>2</a:t>
            </a:r>
            <a:r>
              <a:rPr lang="cs-CZ" dirty="0" smtClean="0"/>
              <a:t> = 121</a:t>
            </a:r>
          </a:p>
          <a:p>
            <a:r>
              <a:rPr lang="cs-CZ" dirty="0" smtClean="0"/>
              <a:t>1,1</a:t>
            </a:r>
            <a:r>
              <a:rPr lang="cs-CZ" baseline="30000" dirty="0"/>
              <a:t>2</a:t>
            </a:r>
            <a:r>
              <a:rPr lang="cs-CZ" dirty="0" smtClean="0"/>
              <a:t> = 1,21</a:t>
            </a:r>
          </a:p>
          <a:p>
            <a:r>
              <a:rPr lang="cs-CZ" dirty="0" smtClean="0"/>
              <a:t>0,11</a:t>
            </a:r>
            <a:r>
              <a:rPr lang="cs-CZ" baseline="30000" dirty="0"/>
              <a:t>2</a:t>
            </a:r>
            <a:r>
              <a:rPr lang="cs-CZ" dirty="0" smtClean="0"/>
              <a:t> = 0,0121</a:t>
            </a:r>
          </a:p>
          <a:p>
            <a:r>
              <a:rPr lang="cs-CZ" dirty="0" smtClean="0"/>
              <a:t>13</a:t>
            </a:r>
            <a:r>
              <a:rPr lang="cs-CZ" baseline="30000" dirty="0"/>
              <a:t>2</a:t>
            </a:r>
            <a:r>
              <a:rPr lang="cs-CZ" dirty="0" smtClean="0"/>
              <a:t> = 169</a:t>
            </a:r>
          </a:p>
          <a:p>
            <a:r>
              <a:rPr lang="cs-CZ" dirty="0" smtClean="0"/>
              <a:t>1,3</a:t>
            </a:r>
            <a:r>
              <a:rPr lang="cs-CZ" baseline="30000" dirty="0"/>
              <a:t>2</a:t>
            </a:r>
            <a:r>
              <a:rPr lang="cs-CZ" dirty="0" smtClean="0"/>
              <a:t> = 1,69</a:t>
            </a:r>
          </a:p>
          <a:p>
            <a:r>
              <a:rPr lang="cs-CZ" dirty="0" smtClean="0"/>
              <a:t>0,13</a:t>
            </a:r>
            <a:r>
              <a:rPr lang="cs-CZ" baseline="30000" dirty="0"/>
              <a:t>2</a:t>
            </a:r>
            <a:r>
              <a:rPr lang="cs-CZ" dirty="0" smtClean="0"/>
              <a:t> = 0,0169</a:t>
            </a:r>
          </a:p>
          <a:p>
            <a:r>
              <a:rPr lang="cs-CZ" dirty="0" smtClean="0"/>
              <a:t>0,013</a:t>
            </a:r>
            <a:r>
              <a:rPr lang="cs-CZ" baseline="30000" dirty="0"/>
              <a:t>2</a:t>
            </a:r>
            <a:r>
              <a:rPr lang="cs-CZ" dirty="0" smtClean="0"/>
              <a:t> = 0,000169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496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Text: autor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37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181</TotalTime>
  <Words>206</Words>
  <Application>Microsoft Office PowerPoint</Application>
  <PresentationFormat>Předvádění na obrazovce (4:3)</PresentationFormat>
  <Paragraphs>113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Došky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Vypočítej druhou mocninu:</vt:lpstr>
      <vt:lpstr>Vypočítej druhou mocninu - výsledky: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Hana Zmrhalová</dc:creator>
  <cp:lastModifiedBy>Hana</cp:lastModifiedBy>
  <cp:revision>23</cp:revision>
  <dcterms:created xsi:type="dcterms:W3CDTF">2012-10-11T13:07:22Z</dcterms:created>
  <dcterms:modified xsi:type="dcterms:W3CDTF">2013-06-09T17:22:38Z</dcterms:modified>
</cp:coreProperties>
</file>