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0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2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178A00-BCF8-4F13-A1E1-74F72F513176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CE1561-4AB3-46C2-8874-A0FD416599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73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DFCC8A-F78F-40D4-9D24-16E7556A8EB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51AD58C-ACFE-4903-AAE7-E6883551053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VY_32_INOVACE_03_M8_mocniny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Matematika – druhá </a:t>
            </a:r>
            <a:r>
              <a:rPr lang="cs-CZ" sz="1600" dirty="0" smtClean="0">
                <a:solidFill>
                  <a:schemeClr val="tx2"/>
                </a:solidFill>
              </a:rPr>
              <a:t>mocnina </a:t>
            </a:r>
            <a:r>
              <a:rPr lang="cs-CZ" sz="1600" smtClean="0">
                <a:solidFill>
                  <a:schemeClr val="tx2"/>
                </a:solidFill>
              </a:rPr>
              <a:t>v tabulkách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a procvičování	výpočtu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druhé mocniny s  použitím  kalkulačky  a </a:t>
            </a:r>
            <a:r>
              <a:rPr lang="cs-CZ" sz="1600" dirty="0"/>
              <a:t> </a:t>
            </a:r>
            <a:r>
              <a:rPr lang="cs-CZ" sz="1600" dirty="0" smtClean="0"/>
              <a:t>určení druhé mocniny 	pomocí </a:t>
            </a:r>
            <a:r>
              <a:rPr lang="cs-CZ" sz="1600" dirty="0" smtClean="0">
                <a:solidFill>
                  <a:schemeClr val="tx2"/>
                </a:solidFill>
              </a:rPr>
              <a:t>tabulek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18.10.2012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7272338" cy="1150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32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84465"/>
            <a:ext cx="615085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Odhadujeme a počítáme mocniny</a:t>
            </a:r>
            <a:endParaRPr lang="cs-CZ" sz="32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420888"/>
            <a:ext cx="24482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59,84</a:t>
            </a:r>
            <a:r>
              <a:rPr lang="cs-CZ" sz="3200" baseline="30000" dirty="0" smtClean="0"/>
              <a:t>2</a:t>
            </a:r>
            <a:r>
              <a:rPr lang="cs-CZ" sz="3200" dirty="0"/>
              <a:t>	</a:t>
            </a:r>
            <a:r>
              <a:rPr lang="cs-CZ" sz="3200" dirty="0" smtClean="0"/>
              <a:t>≐</a:t>
            </a:r>
          </a:p>
          <a:p>
            <a:r>
              <a:rPr lang="cs-CZ" sz="3200" dirty="0" smtClean="0"/>
              <a:t>0,3145</a:t>
            </a:r>
            <a:r>
              <a:rPr lang="cs-CZ" sz="3200" baseline="30000" dirty="0"/>
              <a:t>2</a:t>
            </a:r>
            <a:r>
              <a:rPr lang="cs-CZ" sz="3200" dirty="0"/>
              <a:t>	≐</a:t>
            </a:r>
          </a:p>
          <a:p>
            <a:r>
              <a:rPr lang="cs-CZ" sz="3200" dirty="0" smtClean="0"/>
              <a:t>3475</a:t>
            </a:r>
            <a:r>
              <a:rPr lang="cs-CZ" sz="3200" baseline="30000" dirty="0"/>
              <a:t>2</a:t>
            </a:r>
            <a:r>
              <a:rPr lang="cs-CZ" sz="3200" dirty="0"/>
              <a:t>	</a:t>
            </a:r>
            <a:r>
              <a:rPr lang="cs-CZ" sz="3200" dirty="0" smtClean="0"/>
              <a:t>≐	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2420888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60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		=</a:t>
            </a:r>
          </a:p>
          <a:p>
            <a:r>
              <a:rPr lang="cs-CZ" sz="3200" dirty="0" smtClean="0"/>
              <a:t>0,3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		=</a:t>
            </a:r>
          </a:p>
          <a:p>
            <a:r>
              <a:rPr lang="cs-CZ" sz="3200" dirty="0" smtClean="0"/>
              <a:t>3000</a:t>
            </a:r>
            <a:r>
              <a:rPr lang="cs-CZ" sz="3200" baseline="30000" dirty="0" smtClean="0"/>
              <a:t>2	</a:t>
            </a:r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2420888"/>
            <a:ext cx="2952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3600</a:t>
            </a:r>
          </a:p>
          <a:p>
            <a:r>
              <a:rPr lang="cs-CZ" sz="3200" dirty="0" smtClean="0"/>
              <a:t>0,09</a:t>
            </a:r>
          </a:p>
          <a:p>
            <a:r>
              <a:rPr lang="cs-CZ" sz="3200" dirty="0" smtClean="0"/>
              <a:t>9000000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7741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404664"/>
            <a:ext cx="7059946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Druhá mocnina na kalkulačce 3,4</a:t>
            </a:r>
            <a:r>
              <a:rPr lang="cs-CZ" sz="3600" b="1" spc="50" baseline="3000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2</a:t>
            </a:r>
            <a:endParaRPr lang="cs-CZ" sz="3600" b="1" spc="50" baseline="3000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700808"/>
            <a:ext cx="21602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Vložíme</a:t>
            </a:r>
          </a:p>
          <a:p>
            <a:endParaRPr lang="cs-CZ" sz="3200" dirty="0" smtClean="0"/>
          </a:p>
          <a:p>
            <a:r>
              <a:rPr lang="cs-CZ" sz="3200" dirty="0" smtClean="0"/>
              <a:t>Stiskneme</a:t>
            </a:r>
          </a:p>
          <a:p>
            <a:endParaRPr lang="cs-CZ" sz="3200" dirty="0" smtClean="0"/>
          </a:p>
          <a:p>
            <a:r>
              <a:rPr lang="cs-CZ" sz="3200" dirty="0" smtClean="0"/>
              <a:t>Kalkulačka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59832" y="1700808"/>
            <a:ext cx="72166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3,4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7" y="2685692"/>
            <a:ext cx="577645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X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5448" y="3670578"/>
            <a:ext cx="117852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11,56</a:t>
            </a:r>
            <a:endParaRPr lang="cs-CZ" sz="3200" dirty="0"/>
          </a:p>
        </p:txBody>
      </p:sp>
      <p:pic>
        <p:nvPicPr>
          <p:cNvPr id="1031" name="Picture 7" descr="C:\Users\Venda\AppData\Local\Microsoft\Windows\Temporary Internet Files\Content.IE5\FVRKABIJ\MC900378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22306"/>
            <a:ext cx="3277593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7544" y="4744714"/>
            <a:ext cx="2079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Bez tlačítka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69885" y="4744713"/>
            <a:ext cx="577645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X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14603" y="5811417"/>
            <a:ext cx="72166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3,4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7704" y="5811416"/>
            <a:ext cx="50405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X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3695" y="5811415"/>
            <a:ext cx="45878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=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5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  <p:bldP spid="6" grpId="0" animBg="1"/>
      <p:bldP spid="16" grpId="0" animBg="1"/>
      <p:bldP spid="17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9834" y="176698"/>
            <a:ext cx="85051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Druhá mocnina v tabulkách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52736"/>
            <a:ext cx="8064896" cy="101566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V tabulce M1 jsou uvedeny druhé mocniny celých čísel od 0 do 1000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212976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158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	=</a:t>
            </a:r>
          </a:p>
          <a:p>
            <a:endParaRPr lang="cs-CZ" sz="3200" dirty="0" smtClean="0"/>
          </a:p>
          <a:p>
            <a:r>
              <a:rPr lang="cs-CZ" sz="3200" dirty="0" smtClean="0"/>
              <a:t>989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	=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419872" y="3233937"/>
            <a:ext cx="13147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24964</a:t>
            </a:r>
          </a:p>
          <a:p>
            <a:endParaRPr lang="cs-CZ" sz="3200" dirty="0"/>
          </a:p>
          <a:p>
            <a:r>
              <a:rPr lang="cs-CZ" sz="3200" dirty="0" smtClean="0"/>
              <a:t>97812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559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0841" y="155504"/>
            <a:ext cx="138211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13,4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	=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6136" y="184284"/>
            <a:ext cx="4448654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Najdeme 134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17956 </a:t>
            </a:r>
            <a:r>
              <a:rPr lang="cs-CZ" sz="3200" baseline="30000" dirty="0" smtClean="0"/>
              <a:t> </a:t>
            </a:r>
            <a:endParaRPr lang="cs-CZ" sz="32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63582" y="908720"/>
            <a:ext cx="475252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Oddělíme </a:t>
            </a:r>
            <a:r>
              <a:rPr lang="cs-CZ" sz="3200" smtClean="0"/>
              <a:t>2 desetinná </a:t>
            </a:r>
            <a:r>
              <a:rPr lang="cs-CZ" sz="3200" dirty="0" smtClean="0"/>
              <a:t>místa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74755" y="1700808"/>
            <a:ext cx="271580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13,4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	= 179,56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0841" y="2420888"/>
            <a:ext cx="13773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7,25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6136" y="2420888"/>
            <a:ext cx="446449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Najdeme 725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525625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91574" y="3140968"/>
            <a:ext cx="482453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Oddělíme 4 desetinná místa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3842" y="3933056"/>
            <a:ext cx="301236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7,25</a:t>
            </a:r>
            <a:r>
              <a:rPr lang="cs-CZ" sz="3200" baseline="30000" dirty="0" smtClean="0"/>
              <a:t>2 </a:t>
            </a:r>
            <a:r>
              <a:rPr lang="cs-CZ" sz="3200" dirty="0" smtClean="0"/>
              <a:t>= 52,5625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0698" y="4653136"/>
            <a:ext cx="151355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4700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96136" y="4653135"/>
            <a:ext cx="3996607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Najdeme 47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2209 </a:t>
            </a:r>
            <a:r>
              <a:rPr lang="cs-CZ" sz="3200" baseline="30000" dirty="0" smtClean="0"/>
              <a:t> </a:t>
            </a:r>
            <a:endParaRPr lang="cs-CZ" sz="32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5373216"/>
            <a:ext cx="331236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Připíšeme 4 nuly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6093296"/>
            <a:ext cx="351089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4700</a:t>
            </a:r>
            <a:r>
              <a:rPr lang="cs-CZ" sz="3200" baseline="30000" dirty="0" smtClean="0"/>
              <a:t>2 </a:t>
            </a:r>
            <a:r>
              <a:rPr lang="cs-CZ" sz="3200" dirty="0" smtClean="0"/>
              <a:t>= 22090000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0139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8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8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8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9" grpId="1" animBg="1"/>
      <p:bldP spid="10" grpId="0" animBg="1"/>
      <p:bldP spid="11" grpId="0" animBg="1"/>
      <p:bldP spid="12" grpId="0" animBg="1"/>
      <p:bldP spid="14" grpId="0" animBg="1"/>
      <p:bldP spid="14" grpId="1" animBg="1"/>
      <p:bldP spid="15" grpId="0" animBg="1"/>
      <p:bldP spid="16" grpId="0" animBg="1"/>
      <p:bldP spid="17" grpId="0" animBg="1"/>
      <p:bldP spid="18" grpId="0" animBg="1"/>
      <p:bldP spid="1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2276"/>
            <a:ext cx="6638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Hledáme v tabulkách a zaokrouhlujeme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280831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3578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≐ 3580</a:t>
            </a:r>
            <a:r>
              <a:rPr lang="cs-CZ" sz="3200" baseline="30000" dirty="0"/>
              <a:t>2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2522044"/>
            <a:ext cx="433323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Najdeme 358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=128164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3429000"/>
            <a:ext cx="331236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Připíšeme 2 nuly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4509120"/>
            <a:ext cx="3608369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3578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≐ 12816400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628799"/>
            <a:ext cx="309142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15,749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≐ 15,7</a:t>
            </a:r>
            <a:r>
              <a:rPr lang="cs-CZ" sz="3200" baseline="30000" dirty="0"/>
              <a:t>2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2522044"/>
            <a:ext cx="403187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Najdeme 157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=24649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3429000"/>
            <a:ext cx="4896544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Oddělíme 2 desetinné místa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8025" y="4509119"/>
            <a:ext cx="338437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15,749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≐ 246,49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9515" y="1628798"/>
            <a:ext cx="410445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0,024581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≐ 0,0246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79712" y="2522044"/>
            <a:ext cx="403187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Najdeme 246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=60516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35896" y="3429000"/>
            <a:ext cx="4896544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Oddělíme 8 desetinných míst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96927" y="4509120"/>
            <a:ext cx="4679529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0,024581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≐ 0,00060516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0446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7" grpId="0" animBg="1"/>
      <p:bldP spid="7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ZDROJE:</a:t>
            </a:r>
          </a:p>
          <a:p>
            <a:pPr>
              <a:buFontTx/>
              <a:buNone/>
            </a:pPr>
            <a:r>
              <a:rPr lang="cs-CZ" smtClean="0"/>
              <a:t>Text: autor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2012-3-14</a:t>
            </a:r>
            <a:r>
              <a:rPr lang="en-US" dirty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/>
              <a:t>GALERIE  Microsoft  Office</a:t>
            </a:r>
          </a:p>
          <a:p>
            <a:pPr>
              <a:buFontTx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61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330</TotalTime>
  <Words>139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Hana Zmrhalová</dc:creator>
  <cp:lastModifiedBy>Hana</cp:lastModifiedBy>
  <cp:revision>28</cp:revision>
  <dcterms:created xsi:type="dcterms:W3CDTF">2012-10-11T13:07:22Z</dcterms:created>
  <dcterms:modified xsi:type="dcterms:W3CDTF">2013-06-09T17:35:15Z</dcterms:modified>
</cp:coreProperties>
</file>