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4BE9817-E9C2-4F5E-95A3-3FEF19830D4E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7B8C6C3-09D6-43F2-A579-56C6617174D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980728"/>
            <a:ext cx="5400600" cy="1702160"/>
          </a:xfrm>
        </p:spPr>
        <p:txBody>
          <a:bodyPr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Šablona III/2</a:t>
            </a:r>
            <a:r>
              <a:rPr lang="cs-CZ" b="1" u="sng" dirty="0" smtClean="0">
                <a:solidFill>
                  <a:schemeClr val="tx1"/>
                </a:solidFill>
              </a:rPr>
              <a:t/>
            </a:r>
            <a:br>
              <a:rPr lang="cs-CZ" b="1" u="sng" dirty="0" smtClean="0">
                <a:solidFill>
                  <a:schemeClr val="tx1"/>
                </a:solidFill>
              </a:rPr>
            </a:br>
            <a:r>
              <a:rPr lang="cs-CZ" b="1" u="sng" dirty="0" smtClean="0">
                <a:solidFill>
                  <a:schemeClr val="tx1"/>
                </a:solidFill>
              </a:rPr>
              <a:t>Subtropická </a:t>
            </a:r>
            <a:r>
              <a:rPr lang="cs-CZ" b="1" u="sng" dirty="0" smtClean="0">
                <a:solidFill>
                  <a:schemeClr val="tx1"/>
                </a:solidFill>
              </a:rPr>
              <a:t>vegetace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cs-CZ" b="1" dirty="0" smtClean="0">
                <a:solidFill>
                  <a:schemeClr val="tx1"/>
                </a:solidFill>
              </a:rPr>
              <a:t>gr. Lenka Nováková – 1.ZŠ Horní Slavkov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VY_32_INOVACE_11_SUBTROPY-Z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294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00811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Co jsou subtropy?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72816"/>
            <a:ext cx="6400800" cy="3616425"/>
          </a:xfrm>
        </p:spPr>
        <p:txBody>
          <a:bodyPr/>
          <a:lstStyle/>
          <a:p>
            <a:pPr marL="342900" indent="-342900" algn="l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tx1"/>
                </a:solidFill>
              </a:rPr>
              <a:t>oblasti se subtropickým podnebím na přechodu mezi tropickým a  mírným teplotním pásem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tx1"/>
                </a:solidFill>
              </a:rPr>
              <a:t>řídké lesy s podrostem bylin a keřů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800" b="1" dirty="0">
                <a:solidFill>
                  <a:schemeClr val="tx1"/>
                </a:solidFill>
              </a:rPr>
              <a:t>r</a:t>
            </a:r>
            <a:r>
              <a:rPr lang="cs-CZ" sz="2800" b="1" dirty="0" smtClean="0">
                <a:solidFill>
                  <a:schemeClr val="tx1"/>
                </a:solidFill>
              </a:rPr>
              <a:t>ostlinstvo se přizpůsobilo horkému a suchému    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tx1"/>
                </a:solidFill>
              </a:rPr>
              <a:t>podnebí – tvrdé kožovité listy</a:t>
            </a:r>
          </a:p>
          <a:p>
            <a:pPr marL="342900" indent="-342900" algn="l">
              <a:buFont typeface="Courier New" pitchFamily="49" charset="0"/>
              <a:buChar char="o"/>
            </a:pP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algn="l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38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1600" y="-171400"/>
            <a:ext cx="7772400" cy="1152128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Typy subt</a:t>
            </a:r>
            <a:r>
              <a:rPr lang="cs-CZ" b="1" u="sng" dirty="0" smtClean="0">
                <a:solidFill>
                  <a:schemeClr val="tx1"/>
                </a:solidFill>
              </a:rPr>
              <a:t>ropické vegetace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5516" y="980728"/>
            <a:ext cx="8712968" cy="5688632"/>
          </a:xfrm>
        </p:spPr>
        <p:txBody>
          <a:bodyPr>
            <a:noAutofit/>
          </a:bodyPr>
          <a:lstStyle/>
          <a:p>
            <a:pPr algn="l"/>
            <a:r>
              <a:rPr lang="cs-CZ" sz="2400" b="1" u="sng" dirty="0" smtClean="0">
                <a:solidFill>
                  <a:schemeClr val="bg1"/>
                </a:solidFill>
              </a:rPr>
              <a:t>Suché subtropy </a:t>
            </a:r>
            <a:r>
              <a:rPr lang="cs-CZ" sz="2400" b="1" dirty="0" smtClean="0">
                <a:solidFill>
                  <a:schemeClr val="bg1"/>
                </a:solidFill>
              </a:rPr>
              <a:t>– oblast Středo</a:t>
            </a:r>
            <a:r>
              <a:rPr lang="cs-CZ" sz="2400" b="1" dirty="0" smtClean="0">
                <a:solidFill>
                  <a:schemeClr val="tx1"/>
                </a:solidFill>
              </a:rPr>
              <a:t>moří, Kalifornie, severní                </a:t>
            </a:r>
          </a:p>
          <a:p>
            <a:pPr algn="l"/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          Afrika, </a:t>
            </a:r>
            <a:r>
              <a:rPr lang="cs-CZ" sz="2400" b="1" dirty="0" smtClean="0">
                <a:solidFill>
                  <a:schemeClr val="tx1"/>
                </a:solidFill>
              </a:rPr>
              <a:t>Austrálie</a:t>
            </a:r>
          </a:p>
          <a:p>
            <a:pPr marL="342900" indent="-342900" algn="l">
              <a:buFontTx/>
              <a:buChar char="-"/>
            </a:pPr>
            <a:r>
              <a:rPr lang="cs-CZ" sz="2400" b="1" dirty="0" smtClean="0">
                <a:solidFill>
                  <a:schemeClr val="bg1"/>
                </a:solidFill>
              </a:rPr>
              <a:t>Rostou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zde cypřiše, </a:t>
            </a:r>
            <a:r>
              <a:rPr lang="cs-CZ" sz="2400" b="1" dirty="0" smtClean="0">
                <a:solidFill>
                  <a:schemeClr val="tx1"/>
                </a:solidFill>
              </a:rPr>
              <a:t>túje, vavříny, v Kalifornii </a:t>
            </a:r>
            <a:r>
              <a:rPr lang="cs-CZ" sz="2400" b="1" dirty="0" err="1" smtClean="0">
                <a:solidFill>
                  <a:schemeClr val="tx1"/>
                </a:solidFill>
              </a:rPr>
              <a:t>tvrdolisté</a:t>
            </a:r>
            <a:r>
              <a:rPr lang="cs-CZ" sz="2400" b="1" dirty="0" smtClean="0">
                <a:solidFill>
                  <a:schemeClr val="tx1"/>
                </a:solidFill>
              </a:rPr>
              <a:t>  duby, v </a:t>
            </a:r>
            <a:r>
              <a:rPr lang="cs-CZ" sz="2400" b="1" dirty="0" smtClean="0">
                <a:solidFill>
                  <a:schemeClr val="bg1"/>
                </a:solidFill>
              </a:rPr>
              <a:t>Austrálii blahovičníky </a:t>
            </a:r>
            <a:r>
              <a:rPr lang="cs-CZ" sz="2400" b="1" dirty="0" smtClean="0">
                <a:solidFill>
                  <a:schemeClr val="tx1"/>
                </a:solidFill>
              </a:rPr>
              <a:t>(eukalypty), v Africe a západním </a:t>
            </a:r>
            <a:r>
              <a:rPr lang="cs-CZ" sz="2400" b="1" dirty="0" smtClean="0">
                <a:solidFill>
                  <a:schemeClr val="bg1"/>
                </a:solidFill>
              </a:rPr>
              <a:t>Středomoří </a:t>
            </a:r>
            <a:r>
              <a:rPr lang="cs-CZ" sz="2400" b="1" dirty="0" smtClean="0">
                <a:solidFill>
                  <a:schemeClr val="tx1"/>
                </a:solidFill>
              </a:rPr>
              <a:t>korkový dub, agáve, opuncie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Zemědělské plodiny </a:t>
            </a:r>
            <a:r>
              <a:rPr lang="cs-CZ" sz="2400" b="1" dirty="0" smtClean="0">
                <a:solidFill>
                  <a:schemeClr val="tx1"/>
                </a:solidFill>
              </a:rPr>
              <a:t>– olivovník</a:t>
            </a:r>
          </a:p>
          <a:p>
            <a:pPr algn="l"/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                        vinná réva</a:t>
            </a:r>
          </a:p>
          <a:p>
            <a:pPr algn="l"/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                        citrusy (pomeranče, mandarinky, citrony)</a:t>
            </a:r>
          </a:p>
          <a:p>
            <a:pPr algn="l"/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                        fíkovník, datle(</a:t>
            </a:r>
            <a:r>
              <a:rPr lang="cs-CZ" sz="2400" b="1" dirty="0" err="1" smtClean="0">
                <a:solidFill>
                  <a:schemeClr val="tx1"/>
                </a:solidFill>
              </a:rPr>
              <a:t>sev</a:t>
            </a:r>
            <a:r>
              <a:rPr lang="cs-CZ" sz="2400" b="1" dirty="0" smtClean="0">
                <a:solidFill>
                  <a:schemeClr val="tx1"/>
                </a:solidFill>
              </a:rPr>
              <a:t>. Afrika)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Živočichové </a:t>
            </a:r>
            <a:r>
              <a:rPr lang="cs-CZ" sz="2400" b="1" dirty="0" smtClean="0">
                <a:solidFill>
                  <a:schemeClr val="tx1"/>
                </a:solidFill>
              </a:rPr>
              <a:t>– kobylky, hadi, štíři, hmyz, </a:t>
            </a: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                        -   chov koz, ovcí, oslů </a:t>
            </a: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V přímořských oblastech je důležitý cestovní ruch – Chorvatsko, Řecko, Itálie, Španělsko, jižní Francie, Kalifornie…….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649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ovale\AppData\Local\Microsoft\Windows\Temporary Internet Files\Content.IE5\AM1I8PN9\MC900195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3265302" cy="188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836712"/>
            <a:ext cx="7520880" cy="5544616"/>
          </a:xfrm>
        </p:spPr>
        <p:txBody>
          <a:bodyPr/>
          <a:lstStyle/>
          <a:p>
            <a:pPr algn="l"/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sz="2400" b="1" u="sng" dirty="0" smtClean="0">
                <a:solidFill>
                  <a:schemeClr val="tx1"/>
                </a:solidFill>
              </a:rPr>
              <a:t>Vlhké subtropy </a:t>
            </a:r>
            <a:r>
              <a:rPr lang="cs-CZ" b="1" dirty="0" smtClean="0">
                <a:solidFill>
                  <a:schemeClr val="tx1"/>
                </a:solidFill>
              </a:rPr>
              <a:t>-  JV Asie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         -  monzunové oblasti – letní a zimní  monzuny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         -  dostatek vlhkosti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         -  pěstuje se např. čajovník a rýže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novale\AppData\Local\Microsoft\Windows\Temporary Internet Files\Content.IE5\S7687CZ2\MP9004012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2" y="2699448"/>
            <a:ext cx="5198190" cy="415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\AppData\Local\Microsoft\Windows\Temporary Internet Files\Content.IE5\S7687CZ2\MP9004012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971" y="2699448"/>
            <a:ext cx="3326029" cy="415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76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78010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                       </a:t>
            </a:r>
            <a:r>
              <a:rPr lang="cs-CZ" sz="3600" b="1" u="sng" dirty="0" smtClean="0">
                <a:solidFill>
                  <a:schemeClr val="tx1"/>
                </a:solidFill>
              </a:rPr>
              <a:t>Zdroj obrázků:</a:t>
            </a:r>
            <a:br>
              <a:rPr lang="cs-CZ" sz="3600" b="1" u="sng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>                        </a:t>
            </a:r>
            <a:r>
              <a:rPr lang="cs-CZ" sz="2200" b="1" dirty="0" smtClean="0">
                <a:solidFill>
                  <a:schemeClr val="tx1"/>
                </a:solidFill>
              </a:rPr>
              <a:t>vlastní archív 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b="1" dirty="0" smtClean="0">
                <a:solidFill>
                  <a:schemeClr val="tx1"/>
                </a:solidFill>
              </a:rPr>
              <a:t>              Microsoft Office 2010 - klipart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94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53</TotalTime>
  <Words>185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Šablona III/2 Subtropická vegetace</vt:lpstr>
      <vt:lpstr>Co jsou subtropy?</vt:lpstr>
      <vt:lpstr>Typy subtropické vegetace</vt:lpstr>
      <vt:lpstr>Prezentace aplikace PowerPoint</vt:lpstr>
      <vt:lpstr>                        Zdroj obrázků:                         vlastní archív                Microsoft Office 2010 - klipart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Subtropická vegetace</dc:title>
  <dc:creator>Nováková Lenka</dc:creator>
  <cp:lastModifiedBy>Nováková Lenka</cp:lastModifiedBy>
  <cp:revision>7</cp:revision>
  <dcterms:created xsi:type="dcterms:W3CDTF">2011-03-27T14:05:06Z</dcterms:created>
  <dcterms:modified xsi:type="dcterms:W3CDTF">2011-03-28T11:02:39Z</dcterms:modified>
</cp:coreProperties>
</file>