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VY_32_INOVACE_08_Popis krajiny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2398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VY_32_INOVACE_08_Popis krajiny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87726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k použití na interaktivní tabuli.</a:t>
            </a:r>
          </a:p>
          <a:p>
            <a:r>
              <a:rPr lang="cs-CZ" dirty="0" smtClean="0"/>
              <a:t>Český jazyk-sloh</a:t>
            </a:r>
          </a:p>
          <a:p>
            <a:r>
              <a:rPr lang="cs-CZ" smtClean="0"/>
              <a:t>Popis krajiny</a:t>
            </a:r>
            <a:endParaRPr lang="cs-CZ" dirty="0" smtClean="0"/>
          </a:p>
          <a:p>
            <a:r>
              <a:rPr lang="cs-CZ" dirty="0" smtClean="0"/>
              <a:t>Pro 4.a 5.ročník ZŠ</a:t>
            </a:r>
          </a:p>
          <a:p>
            <a:r>
              <a:rPr lang="cs-CZ" dirty="0" smtClean="0"/>
              <a:t>Rozvíjení fantazie a představivosti</a:t>
            </a:r>
          </a:p>
          <a:p>
            <a:r>
              <a:rPr lang="cs-CZ" dirty="0" smtClean="0"/>
              <a:t>Seznámení s metaforou/jazykový prostředek/</a:t>
            </a:r>
          </a:p>
          <a:p>
            <a:r>
              <a:rPr lang="cs-CZ" dirty="0" smtClean="0"/>
              <a:t>Popis ročních období s využitím nabídky slov a slovních spojení</a:t>
            </a:r>
          </a:p>
          <a:p>
            <a:r>
              <a:rPr lang="cs-CZ" dirty="0" smtClean="0"/>
              <a:t>Vyjádření pocitů z barev</a:t>
            </a:r>
          </a:p>
          <a:p>
            <a:r>
              <a:rPr lang="cs-CZ" dirty="0" smtClean="0"/>
              <a:t>Popis obrázků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35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195736" y="260648"/>
            <a:ext cx="4464496" cy="120243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vonicka\AppData\Local\Microsoft\Windows\Temporary Internet Files\Content.IE5\ISAGG9W2\MP9004422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71508"/>
            <a:ext cx="5088025" cy="5110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11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vonicka\AppData\Local\Microsoft\Windows\Temporary Internet Files\Content.IE5\ISAGG9W2\MP9004066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8280920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solidFill>
                  <a:schemeClr val="bg1"/>
                </a:solidFill>
              </a:rPr>
              <a:t>obrazná vyjádření: metafora</a:t>
            </a:r>
          </a:p>
          <a:p>
            <a:pPr>
              <a:buNone/>
            </a:pPr>
            <a:r>
              <a:rPr lang="cs-CZ" dirty="0"/>
              <a:t>noc má černý vlající </a:t>
            </a:r>
            <a:r>
              <a:rPr lang="cs-CZ" dirty="0">
                <a:solidFill>
                  <a:srgbClr val="FF0000"/>
                </a:solidFill>
              </a:rPr>
              <a:t>plášť</a:t>
            </a:r>
            <a:r>
              <a:rPr lang="cs-CZ" dirty="0"/>
              <a:t> posetý hvězdami</a:t>
            </a:r>
            <a:r>
              <a:rPr lang="cs-CZ" dirty="0" smtClean="0"/>
              <a:t>…</a:t>
            </a:r>
          </a:p>
          <a:p>
            <a:pPr>
              <a:buNone/>
            </a:pPr>
            <a:r>
              <a:rPr lang="cs-CZ" dirty="0" smtClean="0"/>
              <a:t>měsíc má…..</a:t>
            </a:r>
          </a:p>
          <a:p>
            <a:pPr>
              <a:buNone/>
            </a:pPr>
            <a:r>
              <a:rPr lang="cs-CZ" dirty="0" smtClean="0"/>
              <a:t>slunce má…</a:t>
            </a:r>
          </a:p>
          <a:p>
            <a:pPr>
              <a:buNone/>
            </a:pPr>
            <a:r>
              <a:rPr lang="cs-CZ" dirty="0"/>
              <a:t>v</a:t>
            </a:r>
            <a:r>
              <a:rPr lang="cs-CZ" dirty="0" smtClean="0"/>
              <a:t>oda má….</a:t>
            </a:r>
          </a:p>
          <a:p>
            <a:pPr>
              <a:buNone/>
            </a:pPr>
            <a:r>
              <a:rPr lang="cs-CZ" dirty="0"/>
              <a:t>o</a:t>
            </a:r>
            <a:r>
              <a:rPr lang="cs-CZ" dirty="0" smtClean="0"/>
              <a:t>heň má…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ebe má…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3" name="Picture 5" descr="C:\Users\vonicka\AppData\Local\Microsoft\Windows\Temporary Internet Files\Content.IE5\C7146IGW\MC9004282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74576"/>
            <a:ext cx="19939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onicka\AppData\Local\Microsoft\Windows\Temporary Internet Files\Content.IE5\1SCLKOJX\MC90042822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5952" y="4307101"/>
            <a:ext cx="1438523" cy="263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72253"/>
            <a:ext cx="1396752" cy="1252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Dana\AppData\Local\Microsoft\Windows\Temporary Internet Files\Content.IE5\P2JVWHH3\MP9004017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550" y="5166729"/>
            <a:ext cx="1590964" cy="136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G1KSBV0M\MP9004094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633" y="4725144"/>
            <a:ext cx="1349084" cy="139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DTN9SG4X\MC9002279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899" y="4548269"/>
            <a:ext cx="1368152" cy="225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JVIDBBPQ\MP9004226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067" y="3110349"/>
            <a:ext cx="191683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9002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91264" cy="1417638"/>
          </a:xfrm>
          <a:solidFill>
            <a:srgbClr val="7030A0"/>
          </a:solidFill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chemeClr val="bg1"/>
                </a:solidFill>
              </a:rPr>
              <a:t>Napiš slova a slovní spojení</a:t>
            </a:r>
            <a:r>
              <a:rPr lang="cs-CZ" sz="4000" b="1" dirty="0" smtClean="0">
                <a:solidFill>
                  <a:schemeClr val="bg1"/>
                </a:solidFill>
              </a:rPr>
              <a:t>, </a:t>
            </a:r>
            <a:r>
              <a:rPr lang="cs-CZ" sz="4000" b="1" dirty="0">
                <a:solidFill>
                  <a:schemeClr val="bg1"/>
                </a:solidFill>
              </a:rPr>
              <a:t>která se ti vybaví ve spojení s ročním obdobím</a:t>
            </a:r>
            <a:r>
              <a:rPr lang="cs-CZ" b="1" dirty="0" smtClean="0">
                <a:solidFill>
                  <a:schemeClr val="bg1"/>
                </a:solidFill>
              </a:rPr>
              <a:t>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cs-CZ" sz="3600" b="1" dirty="0">
                <a:solidFill>
                  <a:srgbClr val="FF0000"/>
                </a:solidFill>
              </a:rPr>
              <a:t>Jaro </a:t>
            </a:r>
            <a:r>
              <a:rPr lang="cs-CZ" dirty="0"/>
              <a:t>– pučí, zelená, vůně, vánek</a:t>
            </a:r>
            <a:r>
              <a:rPr lang="cs-CZ" dirty="0" smtClean="0"/>
              <a:t>…</a:t>
            </a:r>
          </a:p>
          <a:p>
            <a:pPr>
              <a:lnSpc>
                <a:spcPct val="80000"/>
              </a:lnSpc>
              <a:buNone/>
            </a:pPr>
            <a:endParaRPr lang="cs-CZ" dirty="0"/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endParaRPr lang="cs-CZ" dirty="0"/>
          </a:p>
          <a:p>
            <a:pPr>
              <a:lnSpc>
                <a:spcPct val="80000"/>
              </a:lnSpc>
              <a:buNone/>
            </a:pPr>
            <a:r>
              <a:rPr lang="cs-CZ" sz="3600" b="1" dirty="0">
                <a:solidFill>
                  <a:srgbClr val="FF0000"/>
                </a:solidFill>
              </a:rPr>
              <a:t>Léto</a:t>
            </a:r>
            <a:r>
              <a:rPr lang="cs-CZ" dirty="0"/>
              <a:t> – </a:t>
            </a:r>
            <a:r>
              <a:rPr lang="cs-CZ" dirty="0" smtClean="0"/>
              <a:t>žhne</a:t>
            </a:r>
            <a:r>
              <a:rPr lang="cs-CZ" dirty="0"/>
              <a:t>, slunce, bouřka, žlutá…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cs-CZ" sz="3600" dirty="0">
                <a:solidFill>
                  <a:srgbClr val="00B050"/>
                </a:solidFill>
              </a:rPr>
              <a:t>Podzim –</a:t>
            </a:r>
            <a:r>
              <a:rPr lang="cs-CZ" dirty="0"/>
              <a:t> plískanice, vichr, déšť bičuje, hnědá, listí</a:t>
            </a:r>
            <a:r>
              <a:rPr lang="cs-CZ" dirty="0" smtClean="0"/>
              <a:t>…</a:t>
            </a:r>
          </a:p>
          <a:p>
            <a:pPr>
              <a:lnSpc>
                <a:spcPct val="80000"/>
              </a:lnSpc>
              <a:buNone/>
            </a:pPr>
            <a:endParaRPr lang="cs-CZ" dirty="0"/>
          </a:p>
          <a:p>
            <a:pPr>
              <a:lnSpc>
                <a:spcPct val="80000"/>
              </a:lnSpc>
              <a:buNone/>
            </a:pPr>
            <a:endParaRPr lang="cs-CZ" dirty="0"/>
          </a:p>
          <a:p>
            <a:pPr>
              <a:lnSpc>
                <a:spcPct val="80000"/>
              </a:lnSpc>
              <a:buNone/>
            </a:pPr>
            <a:r>
              <a:rPr lang="cs-CZ" sz="3600" b="1" dirty="0">
                <a:solidFill>
                  <a:srgbClr val="00B050"/>
                </a:solidFill>
              </a:rPr>
              <a:t>Zima</a:t>
            </a:r>
            <a:r>
              <a:rPr lang="cs-CZ" sz="3600" dirty="0">
                <a:solidFill>
                  <a:srgbClr val="00B050"/>
                </a:solidFill>
              </a:rPr>
              <a:t> –</a:t>
            </a:r>
            <a:r>
              <a:rPr lang="cs-CZ" dirty="0"/>
              <a:t> mráz maluje, vločky svítí, stromy se oblékají, bílá, stříbrné kopce, skleněné rampouchy…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869160"/>
            <a:ext cx="913943" cy="91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onicka\AppData\Local\Microsoft\Windows\Temporary Internet Files\Content.IE5\2PRM99UH\MC9000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858" y="5288665"/>
            <a:ext cx="1067640" cy="119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C7146IGW\MC9000196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099" y="2554916"/>
            <a:ext cx="1192399" cy="102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onicka\AppData\Local\Microsoft\Windows\Temporary Internet Files\Content.IE5\ISAGG9W2\MP9002276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59584"/>
            <a:ext cx="876539" cy="132474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onicka\AppData\Local\Microsoft\Windows\Temporary Internet Files\Content.IE5\ISAGG9W2\MC9002321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044" y="4613137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96888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147248" cy="1417638"/>
          </a:xfrm>
          <a:solidFill>
            <a:srgbClr val="7030A0"/>
          </a:solidFill>
        </p:spPr>
        <p:txBody>
          <a:bodyPr>
            <a:no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Napiš slova, která se ti vybaví ve spojení</a:t>
            </a:r>
            <a:br>
              <a:rPr lang="cs-CZ" sz="3200" b="1" dirty="0">
                <a:solidFill>
                  <a:schemeClr val="bg1"/>
                </a:solidFill>
              </a:rPr>
            </a:br>
            <a:r>
              <a:rPr lang="cs-CZ" sz="3200" b="1" dirty="0">
                <a:solidFill>
                  <a:schemeClr val="bg1"/>
                </a:solidFill>
              </a:rPr>
              <a:t>s barvami</a:t>
            </a:r>
            <a:r>
              <a:rPr lang="cs-CZ" sz="3200" b="1" dirty="0" smtClean="0">
                <a:solidFill>
                  <a:schemeClr val="bg1"/>
                </a:solidFill>
              </a:rPr>
              <a:t>: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rgbClr val="FF0000"/>
                </a:solidFill>
              </a:rPr>
              <a:t>červená – horko, jahody</a:t>
            </a:r>
            <a:r>
              <a:rPr lang="cs-CZ" b="1" dirty="0" smtClean="0">
                <a:solidFill>
                  <a:srgbClr val="FF0000"/>
                </a:solidFill>
              </a:rPr>
              <a:t>,.. …. </a:t>
            </a:r>
          </a:p>
          <a:p>
            <a:pPr marL="0" indent="0">
              <a:lnSpc>
                <a:spcPct val="90000"/>
              </a:lnSpc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rgbClr val="00CC66"/>
                </a:solidFill>
              </a:rPr>
              <a:t>zelená – tráva, mech</a:t>
            </a:r>
            <a:r>
              <a:rPr lang="cs-CZ" b="1" dirty="0" smtClean="0">
                <a:solidFill>
                  <a:srgbClr val="00CC66"/>
                </a:solidFill>
              </a:rPr>
              <a:t>,….</a:t>
            </a:r>
          </a:p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solidFill>
                <a:srgbClr val="00CC66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b="1" dirty="0">
              <a:solidFill>
                <a:srgbClr val="00CC66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rgbClr val="0000FF"/>
                </a:solidFill>
              </a:rPr>
              <a:t>modrá – moře, obloha</a:t>
            </a:r>
            <a:r>
              <a:rPr lang="cs-CZ" b="1" dirty="0" smtClean="0">
                <a:solidFill>
                  <a:srgbClr val="0000FF"/>
                </a:solidFill>
              </a:rPr>
              <a:t>,…</a:t>
            </a: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sz="3600" b="1" dirty="0">
                <a:solidFill>
                  <a:srgbClr val="FF9933"/>
                </a:solidFill>
              </a:rPr>
              <a:t>oranžová – </a:t>
            </a:r>
            <a:r>
              <a:rPr lang="cs-CZ" sz="3600" b="1" dirty="0" smtClean="0">
                <a:solidFill>
                  <a:srgbClr val="FF9933"/>
                </a:solidFill>
              </a:rPr>
              <a:t>???</a:t>
            </a:r>
          </a:p>
          <a:p>
            <a:pPr marL="0" indent="0">
              <a:lnSpc>
                <a:spcPct val="90000"/>
              </a:lnSpc>
              <a:buNone/>
            </a:pPr>
            <a:endParaRPr lang="cs-CZ" sz="3600" b="1" dirty="0">
              <a:solidFill>
                <a:srgbClr val="FF9933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sz="3600" b="1" dirty="0">
                <a:solidFill>
                  <a:srgbClr val="FF217B"/>
                </a:solidFill>
              </a:rPr>
              <a:t>růžová – </a:t>
            </a:r>
            <a:r>
              <a:rPr lang="cs-CZ" sz="3600" b="1" dirty="0" smtClean="0">
                <a:solidFill>
                  <a:srgbClr val="FF217B"/>
                </a:solidFill>
              </a:rPr>
              <a:t>???</a:t>
            </a:r>
          </a:p>
          <a:p>
            <a:pPr marL="0" indent="0">
              <a:lnSpc>
                <a:spcPct val="90000"/>
              </a:lnSpc>
              <a:buNone/>
            </a:pPr>
            <a:endParaRPr lang="cs-CZ" sz="3600" b="1" dirty="0">
              <a:solidFill>
                <a:srgbClr val="FF217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3600" b="1" dirty="0">
              <a:solidFill>
                <a:srgbClr val="FF217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sz="3600" b="1" dirty="0">
                <a:solidFill>
                  <a:srgbClr val="FFC000"/>
                </a:solidFill>
              </a:rPr>
              <a:t>žlutá </a:t>
            </a:r>
            <a:r>
              <a:rPr lang="cs-CZ" sz="3600" b="1" dirty="0">
                <a:solidFill>
                  <a:srgbClr val="FFC000"/>
                </a:solidFill>
                <a:cs typeface="Arial" charset="0"/>
              </a:rPr>
              <a:t>‒</a:t>
            </a:r>
            <a:r>
              <a:rPr lang="cs-CZ" sz="3600" b="1" dirty="0">
                <a:solidFill>
                  <a:srgbClr val="FFC000"/>
                </a:solidFill>
              </a:rPr>
              <a:t> ???</a:t>
            </a:r>
          </a:p>
          <a:p>
            <a:pPr marL="0" indent="0">
              <a:lnSpc>
                <a:spcPct val="90000"/>
              </a:lnSpc>
            </a:pPr>
            <a:endParaRPr lang="cs-CZ" sz="3600" b="1" dirty="0">
              <a:solidFill>
                <a:srgbClr val="FFFF00"/>
              </a:solidFill>
            </a:endParaRPr>
          </a:p>
          <a:p>
            <a:endParaRPr lang="cs-CZ" sz="3600" b="1" dirty="0"/>
          </a:p>
        </p:txBody>
      </p:sp>
      <p:pic>
        <p:nvPicPr>
          <p:cNvPr id="4098" name="Picture 2" descr="C:\Users\vonicka\AppData\Local\Microsoft\Windows\Temporary Internet Files\Content.IE5\2PRM99UH\MC90044148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764704"/>
            <a:ext cx="970220" cy="9702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4099" name="Picture 3" descr="C:\Users\vonicka\AppData\Local\Microsoft\Windows\Temporary Internet Files\Content.IE5\ISAGG9W2\MC90044147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977813"/>
            <a:ext cx="1114236" cy="11142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onicka\AppData\Local\Microsoft\Windows\Temporary Internet Files\Content.IE5\C7146IGW\MP9004387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417287"/>
            <a:ext cx="3764272" cy="134952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pic>
        <p:nvPicPr>
          <p:cNvPr id="4101" name="Picture 5" descr="C:\Users\vonicka\AppData\Local\Microsoft\Windows\Temporary Internet Files\Content.IE5\1SCLKOJX\MP9002896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972" y="3284984"/>
            <a:ext cx="1613315" cy="10782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953920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409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5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Zkus opět popsat tyto obrázky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3" name="Picture 3" descr="C:\Users\vonicka\AppData\Local\Microsoft\Windows\Temporary Internet Files\Content.IE5\C7146IGW\MP90040071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6163">
            <a:off x="5081128" y="1484784"/>
            <a:ext cx="3235288" cy="485056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4" name="Picture 4" descr="C:\Users\vonicka\AppData\Local\Microsoft\Windows\Temporary Internet Files\Content.IE5\ISAGG9W2\MP9004003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3482927" cy="52218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242558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010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205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Popiš obrázek</vt:lpstr>
      <vt:lpstr>Jazykové prostředky</vt:lpstr>
      <vt:lpstr>Napiš slova a slovní spojení, která se ti vybaví ve spojení s ročním obdobím:</vt:lpstr>
      <vt:lpstr>Napiš slova, která se ti vybaví ve spojení s barvami:</vt:lpstr>
      <vt:lpstr>Zkus opět popsat tyto obrázky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25</cp:revision>
  <dcterms:created xsi:type="dcterms:W3CDTF">2011-06-20T10:40:08Z</dcterms:created>
  <dcterms:modified xsi:type="dcterms:W3CDTF">2013-06-09T17:46:18Z</dcterms:modified>
</cp:coreProperties>
</file>