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67" r:id="rId2"/>
    <p:sldId id="268" r:id="rId3"/>
    <p:sldId id="259" r:id="rId4"/>
    <p:sldId id="266" r:id="rId5"/>
    <p:sldId id="257" r:id="rId6"/>
    <p:sldId id="282" r:id="rId7"/>
    <p:sldId id="258" r:id="rId8"/>
    <p:sldId id="278" r:id="rId9"/>
    <p:sldId id="280" r:id="rId10"/>
    <p:sldId id="277" r:id="rId11"/>
    <p:sldId id="263" r:id="rId12"/>
    <p:sldId id="260" r:id="rId13"/>
    <p:sldId id="281" r:id="rId14"/>
    <p:sldId id="270" r:id="rId15"/>
    <p:sldId id="274" r:id="rId16"/>
    <p:sldId id="283" r:id="rId17"/>
    <p:sldId id="276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048E"/>
    <a:srgbClr val="5D3517"/>
    <a:srgbClr val="5C3C18"/>
    <a:srgbClr val="5C3018"/>
    <a:srgbClr val="4C3D28"/>
    <a:srgbClr val="5B492F"/>
    <a:srgbClr val="5B332F"/>
    <a:srgbClr val="D15F09"/>
    <a:srgbClr val="0707E3"/>
    <a:srgbClr val="B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A6EA4E-32CF-4283-8958-1AFA0CD2230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0A3169-50EC-4AA3-AB6C-515888B453C2}">
      <dgm:prSet phldrT="[Text]" custT="1"/>
      <dgm:spPr>
        <a:solidFill>
          <a:srgbClr val="0707E3"/>
        </a:solidFill>
      </dgm:spPr>
      <dgm:t>
        <a:bodyPr/>
        <a:lstStyle/>
        <a:p>
          <a:r>
            <a:rPr lang="cs-CZ" sz="4000" dirty="0" smtClean="0"/>
            <a:t>Střídavý</a:t>
          </a:r>
          <a:endParaRPr lang="cs-CZ" sz="4000" dirty="0"/>
        </a:p>
      </dgm:t>
    </dgm:pt>
    <dgm:pt modelId="{18158A7C-CA85-486E-A08C-157E14A8C6FF}" type="parTrans" cxnId="{0DEA276C-8351-47CA-9907-9E05A5815582}">
      <dgm:prSet/>
      <dgm:spPr/>
      <dgm:t>
        <a:bodyPr/>
        <a:lstStyle/>
        <a:p>
          <a:endParaRPr lang="cs-CZ"/>
        </a:p>
      </dgm:t>
    </dgm:pt>
    <dgm:pt modelId="{E556B4CC-0A08-4136-A60B-FC8D24DDD996}" type="sibTrans" cxnId="{0DEA276C-8351-47CA-9907-9E05A5815582}">
      <dgm:prSet/>
      <dgm:spPr/>
      <dgm:t>
        <a:bodyPr/>
        <a:lstStyle/>
        <a:p>
          <a:endParaRPr lang="cs-CZ"/>
        </a:p>
      </dgm:t>
    </dgm:pt>
    <dgm:pt modelId="{15ECDBFB-3736-4894-8A07-212F4D080AEE}">
      <dgm:prSet custT="1"/>
      <dgm:spPr>
        <a:solidFill>
          <a:srgbClr val="0707E3"/>
        </a:solidFill>
      </dgm:spPr>
      <dgm:t>
        <a:bodyPr/>
        <a:lstStyle/>
        <a:p>
          <a:r>
            <a:rPr lang="cs-CZ" sz="4000" dirty="0" smtClean="0"/>
            <a:t>Stejnosměrný</a:t>
          </a:r>
          <a:endParaRPr lang="cs-CZ" sz="4000" dirty="0"/>
        </a:p>
      </dgm:t>
    </dgm:pt>
    <dgm:pt modelId="{7177E6DC-3A4C-4AE0-BB6C-24CF278AAADE}" type="parTrans" cxnId="{7AFF6591-C3C7-4C5A-AAF2-CDAE7257CB33}">
      <dgm:prSet/>
      <dgm:spPr/>
      <dgm:t>
        <a:bodyPr/>
        <a:lstStyle/>
        <a:p>
          <a:endParaRPr lang="cs-CZ"/>
        </a:p>
      </dgm:t>
    </dgm:pt>
    <dgm:pt modelId="{7B81CD32-A623-4589-9832-8D0034D115C4}" type="sibTrans" cxnId="{7AFF6591-C3C7-4C5A-AAF2-CDAE7257CB33}">
      <dgm:prSet/>
      <dgm:spPr/>
      <dgm:t>
        <a:bodyPr/>
        <a:lstStyle/>
        <a:p>
          <a:endParaRPr lang="cs-CZ"/>
        </a:p>
      </dgm:t>
    </dgm:pt>
    <dgm:pt modelId="{E2173110-9DAC-4B94-90F0-BFDE8A47BF3D}" type="pres">
      <dgm:prSet presAssocID="{DBA6EA4E-32CF-4283-8958-1AFA0CD2230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A8ECEB-1EAE-4F2B-9CDD-2EC4C97E1115}" type="pres">
      <dgm:prSet presAssocID="{250A3169-50EC-4AA3-AB6C-515888B453C2}" presName="parentLin" presStyleCnt="0"/>
      <dgm:spPr/>
    </dgm:pt>
    <dgm:pt modelId="{9A248EB1-BD35-4B84-9DD2-E808C2611423}" type="pres">
      <dgm:prSet presAssocID="{250A3169-50EC-4AA3-AB6C-515888B453C2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C72318DE-3DAF-4DFF-84BD-FD4B88AAC8EE}" type="pres">
      <dgm:prSet presAssocID="{250A3169-50EC-4AA3-AB6C-515888B453C2}" presName="parentText" presStyleLbl="node1" presStyleIdx="0" presStyleCnt="2" custLinFactNeighborX="-14069" custLinFactNeighborY="-504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7CCD7-67C4-4E2E-B8C6-0977666C7D38}" type="pres">
      <dgm:prSet presAssocID="{250A3169-50EC-4AA3-AB6C-515888B453C2}" presName="negativeSpace" presStyleCnt="0"/>
      <dgm:spPr/>
    </dgm:pt>
    <dgm:pt modelId="{A73FFF5F-ED92-4B47-B8AC-3DB382B440DF}" type="pres">
      <dgm:prSet presAssocID="{250A3169-50EC-4AA3-AB6C-515888B453C2}" presName="childText" presStyleLbl="conFgAcc1" presStyleIdx="0" presStyleCnt="2">
        <dgm:presLayoutVars>
          <dgm:bulletEnabled val="1"/>
        </dgm:presLayoutVars>
      </dgm:prSet>
      <dgm:spPr/>
    </dgm:pt>
    <dgm:pt modelId="{43E25379-6CAD-4ABA-A209-686796F1EA46}" type="pres">
      <dgm:prSet presAssocID="{E556B4CC-0A08-4136-A60B-FC8D24DDD996}" presName="spaceBetweenRectangles" presStyleCnt="0"/>
      <dgm:spPr/>
    </dgm:pt>
    <dgm:pt modelId="{E6F06CE6-85ED-4CD4-9047-90E93455ADDE}" type="pres">
      <dgm:prSet presAssocID="{15ECDBFB-3736-4894-8A07-212F4D080AEE}" presName="parentLin" presStyleCnt="0"/>
      <dgm:spPr/>
    </dgm:pt>
    <dgm:pt modelId="{CEDB12C9-A0E3-4DC8-B7D0-7594BC499BB2}" type="pres">
      <dgm:prSet presAssocID="{15ECDBFB-3736-4894-8A07-212F4D080AEE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E8BB0257-F4CB-4FD1-8A9C-E7007BAC80DA}" type="pres">
      <dgm:prSet presAssocID="{15ECDBFB-3736-4894-8A07-212F4D080AEE}" presName="parentText" presStyleLbl="node1" presStyleIdx="1" presStyleCnt="2" custLinFactNeighborX="-6249" custLinFactNeighborY="-16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82EBF0-2B04-41E5-9467-019DFB7576A4}" type="pres">
      <dgm:prSet presAssocID="{15ECDBFB-3736-4894-8A07-212F4D080AEE}" presName="negativeSpace" presStyleCnt="0"/>
      <dgm:spPr/>
    </dgm:pt>
    <dgm:pt modelId="{04B5FD58-A3C7-40C1-97DC-063FABE1A9FD}" type="pres">
      <dgm:prSet presAssocID="{15ECDBFB-3736-4894-8A07-212F4D080AEE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931765B-B0B0-477B-A46B-1AE8ADAD4F9C}" type="presOf" srcId="{15ECDBFB-3736-4894-8A07-212F4D080AEE}" destId="{CEDB12C9-A0E3-4DC8-B7D0-7594BC499BB2}" srcOrd="0" destOrd="0" presId="urn:microsoft.com/office/officeart/2005/8/layout/list1"/>
    <dgm:cxn modelId="{F1E84BF6-FAD6-46B5-90DE-73719F40D084}" type="presOf" srcId="{15ECDBFB-3736-4894-8A07-212F4D080AEE}" destId="{E8BB0257-F4CB-4FD1-8A9C-E7007BAC80DA}" srcOrd="1" destOrd="0" presId="urn:microsoft.com/office/officeart/2005/8/layout/list1"/>
    <dgm:cxn modelId="{E7E57466-0D47-412E-A7FC-BCFBFC5F48EC}" type="presOf" srcId="{DBA6EA4E-32CF-4283-8958-1AFA0CD2230D}" destId="{E2173110-9DAC-4B94-90F0-BFDE8A47BF3D}" srcOrd="0" destOrd="0" presId="urn:microsoft.com/office/officeart/2005/8/layout/list1"/>
    <dgm:cxn modelId="{7AFF6591-C3C7-4C5A-AAF2-CDAE7257CB33}" srcId="{DBA6EA4E-32CF-4283-8958-1AFA0CD2230D}" destId="{15ECDBFB-3736-4894-8A07-212F4D080AEE}" srcOrd="1" destOrd="0" parTransId="{7177E6DC-3A4C-4AE0-BB6C-24CF278AAADE}" sibTransId="{7B81CD32-A623-4589-9832-8D0034D115C4}"/>
    <dgm:cxn modelId="{0DEA276C-8351-47CA-9907-9E05A5815582}" srcId="{DBA6EA4E-32CF-4283-8958-1AFA0CD2230D}" destId="{250A3169-50EC-4AA3-AB6C-515888B453C2}" srcOrd="0" destOrd="0" parTransId="{18158A7C-CA85-486E-A08C-157E14A8C6FF}" sibTransId="{E556B4CC-0A08-4136-A60B-FC8D24DDD996}"/>
    <dgm:cxn modelId="{42E9670F-7257-455E-AA68-EF21D306ADC2}" type="presOf" srcId="{250A3169-50EC-4AA3-AB6C-515888B453C2}" destId="{9A248EB1-BD35-4B84-9DD2-E808C2611423}" srcOrd="0" destOrd="0" presId="urn:microsoft.com/office/officeart/2005/8/layout/list1"/>
    <dgm:cxn modelId="{094E3C8A-C0C6-4D50-9339-9B569DF99ECD}" type="presOf" srcId="{250A3169-50EC-4AA3-AB6C-515888B453C2}" destId="{C72318DE-3DAF-4DFF-84BD-FD4B88AAC8EE}" srcOrd="1" destOrd="0" presId="urn:microsoft.com/office/officeart/2005/8/layout/list1"/>
    <dgm:cxn modelId="{2F0A426E-8D8C-484D-AC28-416D8FF9562F}" type="presParOf" srcId="{E2173110-9DAC-4B94-90F0-BFDE8A47BF3D}" destId="{70A8ECEB-1EAE-4F2B-9CDD-2EC4C97E1115}" srcOrd="0" destOrd="0" presId="urn:microsoft.com/office/officeart/2005/8/layout/list1"/>
    <dgm:cxn modelId="{A2634511-F182-4AAA-BAC1-5AB4B3C6BB9A}" type="presParOf" srcId="{70A8ECEB-1EAE-4F2B-9CDD-2EC4C97E1115}" destId="{9A248EB1-BD35-4B84-9DD2-E808C2611423}" srcOrd="0" destOrd="0" presId="urn:microsoft.com/office/officeart/2005/8/layout/list1"/>
    <dgm:cxn modelId="{C3D48238-ADAF-4201-B9F6-3F43B2050743}" type="presParOf" srcId="{70A8ECEB-1EAE-4F2B-9CDD-2EC4C97E1115}" destId="{C72318DE-3DAF-4DFF-84BD-FD4B88AAC8EE}" srcOrd="1" destOrd="0" presId="urn:microsoft.com/office/officeart/2005/8/layout/list1"/>
    <dgm:cxn modelId="{5C5EF747-9FD5-46B8-B81D-77F67D5B084C}" type="presParOf" srcId="{E2173110-9DAC-4B94-90F0-BFDE8A47BF3D}" destId="{6CE7CCD7-67C4-4E2E-B8C6-0977666C7D38}" srcOrd="1" destOrd="0" presId="urn:microsoft.com/office/officeart/2005/8/layout/list1"/>
    <dgm:cxn modelId="{5EC071A1-20C6-455E-8614-F80D9AD0A698}" type="presParOf" srcId="{E2173110-9DAC-4B94-90F0-BFDE8A47BF3D}" destId="{A73FFF5F-ED92-4B47-B8AC-3DB382B440DF}" srcOrd="2" destOrd="0" presId="urn:microsoft.com/office/officeart/2005/8/layout/list1"/>
    <dgm:cxn modelId="{84E8DFCE-37CA-40C3-B424-C829ED3E0437}" type="presParOf" srcId="{E2173110-9DAC-4B94-90F0-BFDE8A47BF3D}" destId="{43E25379-6CAD-4ABA-A209-686796F1EA46}" srcOrd="3" destOrd="0" presId="urn:microsoft.com/office/officeart/2005/8/layout/list1"/>
    <dgm:cxn modelId="{E6BAC1CB-B951-4189-996C-A130AF44348D}" type="presParOf" srcId="{E2173110-9DAC-4B94-90F0-BFDE8A47BF3D}" destId="{E6F06CE6-85ED-4CD4-9047-90E93455ADDE}" srcOrd="4" destOrd="0" presId="urn:microsoft.com/office/officeart/2005/8/layout/list1"/>
    <dgm:cxn modelId="{E353A06F-CD4B-46F7-A7F1-F4FC7256C63E}" type="presParOf" srcId="{E6F06CE6-85ED-4CD4-9047-90E93455ADDE}" destId="{CEDB12C9-A0E3-4DC8-B7D0-7594BC499BB2}" srcOrd="0" destOrd="0" presId="urn:microsoft.com/office/officeart/2005/8/layout/list1"/>
    <dgm:cxn modelId="{73CDAF9D-8E76-4176-8B7F-65E069B79F9D}" type="presParOf" srcId="{E6F06CE6-85ED-4CD4-9047-90E93455ADDE}" destId="{E8BB0257-F4CB-4FD1-8A9C-E7007BAC80DA}" srcOrd="1" destOrd="0" presId="urn:microsoft.com/office/officeart/2005/8/layout/list1"/>
    <dgm:cxn modelId="{0DEB03B6-D579-44E7-87B9-439BD1576519}" type="presParOf" srcId="{E2173110-9DAC-4B94-90F0-BFDE8A47BF3D}" destId="{3482EBF0-2B04-41E5-9467-019DFB7576A4}" srcOrd="5" destOrd="0" presId="urn:microsoft.com/office/officeart/2005/8/layout/list1"/>
    <dgm:cxn modelId="{577310FF-CDB2-4BBF-88C1-B9F6BE6EC0C1}" type="presParOf" srcId="{E2173110-9DAC-4B94-90F0-BFDE8A47BF3D}" destId="{04B5FD58-A3C7-40C1-97DC-063FABE1A9FD}" srcOrd="6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35C61-195F-4C79-97CD-7B90C621717E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F3B64-0F92-430C-874F-B368B0CD70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3261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D3326-0DD3-4991-818F-962F65D4FEC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8D4D4-3DD6-426C-B8D2-F1328284E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94907327"/>
              </p:ext>
            </p:extLst>
          </p:nvPr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/>
                        <a:t>DUM</a:t>
                      </a:r>
                      <a:r>
                        <a:rPr lang="cs-CZ" sz="2000" b="1" dirty="0" smtClean="0"/>
                        <a:t>:</a:t>
                      </a:r>
                      <a:r>
                        <a:rPr lang="cs-CZ" sz="2000" dirty="0" smtClean="0"/>
                        <a:t>VY_32_INOVACE_IX_ 1_8 Elektrický proud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048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IX.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048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1.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048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8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048E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4048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901246"/>
              </p:ext>
            </p:extLst>
          </p:nvPr>
        </p:nvGraphicFramePr>
        <p:xfrm>
          <a:off x="571472" y="2071678"/>
          <a:ext cx="7358114" cy="1798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2000" dirty="0" smtClean="0">
                          <a:solidFill>
                            <a:schemeClr val="tx1"/>
                          </a:solidFill>
                        </a:rPr>
                      </a:b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4"/>
            <a:ext cx="8501122" cy="2286015"/>
          </a:xfrm>
          <a:solidFill>
            <a:srgbClr val="04048E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určená </a:t>
            </a:r>
            <a:br>
              <a:rPr lang="cs-CZ" sz="3200" b="1" dirty="0" smtClean="0"/>
            </a:br>
            <a:r>
              <a:rPr lang="cs-CZ" sz="3200" b="1" dirty="0" smtClean="0"/>
              <a:t>k prohlubování a upevňování pojmu elektrický proud a jeho jednotky.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0358962"/>
              </p:ext>
            </p:extLst>
          </p:nvPr>
        </p:nvGraphicFramePr>
        <p:xfrm>
          <a:off x="285720" y="2928934"/>
          <a:ext cx="8501122" cy="3759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Elektrický proud, jednotky proudu, ampér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3286124"/>
            <a:ext cx="7772400" cy="1828800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4048E"/>
                </a:solidFill>
              </a:rPr>
              <a:t>Elektrický proud značíme </a:t>
            </a:r>
            <a:r>
              <a:rPr lang="cs-CZ" i="1" dirty="0" smtClean="0">
                <a:solidFill>
                  <a:srgbClr val="04048E"/>
                </a:solidFill>
              </a:rPr>
              <a:t>I</a:t>
            </a:r>
            <a:r>
              <a:rPr lang="cs-CZ" dirty="0" smtClean="0">
                <a:solidFill>
                  <a:srgbClr val="04048E"/>
                </a:solidFill>
              </a:rPr>
              <a:t>, jednotkou je ampér, značíme ho </a:t>
            </a:r>
            <a:r>
              <a:rPr lang="cs-CZ" i="1" dirty="0" smtClean="0">
                <a:solidFill>
                  <a:srgbClr val="04048E"/>
                </a:solidFill>
              </a:rPr>
              <a:t>A</a:t>
            </a:r>
            <a:endParaRPr lang="cs-CZ" i="1" dirty="0">
              <a:solidFill>
                <a:srgbClr val="04048E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785786" y="642918"/>
            <a:ext cx="7715304" cy="17526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Elektrický proud 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Fujitsu-Siemens\Local Settings\Temporary Internet Files\Content.IE5\V12NXQ9A\MC90043691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1500174"/>
            <a:ext cx="1828572" cy="18285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20" y="2000240"/>
            <a:ext cx="6286544" cy="523220"/>
          </a:xfrm>
          <a:prstGeom prst="rect">
            <a:avLst/>
          </a:prstGeom>
          <a:solidFill>
            <a:srgbClr val="0707E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Jaký elektrický náboj mají tyto částice?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4500570"/>
            <a:ext cx="6429420" cy="523220"/>
          </a:xfrm>
          <a:prstGeom prst="rect">
            <a:avLst/>
          </a:prstGeom>
          <a:solidFill>
            <a:srgbClr val="0707E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v atomu jsou tyto částice?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285860"/>
            <a:ext cx="6357982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Atom tvoří proton, neutron a elektron.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20" y="2714620"/>
            <a:ext cx="6429420" cy="1384995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Proton má kladný náboj, neutron nemá náboj a elektron má záporný elektrický náboj.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20" y="5429264"/>
            <a:ext cx="6500857" cy="954107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Protony a neutrony jsou v jádře, elektrony tvoří obal atomu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4572008"/>
            <a:ext cx="1971675" cy="1819275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15" name="Prstenec 14"/>
          <p:cNvSpPr/>
          <p:nvPr/>
        </p:nvSpPr>
        <p:spPr>
          <a:xfrm>
            <a:off x="8072462" y="357166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5720" y="142852"/>
            <a:ext cx="7715304" cy="1015663"/>
          </a:xfrm>
          <a:prstGeom prst="rect">
            <a:avLst/>
          </a:prstGeom>
          <a:solidFill>
            <a:srgbClr val="04048E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Zopakujte si stavbu atomu. </a:t>
            </a:r>
          </a:p>
          <a:p>
            <a:r>
              <a:rPr lang="cs-CZ" sz="2400" dirty="0" smtClean="0"/>
              <a:t>Které částice tvoří atom?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214422"/>
            <a:ext cx="7886728" cy="1385896"/>
          </a:xfrm>
          <a:solidFill>
            <a:schemeClr val="tx1"/>
          </a:solidFill>
        </p:spPr>
        <p:txBody>
          <a:bodyPr anchor="b">
            <a:normAutofit fontScale="90000"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Z nabitých částic už jsme zopakovali protony a elektrony. Nabité částice jsou také ionty.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4286256"/>
            <a:ext cx="7715304" cy="1071570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Jsou to elektrony některých atomů, které se mohou od atomu vzdálit.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5720" y="2857496"/>
            <a:ext cx="7715304" cy="1077218"/>
          </a:xfrm>
          <a:prstGeom prst="rect">
            <a:avLst/>
          </a:prstGeom>
          <a:solidFill>
            <a:srgbClr val="04048E"/>
          </a:solidFill>
        </p:spPr>
        <p:txBody>
          <a:bodyPr wrap="square">
            <a:spAutoFit/>
          </a:bodyPr>
          <a:lstStyle/>
          <a:p>
            <a:r>
              <a:rPr lang="cs-CZ" sz="3200" b="1" dirty="0" smtClean="0"/>
              <a:t>Jakým elektronům říkáme volné (vodivostní) elektrony?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14290"/>
            <a:ext cx="7715304" cy="646331"/>
          </a:xfrm>
          <a:prstGeom prst="rect">
            <a:avLst/>
          </a:prstGeom>
          <a:solidFill>
            <a:srgbClr val="04048E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znáte elektricky nabité částice?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28596" y="5288340"/>
            <a:ext cx="764386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Poznámka!</a:t>
            </a:r>
          </a:p>
          <a:p>
            <a:r>
              <a:rPr lang="cs-CZ" sz="2400" dirty="0" smtClean="0"/>
              <a:t>Protony jsou v jádře atomu a nemohou se od atomu vzdálit.</a:t>
            </a:r>
          </a:p>
        </p:txBody>
      </p:sp>
      <p:sp>
        <p:nvSpPr>
          <p:cNvPr id="8" name="Prstenec 7"/>
          <p:cNvSpPr/>
          <p:nvPr/>
        </p:nvSpPr>
        <p:spPr>
          <a:xfrm>
            <a:off x="8072462" y="214290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4" name="Picture 6" descr="C:\Documents and Settings\Fujitsu-Siemens\Local Settings\Temporary Internet Files\Content.IE5\V12NXQ9A\MC90043691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8" y="3143248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5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2"/>
          <p:cNvGrpSpPr/>
          <p:nvPr/>
        </p:nvGrpSpPr>
        <p:grpSpPr>
          <a:xfrm>
            <a:off x="5929322" y="4286256"/>
            <a:ext cx="285752" cy="285752"/>
            <a:chOff x="6357950" y="2500306"/>
            <a:chExt cx="285752" cy="285752"/>
          </a:xfrm>
        </p:grpSpPr>
        <p:sp>
          <p:nvSpPr>
            <p:cNvPr id="14" name="Prstenec 13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5" name="Přímá spojovací čára 14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15"/>
          <p:cNvGrpSpPr/>
          <p:nvPr/>
        </p:nvGrpSpPr>
        <p:grpSpPr>
          <a:xfrm>
            <a:off x="5929322" y="4929198"/>
            <a:ext cx="285752" cy="285752"/>
            <a:chOff x="6357950" y="2500306"/>
            <a:chExt cx="285752" cy="285752"/>
          </a:xfrm>
        </p:grpSpPr>
        <p:sp>
          <p:nvSpPr>
            <p:cNvPr id="17" name="Prstenec 16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21"/>
          <p:cNvGrpSpPr/>
          <p:nvPr/>
        </p:nvGrpSpPr>
        <p:grpSpPr>
          <a:xfrm>
            <a:off x="5857884" y="3714752"/>
            <a:ext cx="285752" cy="285752"/>
            <a:chOff x="6357950" y="2500306"/>
            <a:chExt cx="285752" cy="285752"/>
          </a:xfrm>
        </p:grpSpPr>
        <p:sp>
          <p:nvSpPr>
            <p:cNvPr id="23" name="Prstenec 22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24"/>
          <p:cNvGrpSpPr/>
          <p:nvPr/>
        </p:nvGrpSpPr>
        <p:grpSpPr>
          <a:xfrm>
            <a:off x="4572000" y="5214950"/>
            <a:ext cx="285752" cy="285752"/>
            <a:chOff x="6357950" y="2500306"/>
            <a:chExt cx="285752" cy="285752"/>
          </a:xfrm>
        </p:grpSpPr>
        <p:sp>
          <p:nvSpPr>
            <p:cNvPr id="26" name="Prstenec 25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30"/>
          <p:cNvGrpSpPr/>
          <p:nvPr/>
        </p:nvGrpSpPr>
        <p:grpSpPr>
          <a:xfrm>
            <a:off x="5072066" y="4071942"/>
            <a:ext cx="285752" cy="285752"/>
            <a:chOff x="6357950" y="2500306"/>
            <a:chExt cx="285752" cy="285752"/>
          </a:xfrm>
        </p:grpSpPr>
        <p:sp>
          <p:nvSpPr>
            <p:cNvPr id="32" name="Prstenec 31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3" name="Přímá spojovací čára 32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33"/>
          <p:cNvGrpSpPr/>
          <p:nvPr/>
        </p:nvGrpSpPr>
        <p:grpSpPr>
          <a:xfrm>
            <a:off x="5143504" y="4643446"/>
            <a:ext cx="285752" cy="285752"/>
            <a:chOff x="6357950" y="2500306"/>
            <a:chExt cx="285752" cy="285752"/>
          </a:xfrm>
        </p:grpSpPr>
        <p:sp>
          <p:nvSpPr>
            <p:cNvPr id="35" name="Prstenec 34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3000364" y="3429000"/>
            <a:ext cx="3357586" cy="22860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37"/>
          <p:cNvGrpSpPr/>
          <p:nvPr/>
        </p:nvGrpSpPr>
        <p:grpSpPr>
          <a:xfrm>
            <a:off x="4429124" y="3571876"/>
            <a:ext cx="285752" cy="285752"/>
            <a:chOff x="6357950" y="2500306"/>
            <a:chExt cx="285752" cy="285752"/>
          </a:xfrm>
        </p:grpSpPr>
        <p:sp>
          <p:nvSpPr>
            <p:cNvPr id="39" name="Prstenec 38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40"/>
          <p:cNvGrpSpPr/>
          <p:nvPr/>
        </p:nvGrpSpPr>
        <p:grpSpPr>
          <a:xfrm>
            <a:off x="4429124" y="4286256"/>
            <a:ext cx="285752" cy="285752"/>
            <a:chOff x="6357950" y="2500306"/>
            <a:chExt cx="285752" cy="285752"/>
          </a:xfrm>
        </p:grpSpPr>
        <p:sp>
          <p:nvSpPr>
            <p:cNvPr id="42" name="Prstenec 41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ovéPole 43"/>
          <p:cNvSpPr txBox="1"/>
          <p:nvPr/>
        </p:nvSpPr>
        <p:spPr>
          <a:xfrm>
            <a:off x="1142976" y="92867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45" name="Přímá spojovací čára 44"/>
          <p:cNvCxnSpPr/>
          <p:nvPr/>
        </p:nvCxnSpPr>
        <p:spPr>
          <a:xfrm rot="10800000">
            <a:off x="6858016" y="3357562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50"/>
          <p:cNvGrpSpPr/>
          <p:nvPr/>
        </p:nvGrpSpPr>
        <p:grpSpPr>
          <a:xfrm>
            <a:off x="2714612" y="3286124"/>
            <a:ext cx="285752" cy="285752"/>
            <a:chOff x="2571736" y="1572406"/>
            <a:chExt cx="285752" cy="285752"/>
          </a:xfrm>
        </p:grpSpPr>
        <p:cxnSp>
          <p:nvCxnSpPr>
            <p:cNvPr id="46" name="Přímá spojovací čára 45"/>
            <p:cNvCxnSpPr/>
            <p:nvPr/>
          </p:nvCxnSpPr>
          <p:spPr>
            <a:xfrm rot="10800000">
              <a:off x="2571736" y="1714488"/>
              <a:ext cx="28575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 flipH="1" flipV="1">
              <a:off x="2571736" y="1714488"/>
              <a:ext cx="28575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Podnadpis 2"/>
          <p:cNvSpPr txBox="1">
            <a:spLocks/>
          </p:cNvSpPr>
          <p:nvPr/>
        </p:nvSpPr>
        <p:spPr>
          <a:xfrm>
            <a:off x="285720" y="785794"/>
            <a:ext cx="8066180" cy="1928826"/>
          </a:xfrm>
          <a:prstGeom prst="rect">
            <a:avLst/>
          </a:prstGeom>
          <a:solidFill>
            <a:schemeClr val="tx1"/>
          </a:solidFill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5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6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Elektrický proud je pohyb volných nabitých částic jedním směrem.</a:t>
            </a:r>
            <a:endParaRPr kumimoji="0" lang="cs-CZ" sz="67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285720" y="142852"/>
            <a:ext cx="8072494" cy="523220"/>
          </a:xfrm>
          <a:prstGeom prst="rect">
            <a:avLst/>
          </a:prstGeom>
          <a:solidFill>
            <a:srgbClr val="04048E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Co je elektrický proud? </a:t>
            </a:r>
            <a:endParaRPr lang="cs-CZ" sz="2800" dirty="0"/>
          </a:p>
        </p:txBody>
      </p:sp>
      <p:sp>
        <p:nvSpPr>
          <p:cNvPr id="51" name="Prstenec 50"/>
          <p:cNvSpPr/>
          <p:nvPr/>
        </p:nvSpPr>
        <p:spPr>
          <a:xfrm>
            <a:off x="7500958" y="0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51526E-7 L -0.13369 0.00046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22109E-6 L -0.13333 -0.0006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3469E-6 L -0.13333 2.53469E-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951E-7 L -0.14827 -0.00092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56799E-7 L -0.14827 -0.000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14524E-6 L -0.14809 0.0002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9.62072E-7 L -0.14948 -0.0011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-1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71785E-6 L -0.14948 -0.00047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uiExpand="1" build="p" animBg="1" autoUpdateAnimBg="0"/>
      <p:bldP spid="5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57166"/>
            <a:ext cx="7772400" cy="1470025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Látkám, které mají volné elektrony, říkáme vodiče elektrického proudu.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5786454"/>
            <a:ext cx="6858048" cy="685808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04048E"/>
                </a:solidFill>
              </a:rPr>
              <a:t>Nevodičem je guma, plasty, sklo, porcelán.</a:t>
            </a:r>
            <a:endParaRPr lang="cs-CZ" sz="2800" dirty="0">
              <a:solidFill>
                <a:srgbClr val="04048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2285992"/>
            <a:ext cx="6858048" cy="5232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znáš elektrické vodiče?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786190"/>
            <a:ext cx="6858048" cy="5232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nazýváme látky, které nevedou el. proud?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5143512"/>
            <a:ext cx="6858048" cy="5232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znáš elektrické nevodiče?</a:t>
            </a:r>
            <a:endParaRPr lang="cs-CZ" sz="28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00034" y="4357694"/>
            <a:ext cx="6858048" cy="68580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4048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Nevodiče nebo také izolanty.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04048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500034" y="2928934"/>
            <a:ext cx="6858048" cy="68580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4048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Kovy jsou nejčastější elektrické vodiče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4048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04048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7858148" y="2143116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 autoUpdateAnimBg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714356"/>
            <a:ext cx="8215370" cy="76944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Jednotky proudu: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143116"/>
            <a:ext cx="8286808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4048E"/>
                </a:solidFill>
              </a:rPr>
              <a:t>Jednotkou proudu je ampér A.</a:t>
            </a:r>
          </a:p>
          <a:p>
            <a:endParaRPr lang="cs-CZ" sz="2800" b="1" dirty="0" smtClean="0">
              <a:solidFill>
                <a:srgbClr val="04048E"/>
              </a:solidFill>
            </a:endParaRPr>
          </a:p>
          <a:p>
            <a:r>
              <a:rPr lang="cs-CZ" sz="2800" b="1" dirty="0" smtClean="0">
                <a:solidFill>
                  <a:srgbClr val="04048E"/>
                </a:solidFill>
              </a:rPr>
              <a:t>Menší jednotka je miliampér, značíme ji </a:t>
            </a:r>
            <a:r>
              <a:rPr lang="cs-CZ" sz="2800" b="1" dirty="0" err="1" smtClean="0">
                <a:solidFill>
                  <a:srgbClr val="04048E"/>
                </a:solidFill>
              </a:rPr>
              <a:t>mA</a:t>
            </a:r>
            <a:r>
              <a:rPr lang="cs-CZ" sz="2800" b="1" dirty="0" smtClean="0">
                <a:solidFill>
                  <a:srgbClr val="04048E"/>
                </a:solidFill>
              </a:rPr>
              <a:t>. 	</a:t>
            </a:r>
          </a:p>
          <a:p>
            <a:pPr algn="ctr"/>
            <a:r>
              <a:rPr lang="cs-CZ" sz="2800" b="1" dirty="0" smtClean="0">
                <a:solidFill>
                  <a:srgbClr val="04048E"/>
                </a:solidFill>
              </a:rPr>
              <a:t>1 </a:t>
            </a:r>
            <a:r>
              <a:rPr lang="cs-CZ" sz="2800" b="1" dirty="0" err="1" smtClean="0">
                <a:solidFill>
                  <a:srgbClr val="04048E"/>
                </a:solidFill>
              </a:rPr>
              <a:t>mA</a:t>
            </a:r>
            <a:r>
              <a:rPr lang="cs-CZ" sz="2800" b="1" dirty="0" smtClean="0">
                <a:solidFill>
                  <a:srgbClr val="04048E"/>
                </a:solidFill>
              </a:rPr>
              <a:t> = 0,001 A.</a:t>
            </a:r>
          </a:p>
          <a:p>
            <a:endParaRPr lang="cs-CZ" sz="2800" b="1" dirty="0" smtClean="0">
              <a:solidFill>
                <a:srgbClr val="04048E"/>
              </a:solidFill>
            </a:endParaRPr>
          </a:p>
          <a:p>
            <a:r>
              <a:rPr lang="cs-CZ" sz="2800" b="1" dirty="0" smtClean="0">
                <a:solidFill>
                  <a:srgbClr val="04048E"/>
                </a:solidFill>
              </a:rPr>
              <a:t>Větší jednotka je kiloampér, značíme ji </a:t>
            </a:r>
            <a:r>
              <a:rPr lang="cs-CZ" sz="2800" b="1" dirty="0" err="1" smtClean="0">
                <a:solidFill>
                  <a:srgbClr val="04048E"/>
                </a:solidFill>
              </a:rPr>
              <a:t>kA</a:t>
            </a:r>
            <a:r>
              <a:rPr lang="cs-CZ" sz="2800" b="1" dirty="0" smtClean="0">
                <a:solidFill>
                  <a:srgbClr val="04048E"/>
                </a:solidFill>
              </a:rPr>
              <a:t>. 	 </a:t>
            </a:r>
          </a:p>
          <a:p>
            <a:pPr algn="ctr"/>
            <a:r>
              <a:rPr lang="cs-CZ" sz="2800" b="1" dirty="0" smtClean="0">
                <a:solidFill>
                  <a:srgbClr val="04048E"/>
                </a:solidFill>
              </a:rPr>
              <a:t>1 </a:t>
            </a:r>
            <a:r>
              <a:rPr lang="cs-CZ" sz="2800" b="1" dirty="0" err="1" smtClean="0">
                <a:solidFill>
                  <a:srgbClr val="04048E"/>
                </a:solidFill>
              </a:rPr>
              <a:t>kA</a:t>
            </a:r>
            <a:r>
              <a:rPr lang="cs-CZ" sz="2800" b="1" dirty="0" smtClean="0">
                <a:solidFill>
                  <a:srgbClr val="04048E"/>
                </a:solidFill>
              </a:rPr>
              <a:t> = 1000 A</a:t>
            </a:r>
            <a:endParaRPr lang="cs-CZ" sz="2800" b="1" dirty="0">
              <a:solidFill>
                <a:srgbClr val="04048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857364"/>
            <a:ext cx="7572428" cy="138499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Vodičem prochází proud jednoho ampéru, když projde náboj jednoho coulombu (</a:t>
            </a:r>
            <a:r>
              <a:rPr lang="cs-CZ" sz="2800" dirty="0" err="1" smtClean="0">
                <a:solidFill>
                  <a:schemeClr val="bg1"/>
                </a:solidFill>
              </a:rPr>
              <a:t>kulombu</a:t>
            </a:r>
            <a:r>
              <a:rPr lang="cs-CZ" sz="2800" dirty="0" smtClean="0">
                <a:solidFill>
                  <a:schemeClr val="bg1"/>
                </a:solidFill>
              </a:rPr>
              <a:t>) za jednu sekundu.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00364" y="3571876"/>
            <a:ext cx="1219200" cy="8001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TextovéPole 4"/>
          <p:cNvSpPr txBox="1"/>
          <p:nvPr/>
        </p:nvSpPr>
        <p:spPr>
          <a:xfrm>
            <a:off x="214282" y="428604"/>
            <a:ext cx="764386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velká jednotka je jeden ampér?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9"/>
          <p:cNvGrpSpPr/>
          <p:nvPr/>
        </p:nvGrpSpPr>
        <p:grpSpPr>
          <a:xfrm>
            <a:off x="2571736" y="3000372"/>
            <a:ext cx="3501256" cy="2500330"/>
            <a:chOff x="2345518" y="1882584"/>
            <a:chExt cx="3501256" cy="2500330"/>
          </a:xfrm>
        </p:grpSpPr>
        <p:sp>
          <p:nvSpPr>
            <p:cNvPr id="17" name="Prstenec 16"/>
            <p:cNvSpPr/>
            <p:nvPr/>
          </p:nvSpPr>
          <p:spPr>
            <a:xfrm>
              <a:off x="3366482" y="3794594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>
              <a:endCxn id="17" idx="1"/>
            </p:cNvCxnSpPr>
            <p:nvPr/>
          </p:nvCxnSpPr>
          <p:spPr>
            <a:xfrm>
              <a:off x="2786050" y="3786456"/>
              <a:ext cx="591112" cy="189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>
              <a:off x="4825000" y="3868140"/>
              <a:ext cx="102096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2345518" y="3868140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4274267" y="3830560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4532271" y="3867326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439407" y="3868140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Elipsa 13"/>
            <p:cNvSpPr/>
            <p:nvPr/>
          </p:nvSpPr>
          <p:spPr>
            <a:xfrm>
              <a:off x="3512333" y="1882584"/>
              <a:ext cx="933446" cy="94129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>
              <a:stCxn id="14" idx="7"/>
              <a:endCxn id="14" idx="3"/>
            </p:cNvCxnSpPr>
            <p:nvPr/>
          </p:nvCxnSpPr>
          <p:spPr>
            <a:xfrm rot="16200000" flipH="1" flipV="1">
              <a:off x="3646258" y="2023208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>
              <a:stCxn id="14" idx="1"/>
              <a:endCxn id="14" idx="5"/>
            </p:cNvCxnSpPr>
            <p:nvPr/>
          </p:nvCxnSpPr>
          <p:spPr>
            <a:xfrm rot="16200000" flipH="1">
              <a:off x="3646258" y="2023208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460370" y="2397358"/>
              <a:ext cx="138559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345518" y="2397358"/>
              <a:ext cx="1166815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611755" y="3131121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111390" y="3131938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Elipsa 21"/>
            <p:cNvSpPr/>
            <p:nvPr/>
          </p:nvSpPr>
          <p:spPr>
            <a:xfrm>
              <a:off x="2786050" y="3786190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hnutá šipka doleva 23"/>
            <p:cNvSpPr/>
            <p:nvPr/>
          </p:nvSpPr>
          <p:spPr>
            <a:xfrm rot="10414821" flipH="1">
              <a:off x="5246048" y="2539480"/>
              <a:ext cx="293666" cy="785818"/>
            </a:xfrm>
            <a:prstGeom prst="curvedLeftArrow">
              <a:avLst/>
            </a:prstGeom>
            <a:solidFill>
              <a:srgbClr val="2D1D19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357158" y="1571612"/>
            <a:ext cx="8072494" cy="9541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707E3"/>
                </a:solidFill>
              </a:rPr>
              <a:t>Elektrický proud (tzv. dohodnutý) protéká od kladného pólu baterie obvodem k zápornému pólu.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7206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357158" y="5715016"/>
            <a:ext cx="8215370" cy="830997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707E3"/>
                </a:solidFill>
              </a:rPr>
              <a:t>Směr proudu v obvodu se stejnosměrným proudem znázorňuje šipka.</a:t>
            </a:r>
            <a:endParaRPr lang="cs-CZ" sz="2400" dirty="0">
              <a:solidFill>
                <a:srgbClr val="0707E3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2066" y="3714752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357158" y="214290"/>
            <a:ext cx="8429684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/>
              <a:t>Směr proudu v obvodu se stejnosměrným proudem.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8286808" cy="1077218"/>
          </a:xfrm>
          <a:prstGeom prst="rect">
            <a:avLst/>
          </a:prstGeom>
          <a:solidFill>
            <a:srgbClr val="04048E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="1" dirty="0" smtClean="0"/>
              <a:t>Spojením čarou rozděl následující látky na vodiče a nevodiče elektrického proudu. 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3240" y="1357298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Tuha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43240" y="2500306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Plast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3240" y="3071810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Sklo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3643314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Měď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6000768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Stříbro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1928802"/>
            <a:ext cx="1428760" cy="4924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Porcelán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240" y="4857760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Guma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4286256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Hliník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5429264"/>
            <a:ext cx="142876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Ocel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071538" y="2143116"/>
            <a:ext cx="1071570" cy="158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214942" y="3214686"/>
            <a:ext cx="1071570" cy="158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071538" y="4857760"/>
            <a:ext cx="1071570" cy="158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1893869" y="1822439"/>
            <a:ext cx="1427172" cy="1071570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143504" y="6072206"/>
            <a:ext cx="1071570" cy="158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rstenec 19"/>
          <p:cNvSpPr/>
          <p:nvPr/>
        </p:nvSpPr>
        <p:spPr>
          <a:xfrm>
            <a:off x="7786710" y="1500174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00760" y="3071810"/>
            <a:ext cx="1500198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Nevodič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1472" y="3071810"/>
            <a:ext cx="1500198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Vodič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22" name="Přímá spojovací čára 21"/>
          <p:cNvCxnSpPr>
            <a:stCxn id="24" idx="3"/>
            <a:endCxn id="11" idx="1"/>
          </p:cNvCxnSpPr>
          <p:nvPr/>
        </p:nvCxnSpPr>
        <p:spPr>
          <a:xfrm>
            <a:off x="2071670" y="3333420"/>
            <a:ext cx="1071570" cy="1214446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endCxn id="12" idx="1"/>
          </p:cNvCxnSpPr>
          <p:nvPr/>
        </p:nvCxnSpPr>
        <p:spPr>
          <a:xfrm rot="16200000" flipH="1">
            <a:off x="1476518" y="4024152"/>
            <a:ext cx="2261874" cy="1071570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6200000" flipH="1">
            <a:off x="1178695" y="4464851"/>
            <a:ext cx="2786082" cy="1000132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endCxn id="7" idx="1"/>
          </p:cNvCxnSpPr>
          <p:nvPr/>
        </p:nvCxnSpPr>
        <p:spPr>
          <a:xfrm>
            <a:off x="2071670" y="3143248"/>
            <a:ext cx="1071570" cy="761676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9" idx="3"/>
          </p:cNvCxnSpPr>
          <p:nvPr/>
        </p:nvCxnSpPr>
        <p:spPr>
          <a:xfrm>
            <a:off x="4572000" y="2175024"/>
            <a:ext cx="1428760" cy="968224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572000" y="2786058"/>
            <a:ext cx="1428760" cy="428628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endCxn id="21" idx="1"/>
          </p:cNvCxnSpPr>
          <p:nvPr/>
        </p:nvCxnSpPr>
        <p:spPr>
          <a:xfrm>
            <a:off x="4572000" y="3214686"/>
            <a:ext cx="1428760" cy="118734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 flipH="1" flipV="1">
            <a:off x="4536281" y="3607595"/>
            <a:ext cx="1571636" cy="1357322"/>
          </a:xfrm>
          <a:prstGeom prst="line">
            <a:avLst/>
          </a:prstGeom>
          <a:ln w="57150">
            <a:solidFill>
              <a:srgbClr val="0404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500"/>
                            </p:stCondLst>
                            <p:childTnLst>
                              <p:par>
                                <p:cTn id="54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142984"/>
            <a:ext cx="7843838" cy="4214842"/>
          </a:xfrm>
          <a:solidFill>
            <a:schemeClr val="tx1"/>
          </a:solidFill>
        </p:spPr>
        <p:txBody>
          <a:bodyPr>
            <a:noAutofit/>
          </a:bodyPr>
          <a:lstStyle/>
          <a:p>
            <a:pPr marL="514350" indent="-514350" algn="l"/>
            <a:r>
              <a:rPr lang="cs-CZ" sz="2800" b="1" dirty="0" smtClean="0">
                <a:solidFill>
                  <a:schemeClr val="bg1"/>
                </a:solidFill>
              </a:rPr>
              <a:t>	Elektrický proud může při průchodu vodičem vodič zahřívat. (To může být  někdy žádoucí, někdy nežádoucí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r>
              <a:rPr lang="cs-CZ" sz="2800" b="1" dirty="0" smtClean="0">
                <a:solidFill>
                  <a:schemeClr val="bg1"/>
                </a:solidFill>
              </a:rPr>
              <a:t>) Elektrický proud může také způsobit roztočení některých zařízení (například 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motorů), může mít chemické a světelné účinky.</a:t>
            </a:r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42852"/>
            <a:ext cx="7715304" cy="928694"/>
          </a:xfrm>
          <a:solidFill>
            <a:srgbClr val="04048E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Jaké účinky může mít elektrický proud?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Picture 13" descr="C:\Documents and Settings\Fujitsu-Siemens\Local Settings\Temporary Internet Files\Content.IE5\V12NXQ9A\MP900315493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00958" y="4929198"/>
            <a:ext cx="1081691" cy="1643074"/>
          </a:xfrm>
          <a:prstGeom prst="rect">
            <a:avLst/>
          </a:prstGeom>
          <a:noFill/>
        </p:spPr>
      </p:pic>
      <p:pic>
        <p:nvPicPr>
          <p:cNvPr id="7" name="Picture 2" descr="C:\Documents and Settings\Fujitsu-Siemens\Local Settings\Temporary Internet Files\Content.IE5\8TTNS1EQ\MC900279510[1].wmf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57158" y="4929198"/>
            <a:ext cx="1826057" cy="1756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echovka 2"/>
          <p:cNvSpPr/>
          <p:nvPr/>
        </p:nvSpPr>
        <p:spPr>
          <a:xfrm rot="16200000">
            <a:off x="4445124" y="2063678"/>
            <a:ext cx="914400" cy="1216152"/>
          </a:xfrm>
          <a:prstGeom prst="ca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Plechovka 1"/>
          <p:cNvSpPr/>
          <p:nvPr/>
        </p:nvSpPr>
        <p:spPr>
          <a:xfrm rot="16200000">
            <a:off x="3576721" y="2074825"/>
            <a:ext cx="492066" cy="1216152"/>
          </a:xfrm>
          <a:prstGeom prst="can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7158" y="357166"/>
            <a:ext cx="7286676" cy="1200329"/>
          </a:xfrm>
          <a:prstGeom prst="rect">
            <a:avLst/>
          </a:prstGeom>
          <a:solidFill>
            <a:srgbClr val="0707E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Vyberte z uvedených materiálů, které by jste použili na vodič elektrického proudu a které na izolaci. Vepište  po dvou z nich do tabulky. 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1472" y="4357694"/>
          <a:ext cx="6738942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9471"/>
                <a:gridCol w="3369471"/>
              </a:tblGrid>
              <a:tr h="132713">
                <a:tc>
                  <a:txBody>
                    <a:bodyPr/>
                    <a:lstStyle/>
                    <a:p>
                      <a:r>
                        <a:rPr lang="cs-CZ" dirty="0" smtClean="0"/>
                        <a:t>Vodič</a:t>
                      </a:r>
                      <a:endParaRPr lang="cs-CZ" dirty="0"/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Izolace</a:t>
                      </a:r>
                      <a:endParaRPr lang="cs-CZ" dirty="0"/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132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2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00034" y="3571876"/>
            <a:ext cx="7072362" cy="369332"/>
          </a:xfrm>
          <a:prstGeom prst="rect">
            <a:avLst/>
          </a:prstGeom>
          <a:solidFill>
            <a:srgbClr val="04048E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měď, guma, plast, hliník, ocel, lak, stříbro</a:t>
            </a:r>
            <a:endParaRPr lang="cs-CZ" b="1" dirty="0"/>
          </a:p>
        </p:txBody>
      </p:sp>
      <p:sp>
        <p:nvSpPr>
          <p:cNvPr id="8" name="Prstenec 7"/>
          <p:cNvSpPr/>
          <p:nvPr/>
        </p:nvSpPr>
        <p:spPr>
          <a:xfrm>
            <a:off x="7929586" y="142852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86116" y="171448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Vodič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7686" y="171448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Izolace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00034" y="4357694"/>
          <a:ext cx="7072362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6181"/>
                <a:gridCol w="3536181"/>
              </a:tblGrid>
              <a:tr h="132713">
                <a:tc>
                  <a:txBody>
                    <a:bodyPr/>
                    <a:lstStyle/>
                    <a:p>
                      <a:r>
                        <a:rPr lang="cs-CZ" dirty="0" smtClean="0"/>
                        <a:t>Vodič</a:t>
                      </a:r>
                      <a:endParaRPr lang="cs-CZ" dirty="0"/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Izolace</a:t>
                      </a:r>
                      <a:endParaRPr lang="cs-CZ" dirty="0"/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132713">
                <a:tc>
                  <a:txBody>
                    <a:bodyPr/>
                    <a:lstStyle/>
                    <a:p>
                      <a:r>
                        <a:rPr lang="cs-CZ" dirty="0" smtClean="0"/>
                        <a:t>měď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guma </a:t>
                      </a:r>
                      <a:endParaRPr lang="cs-CZ" dirty="0"/>
                    </a:p>
                  </a:txBody>
                  <a:tcPr/>
                </a:tc>
              </a:tr>
              <a:tr h="132713">
                <a:tc>
                  <a:txBody>
                    <a:bodyPr/>
                    <a:lstStyle/>
                    <a:p>
                      <a:r>
                        <a:rPr lang="cs-CZ" dirty="0" smtClean="0"/>
                        <a:t>hliník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71480"/>
            <a:ext cx="7772400" cy="1000131"/>
          </a:xfrm>
          <a:solidFill>
            <a:srgbClr val="04048E"/>
          </a:solidFill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Doplň tabulku</a:t>
            </a:r>
            <a:endParaRPr lang="cs-CZ" sz="3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2910" y="1643050"/>
          <a:ext cx="7691472" cy="202142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22868"/>
                <a:gridCol w="1922868"/>
                <a:gridCol w="1922868"/>
                <a:gridCol w="1922868"/>
              </a:tblGrid>
              <a:tr h="1010711">
                <a:tc>
                  <a:txBody>
                    <a:bodyPr/>
                    <a:lstStyle/>
                    <a:p>
                      <a:r>
                        <a:rPr lang="cs-CZ" dirty="0" smtClean="0"/>
                        <a:t>Veličina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veličiny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010711">
                <a:tc>
                  <a:txBody>
                    <a:bodyPr/>
                    <a:lstStyle/>
                    <a:p>
                      <a:r>
                        <a:rPr lang="cs-CZ" dirty="0" smtClean="0"/>
                        <a:t>Elektrický  proud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4286256"/>
          <a:ext cx="7643866" cy="224599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821933"/>
                <a:gridCol w="3821933"/>
              </a:tblGrid>
              <a:tr h="683564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0" dirty="0" smtClean="0">
                          <a:solidFill>
                            <a:schemeClr val="bg1"/>
                          </a:solidFill>
                        </a:rPr>
                        <a:t>Převeď na uvedené jednotky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400   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400  </a:t>
                      </a:r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3  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3  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rstenec 4"/>
          <p:cNvSpPr/>
          <p:nvPr/>
        </p:nvSpPr>
        <p:spPr>
          <a:xfrm>
            <a:off x="7929586" y="142852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1643050"/>
          <a:ext cx="7691472" cy="202142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22868"/>
                <a:gridCol w="1922868"/>
                <a:gridCol w="1922868"/>
                <a:gridCol w="1922868"/>
              </a:tblGrid>
              <a:tr h="1010711">
                <a:tc>
                  <a:txBody>
                    <a:bodyPr/>
                    <a:lstStyle/>
                    <a:p>
                      <a:r>
                        <a:rPr lang="cs-CZ" dirty="0" smtClean="0"/>
                        <a:t>Veličina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veličiny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010711">
                <a:tc>
                  <a:txBody>
                    <a:bodyPr/>
                    <a:lstStyle/>
                    <a:p>
                      <a:r>
                        <a:rPr lang="cs-CZ" dirty="0" smtClean="0"/>
                        <a:t>Elektrický  proud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ampér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14348" y="4286256"/>
          <a:ext cx="7643866" cy="224599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821933"/>
                <a:gridCol w="3821933"/>
              </a:tblGrid>
              <a:tr h="683564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0" dirty="0" smtClean="0">
                          <a:solidFill>
                            <a:schemeClr val="bg1"/>
                          </a:solidFill>
                        </a:rPr>
                        <a:t>Převeď na uvedené jednotky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400   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400 000           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400  </a:t>
                      </a:r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0,4        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3  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0,003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  <a:tr h="390608">
                <a:tc>
                  <a:txBody>
                    <a:bodyPr/>
                    <a:lstStyle/>
                    <a:p>
                      <a:r>
                        <a:rPr lang="cs-CZ" dirty="0" smtClean="0"/>
                        <a:t>3  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3000       </a:t>
                      </a:r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571480"/>
            <a:ext cx="7700994" cy="1071570"/>
          </a:xfrm>
          <a:solidFill>
            <a:srgbClr val="04048E"/>
          </a:solidFill>
        </p:spPr>
        <p:txBody>
          <a:bodyPr/>
          <a:lstStyle/>
          <a:p>
            <a:r>
              <a:rPr lang="cs-CZ" dirty="0" smtClean="0"/>
              <a:t>Jaké znáte zdroje elektrického proudu?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57158" y="2285992"/>
            <a:ext cx="8358246" cy="584775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Nejdůležitějším zdrojem elektřiny jsou elektrárny.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7929586" y="142852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7158" y="4286256"/>
            <a:ext cx="8358246" cy="107721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Často používáme jako elektrický zdroj také baterie.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7" name="Obrázek 16" descr="2012 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86644" y="5214950"/>
            <a:ext cx="1015134" cy="1473655"/>
          </a:xfrm>
          <a:prstGeom prst="rect">
            <a:avLst/>
          </a:prstGeom>
        </p:spPr>
      </p:pic>
      <p:pic>
        <p:nvPicPr>
          <p:cNvPr id="18" name="Picture 3" descr="C:\Documents and Settings\Fujitsu-Siemens\Local Settings\Temporary Internet Files\Content.IE5\7ASIVSDP\MP9004372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928934"/>
            <a:ext cx="2149605" cy="135732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85720" y="3286124"/>
            <a:ext cx="55007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Elektrárny dodávají  proud, kterému říkáme střídavý.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596" y="5715016"/>
            <a:ext cx="5357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Baterie dodávají  proud, kterému říkáme stejnosměrný.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4290"/>
            <a:ext cx="7143800" cy="1470025"/>
          </a:xfrm>
          <a:solidFill>
            <a:srgbClr val="04048E"/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Spotřebitelská síť  dodává proud:</a:t>
            </a:r>
            <a:endParaRPr lang="cs-CZ" sz="3600" dirty="0"/>
          </a:p>
        </p:txBody>
      </p:sp>
      <p:graphicFrame>
        <p:nvGraphicFramePr>
          <p:cNvPr id="15" name="Diagram 14"/>
          <p:cNvGraphicFramePr/>
          <p:nvPr/>
        </p:nvGraphicFramePr>
        <p:xfrm>
          <a:off x="357158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4857752" y="2143116"/>
            <a:ext cx="857256" cy="121444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" action="ppaction://hlinkshowjump?jump=previousslide" highlightClick="1"/>
          </p:cNvPr>
          <p:cNvSpPr/>
          <p:nvPr/>
        </p:nvSpPr>
        <p:spPr>
          <a:xfrm>
            <a:off x="4857752" y="4286256"/>
            <a:ext cx="714380" cy="128588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stenec 7"/>
          <p:cNvSpPr/>
          <p:nvPr/>
        </p:nvSpPr>
        <p:spPr>
          <a:xfrm>
            <a:off x="7786710" y="785794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9" name="Picture 15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4572008"/>
            <a:ext cx="1773022" cy="1824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Zápis do sešitu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3357562"/>
            <a:ext cx="8429684" cy="2857520"/>
          </a:xfrm>
          <a:solidFill>
            <a:schemeClr val="tx1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4048E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4048E"/>
                </a:solidFill>
              </a:rPr>
              <a:t>Elektrický proud je pohyb volných nabitých částic v jednom směru.</a:t>
            </a:r>
            <a:endParaRPr lang="cs-CZ" sz="2800" b="1" dirty="0">
              <a:solidFill>
                <a:srgbClr val="04048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1142984"/>
            <a:ext cx="8429684" cy="52322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4048E"/>
                </a:solidFill>
              </a:rPr>
              <a:t>Elektrický proud - </a:t>
            </a:r>
            <a:r>
              <a:rPr lang="cs-CZ" sz="2800" b="1" dirty="0" smtClean="0">
                <a:solidFill>
                  <a:srgbClr val="04048E"/>
                </a:solidFill>
              </a:rPr>
              <a:t>značíme </a:t>
            </a:r>
            <a:r>
              <a:rPr lang="cs-CZ" sz="2800" b="1" i="1" dirty="0" smtClean="0">
                <a:solidFill>
                  <a:srgbClr val="04048E"/>
                </a:solidFill>
              </a:rPr>
              <a:t>I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643050"/>
            <a:ext cx="8429684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4048E"/>
                </a:solidFill>
              </a:rPr>
              <a:t>Jednotkou proudu je ampér značíme ho A.</a:t>
            </a:r>
          </a:p>
          <a:p>
            <a:endParaRPr lang="cs-CZ" sz="2800" b="1" dirty="0" smtClean="0">
              <a:solidFill>
                <a:srgbClr val="04048E"/>
              </a:solidFill>
            </a:endParaRPr>
          </a:p>
          <a:p>
            <a:r>
              <a:rPr lang="cs-CZ" sz="2800" b="1" dirty="0" smtClean="0">
                <a:solidFill>
                  <a:srgbClr val="04048E"/>
                </a:solidFill>
              </a:rPr>
              <a:t>Menší jednotka je miliampér - </a:t>
            </a:r>
            <a:r>
              <a:rPr lang="cs-CZ" sz="2800" b="1" dirty="0" err="1" smtClean="0">
                <a:solidFill>
                  <a:srgbClr val="04048E"/>
                </a:solidFill>
              </a:rPr>
              <a:t>mA</a:t>
            </a:r>
            <a:r>
              <a:rPr lang="cs-CZ" sz="2800" b="1" dirty="0" smtClean="0">
                <a:solidFill>
                  <a:srgbClr val="04048E"/>
                </a:solidFill>
              </a:rPr>
              <a:t>. 	</a:t>
            </a:r>
          </a:p>
          <a:p>
            <a:r>
              <a:rPr lang="cs-CZ" sz="2800" b="1" dirty="0" smtClean="0">
                <a:solidFill>
                  <a:srgbClr val="04048E"/>
                </a:solidFill>
              </a:rPr>
              <a:t>1 </a:t>
            </a:r>
            <a:r>
              <a:rPr lang="cs-CZ" sz="2800" b="1" dirty="0" err="1" smtClean="0">
                <a:solidFill>
                  <a:srgbClr val="04048E"/>
                </a:solidFill>
              </a:rPr>
              <a:t>mA</a:t>
            </a:r>
            <a:r>
              <a:rPr lang="cs-CZ" sz="2800" b="1" dirty="0" smtClean="0">
                <a:solidFill>
                  <a:srgbClr val="04048E"/>
                </a:solidFill>
              </a:rPr>
              <a:t> = 0,001 A.</a:t>
            </a:r>
          </a:p>
          <a:p>
            <a:endParaRPr lang="cs-CZ" sz="2800" b="1" dirty="0" smtClean="0">
              <a:solidFill>
                <a:srgbClr val="04048E"/>
              </a:solidFill>
            </a:endParaRPr>
          </a:p>
          <a:p>
            <a:r>
              <a:rPr lang="cs-CZ" sz="2800" b="1" dirty="0" smtClean="0">
                <a:solidFill>
                  <a:srgbClr val="04048E"/>
                </a:solidFill>
              </a:rPr>
              <a:t>Větší jednotka je kiloampér - </a:t>
            </a:r>
            <a:r>
              <a:rPr lang="cs-CZ" sz="2800" b="1" dirty="0" err="1" smtClean="0">
                <a:solidFill>
                  <a:srgbClr val="04048E"/>
                </a:solidFill>
              </a:rPr>
              <a:t>kA</a:t>
            </a:r>
            <a:r>
              <a:rPr lang="cs-CZ" sz="2800" b="1" dirty="0" smtClean="0">
                <a:solidFill>
                  <a:srgbClr val="04048E"/>
                </a:solidFill>
              </a:rPr>
              <a:t>. 	 </a:t>
            </a:r>
          </a:p>
          <a:p>
            <a:r>
              <a:rPr lang="cs-CZ" sz="2800" b="1" dirty="0" smtClean="0">
                <a:solidFill>
                  <a:srgbClr val="04048E"/>
                </a:solidFill>
              </a:rPr>
              <a:t>1 </a:t>
            </a:r>
            <a:r>
              <a:rPr lang="cs-CZ" sz="2800" b="1" dirty="0" err="1" smtClean="0">
                <a:solidFill>
                  <a:srgbClr val="04048E"/>
                </a:solidFill>
              </a:rPr>
              <a:t>kA</a:t>
            </a:r>
            <a:r>
              <a:rPr lang="cs-CZ" sz="2800" b="1" dirty="0" smtClean="0">
                <a:solidFill>
                  <a:srgbClr val="04048E"/>
                </a:solidFill>
              </a:rPr>
              <a:t> = 1000 A</a:t>
            </a:r>
            <a:endParaRPr lang="cs-CZ" sz="2800" b="1" dirty="0">
              <a:solidFill>
                <a:srgbClr val="04048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00174"/>
            <a:ext cx="7715304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 tepelných spotřebičích a v klasických žárovkách.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2643182"/>
            <a:ext cx="7572428" cy="954107"/>
          </a:xfrm>
          <a:prstGeom prst="rect">
            <a:avLst/>
          </a:prstGeom>
          <a:solidFill>
            <a:srgbClr val="0707E3"/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Uvažte, </a:t>
            </a:r>
            <a:r>
              <a:rPr lang="cs-CZ" sz="2800" dirty="0" smtClean="0"/>
              <a:t>kdy je přeměna elektrického proudu na teplo škodlivá. </a:t>
            </a:r>
            <a:endParaRPr lang="cs-CZ" sz="2800" dirty="0"/>
          </a:p>
        </p:txBody>
      </p:sp>
      <p:sp>
        <p:nvSpPr>
          <p:cNvPr id="8" name="Prstenec 7"/>
          <p:cNvSpPr/>
          <p:nvPr/>
        </p:nvSpPr>
        <p:spPr>
          <a:xfrm>
            <a:off x="8072462" y="142852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596" y="5572140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428604"/>
            <a:ext cx="7715304" cy="954107"/>
          </a:xfrm>
          <a:prstGeom prst="rect">
            <a:avLst/>
          </a:prstGeom>
          <a:solidFill>
            <a:srgbClr val="0707E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Uvažte příklady využití přeměny elektrického proudu na teplo.</a:t>
            </a:r>
            <a:endParaRPr lang="cs-CZ" sz="2800" dirty="0"/>
          </a:p>
        </p:txBody>
      </p:sp>
      <p:pic>
        <p:nvPicPr>
          <p:cNvPr id="10245" name="Picture 5" descr="C:\Documents and Settings\Fujitsu-Siemens\Local Settings\Temporary Internet Files\Content.IE5\Q0AO16MH\MC9004375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4929198"/>
            <a:ext cx="1879600" cy="171767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28596" y="4071942"/>
            <a:ext cx="7643866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Při přenosu el. od výrobce ke spotřebitelům. Při zkratu.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2" grpId="0"/>
      <p:bldP spid="1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1804</TotalTime>
  <Words>630</Words>
  <Application>Microsoft Office PowerPoint</Application>
  <PresentationFormat>Předvádění na obrazovce (4:3)</PresentationFormat>
  <Paragraphs>156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 PowerPointová Prezentace  určená  k prohlubování a upevňování pojmu elektrický proud a jeho jednotky.</vt:lpstr>
      <vt:lpstr>Elektrický proud značíme I, jednotkou je ampér, značíme ho A</vt:lpstr>
      <vt:lpstr>Snímek 4</vt:lpstr>
      <vt:lpstr>Z nabitých částic už jsme zopakovali protony a elektrony. Nabité částice jsou také ionty.</vt:lpstr>
      <vt:lpstr>Snímek 6</vt:lpstr>
      <vt:lpstr>Látkám, které mají volné elektrony, říkáme vodiče elektrického proudu..</vt:lpstr>
      <vt:lpstr>Snímek 8</vt:lpstr>
      <vt:lpstr>Snímek 9</vt:lpstr>
      <vt:lpstr>Snímek 10</vt:lpstr>
      <vt:lpstr>Snímek 11</vt:lpstr>
      <vt:lpstr> Elektrický proud může při průchodu vodičem vodič zahřívat. (To může být  někdy žádoucí, někdy nežádoucí.) Elektrický proud může také způsobit roztočení některých zařízení (například  motorů), může mít chemické a světelné účinky. </vt:lpstr>
      <vt:lpstr>Snímek 13</vt:lpstr>
      <vt:lpstr>Doplň tabulku</vt:lpstr>
      <vt:lpstr>Snímek 15</vt:lpstr>
      <vt:lpstr>Spotřebitelská síť  dodává proud:</vt:lpstr>
      <vt:lpstr>Zápis do sešitu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proud </dc:title>
  <dc:creator>Oem</dc:creator>
  <cp:lastModifiedBy>Oem</cp:lastModifiedBy>
  <cp:revision>132</cp:revision>
  <dcterms:created xsi:type="dcterms:W3CDTF">2012-04-11T21:05:16Z</dcterms:created>
  <dcterms:modified xsi:type="dcterms:W3CDTF">2013-06-09T20:41:27Z</dcterms:modified>
</cp:coreProperties>
</file>