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sldIdLst>
    <p:sldId id="283" r:id="rId2"/>
    <p:sldId id="284" r:id="rId3"/>
    <p:sldId id="256" r:id="rId4"/>
    <p:sldId id="258" r:id="rId5"/>
    <p:sldId id="261" r:id="rId6"/>
    <p:sldId id="281" r:id="rId7"/>
    <p:sldId id="260" r:id="rId8"/>
    <p:sldId id="262" r:id="rId9"/>
    <p:sldId id="264" r:id="rId10"/>
    <p:sldId id="278" r:id="rId11"/>
    <p:sldId id="265" r:id="rId12"/>
    <p:sldId id="273" r:id="rId13"/>
    <p:sldId id="266" r:id="rId14"/>
    <p:sldId id="280" r:id="rId15"/>
    <p:sldId id="274" r:id="rId16"/>
    <p:sldId id="270" r:id="rId17"/>
    <p:sldId id="289" r:id="rId18"/>
    <p:sldId id="291" r:id="rId19"/>
    <p:sldId id="269" r:id="rId20"/>
    <p:sldId id="282" r:id="rId21"/>
    <p:sldId id="277" r:id="rId22"/>
    <p:sldId id="286" r:id="rId23"/>
    <p:sldId id="257" r:id="rId24"/>
    <p:sldId id="28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B84"/>
    <a:srgbClr val="472B13"/>
    <a:srgbClr val="0A1080"/>
    <a:srgbClr val="F6D64C"/>
    <a:srgbClr val="FFFF99"/>
    <a:srgbClr val="FFCC66"/>
    <a:srgbClr val="1A209E"/>
    <a:srgbClr val="3366FF"/>
    <a:srgbClr val="010421"/>
    <a:srgbClr val="66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76" autoAdjust="0"/>
    <p:restoredTop sz="94660"/>
  </p:normalViewPr>
  <p:slideViewPr>
    <p:cSldViewPr>
      <p:cViewPr varScale="1">
        <p:scale>
          <a:sx n="83" d="100"/>
          <a:sy n="83" d="100"/>
        </p:scale>
        <p:origin x="-84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9FEB21-60F1-45DF-A609-EA7009B0969C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DA65C-C35A-434D-82B1-B4D5195924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E23FE1C-965B-4428-B915-BD0FA7DB970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9258197-018D-45EC-93EF-1D48B545A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571471" y="4214818"/>
          <a:ext cx="7929618" cy="20717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43206"/>
                <a:gridCol w="2643206"/>
                <a:gridCol w="2643206"/>
              </a:tblGrid>
              <a:tr h="620757"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0A1080"/>
                          </a:solidFill>
                        </a:rPr>
                        <a:t>DUM</a:t>
                      </a:r>
                      <a:r>
                        <a:rPr lang="cs-CZ" sz="1800" b="1" dirty="0" smtClean="0">
                          <a:solidFill>
                            <a:srgbClr val="0A1080"/>
                          </a:solidFill>
                        </a:rPr>
                        <a:t>:</a:t>
                      </a:r>
                      <a:r>
                        <a:rPr lang="cs-CZ" sz="1800" dirty="0" smtClean="0">
                          <a:solidFill>
                            <a:srgbClr val="0A1080"/>
                          </a:solidFill>
                        </a:rPr>
                        <a:t>VY_32_INOVACE_VIII_3_20 Jednoduchý elektrický obvod</a:t>
                      </a:r>
                      <a:endParaRPr lang="cs-CZ" b="1" dirty="0">
                        <a:solidFill>
                          <a:srgbClr val="0A108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25472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A1080"/>
                          </a:solidFill>
                        </a:rPr>
                        <a:t>Šablona číslo</a:t>
                      </a:r>
                      <a:r>
                        <a:rPr lang="cs-CZ" b="1" dirty="0" smtClean="0">
                          <a:solidFill>
                            <a:srgbClr val="0A1080"/>
                          </a:solidFill>
                        </a:rPr>
                        <a:t>: 	VIII.</a:t>
                      </a:r>
                      <a:endParaRPr lang="cs-CZ" dirty="0">
                        <a:solidFill>
                          <a:srgbClr val="0A108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A1080"/>
                          </a:solidFill>
                        </a:rPr>
                        <a:t>Sada číslo</a:t>
                      </a:r>
                      <a:r>
                        <a:rPr lang="cs-CZ" b="1" dirty="0" smtClean="0">
                          <a:solidFill>
                            <a:srgbClr val="0A1080"/>
                          </a:solidFill>
                        </a:rPr>
                        <a:t>: 3.</a:t>
                      </a:r>
                      <a:endParaRPr lang="cs-CZ" dirty="0">
                        <a:solidFill>
                          <a:srgbClr val="0A108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A1080"/>
                          </a:solidFill>
                        </a:rPr>
                        <a:t>Pořadové </a:t>
                      </a:r>
                      <a:r>
                        <a:rPr lang="cs-CZ" smtClean="0">
                          <a:solidFill>
                            <a:srgbClr val="0A1080"/>
                          </a:solidFill>
                        </a:rPr>
                        <a:t>číslo DUM:20</a:t>
                      </a:r>
                      <a:r>
                        <a:rPr lang="cs-CZ" b="1" dirty="0" smtClean="0">
                          <a:solidFill>
                            <a:srgbClr val="0A1080"/>
                          </a:solidFill>
                        </a:rPr>
                        <a:t>.</a:t>
                      </a:r>
                      <a:endParaRPr lang="cs-CZ" dirty="0">
                        <a:solidFill>
                          <a:srgbClr val="0A108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725472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0A1080"/>
                          </a:solidFill>
                        </a:rPr>
                        <a:t>Autor:</a:t>
                      </a:r>
                      <a:r>
                        <a:rPr lang="cs-CZ" b="1" dirty="0" smtClean="0">
                          <a:solidFill>
                            <a:srgbClr val="0A1080"/>
                          </a:solidFill>
                        </a:rPr>
                        <a:t>			</a:t>
                      </a:r>
                      <a:r>
                        <a:rPr lang="cs-CZ" b="0" dirty="0" smtClean="0">
                          <a:solidFill>
                            <a:srgbClr val="0A1080"/>
                          </a:solidFill>
                        </a:rPr>
                        <a:t>Mgr. Milan Žižka</a:t>
                      </a:r>
                    </a:p>
                    <a:p>
                      <a:endParaRPr lang="cs-CZ" dirty="0">
                        <a:solidFill>
                          <a:srgbClr val="0A1080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71472" y="2071678"/>
          <a:ext cx="7858180" cy="1925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29090"/>
                <a:gridCol w="392909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Základní škola Jičín, Husova 170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cs-CZ" sz="1800" dirty="0" smtClean="0">
                          <a:solidFill>
                            <a:schemeClr val="bg1"/>
                          </a:solidFill>
                        </a:rPr>
                      </a:b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CZ.1.07/1.4.00/21.2862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Číslo a název klíčové aktivity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3.2 Inovace a zkvalitnění výuky prostřednictvím ICT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472B13"/>
                    </a:solidFill>
                  </a:tcPr>
                </a:tc>
              </a:tr>
            </a:tbl>
          </a:graphicData>
        </a:graphic>
      </p:graphicFrame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428605"/>
            <a:ext cx="8501122" cy="2286015"/>
          </a:xfrm>
          <a:solidFill>
            <a:srgbClr val="472B13"/>
          </a:solidFill>
        </p:spPr>
        <p:txBody>
          <a:bodyPr anchor="t">
            <a:normAutofit/>
          </a:bodyPr>
          <a:lstStyle/>
          <a:p>
            <a:pPr algn="l"/>
            <a:r>
              <a:rPr lang="cs-CZ" sz="3200" dirty="0" smtClean="0">
                <a:solidFill>
                  <a:srgbClr val="FFFFFF"/>
                </a:solidFill>
              </a:rPr>
              <a:t>Anotace:</a:t>
            </a:r>
            <a:r>
              <a:rPr lang="cs-CZ" sz="3200" b="1" dirty="0" smtClean="0">
                <a:solidFill>
                  <a:srgbClr val="FFFFFF"/>
                </a:solidFill>
              </a:rPr>
              <a:t> </a:t>
            </a:r>
            <a:r>
              <a:rPr lang="cs-CZ" sz="3200" b="1" dirty="0" err="1" smtClean="0">
                <a:solidFill>
                  <a:srgbClr val="FFFFFF"/>
                </a:solidFill>
              </a:rPr>
              <a:t>PowerPointová</a:t>
            </a:r>
            <a:r>
              <a:rPr lang="cs-CZ" sz="3200" b="1" dirty="0" smtClean="0">
                <a:solidFill>
                  <a:srgbClr val="FFFFFF"/>
                </a:solidFill>
              </a:rPr>
              <a:t> Prezentace  seznamuje s jednoduchým elektrickým obvodem, prohlubuje dovednosti řešení obvodů.</a:t>
            </a:r>
            <a:endParaRPr lang="cs-CZ" sz="3200" dirty="0">
              <a:solidFill>
                <a:srgbClr val="FFFFFF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2928934"/>
          <a:ext cx="8501122" cy="36376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3206"/>
                <a:gridCol w="5857916"/>
              </a:tblGrid>
              <a:tr h="57150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Druh učebního materiálu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Výukový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Typická věková skupina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12 – 13 let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  <a:tr h="235745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Klíčová slova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Jednoduchý </a:t>
                      </a:r>
                      <a:r>
                        <a:rPr lang="cs-CZ" dirty="0" smtClean="0">
                          <a:solidFill>
                            <a:srgbClr val="161B84"/>
                          </a:solidFill>
                        </a:rPr>
                        <a:t>elektrický obvod, části obvodu, spojení žárovek za sebou, spojení žárovek vedle sebe </a:t>
                      </a:r>
                      <a:endParaRPr lang="cs-CZ" dirty="0">
                        <a:solidFill>
                          <a:srgbClr val="161B84"/>
                        </a:solidFill>
                      </a:endParaRPr>
                    </a:p>
                  </a:txBody>
                  <a:tcP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500042"/>
            <a:ext cx="7772400" cy="1470025"/>
          </a:xfrm>
          <a:solidFill>
            <a:srgbClr val="472B13"/>
          </a:solidFill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Jednoduchý elektrický obvod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2143116"/>
            <a:ext cx="8429684" cy="2000264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Jednoduchý elektrický obvod získáme, když spojíme pomocí vodičů baterii se žárovkou. Do tohoto obvodu zapojujeme spínač, abychom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jej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mohli ovládat.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7158" y="4929198"/>
            <a:ext cx="6429420" cy="8309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Jednoduchý elektrický obvod představuje například baterka.</a:t>
            </a:r>
            <a:endParaRPr lang="cs-CZ" sz="2400" dirty="0"/>
          </a:p>
        </p:txBody>
      </p:sp>
      <p:pic>
        <p:nvPicPr>
          <p:cNvPr id="6" name="Picture 7" descr="C:\Documents and Settings\Fujitsu-Siemens\Local Settings\Temporary Internet Files\Content.IE5\7ASIVSDP\MC90029235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072330" y="4857760"/>
            <a:ext cx="1785950" cy="18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5720" y="142852"/>
            <a:ext cx="8643998" cy="523220"/>
          </a:xfrm>
          <a:prstGeom prst="rect">
            <a:avLst/>
          </a:prstGeom>
          <a:solidFill>
            <a:srgbClr val="1A209E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Jednoduchý elektrický obvod  má tyto </a:t>
            </a:r>
            <a:r>
              <a:rPr lang="cs-CZ" sz="2800" dirty="0" smtClean="0">
                <a:solidFill>
                  <a:schemeClr val="bg1"/>
                </a:solidFill>
              </a:rPr>
              <a:t>části: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4" name="Picture 14" descr="C:\Documents and Settings\Fujitsu-Siemens\Local Settings\Temporary Internet Files\Content.IE5\7ASIVSDP\MP90031549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2500306"/>
            <a:ext cx="785818" cy="1193648"/>
          </a:xfrm>
          <a:prstGeom prst="rect">
            <a:avLst/>
          </a:prstGeom>
          <a:noFill/>
        </p:spPr>
      </p:pic>
      <p:pic>
        <p:nvPicPr>
          <p:cNvPr id="6" name="Picture 27" descr="C:\Documents and Settings\Fujitsu-Siemens\Local Settings\Temporary Internet Files\Content.IE5\7ASIVSDP\MP9002896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085732" y="3986574"/>
            <a:ext cx="1214447" cy="813679"/>
          </a:xfrm>
          <a:prstGeom prst="rect">
            <a:avLst/>
          </a:prstGeom>
          <a:noFill/>
        </p:spPr>
      </p:pic>
      <p:pic>
        <p:nvPicPr>
          <p:cNvPr id="9" name="Picture 3" descr="C:\Documents and Settings\Fujitsu-Siemens\Local Settings\Temporary Internet Files\Content.IE5\TG2ZS2DV\MC90043478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428736"/>
            <a:ext cx="1000132" cy="100013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14282" y="1571612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1A209E"/>
                </a:solidFill>
              </a:rPr>
              <a:t>Zdroj - článek</a:t>
            </a:r>
            <a:endParaRPr lang="cs-CZ" sz="2400" b="1" dirty="0">
              <a:solidFill>
                <a:srgbClr val="1A209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2928934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1A209E"/>
                </a:solidFill>
              </a:rPr>
              <a:t>Spotřebič -žárovka</a:t>
            </a:r>
            <a:endParaRPr lang="cs-CZ" sz="2400" b="1" dirty="0">
              <a:solidFill>
                <a:srgbClr val="1A209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4282" y="4143380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1A209E"/>
                </a:solidFill>
              </a:rPr>
              <a:t>Vodiče</a:t>
            </a:r>
            <a:endParaRPr lang="cs-CZ" sz="2400" b="1" dirty="0">
              <a:solidFill>
                <a:srgbClr val="1A209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4282" y="5357826"/>
            <a:ext cx="264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1A209E"/>
                </a:solidFill>
              </a:rPr>
              <a:t>Spínač - </a:t>
            </a:r>
            <a:r>
              <a:rPr lang="cs-CZ" sz="2400" b="1" dirty="0" smtClean="0">
                <a:solidFill>
                  <a:srgbClr val="0A1080"/>
                </a:solidFill>
              </a:rPr>
              <a:t>vypínač</a:t>
            </a:r>
            <a:endParaRPr lang="cs-CZ" sz="2400" b="1" dirty="0">
              <a:solidFill>
                <a:srgbClr val="0A1080"/>
              </a:solidFill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5643570" y="2714620"/>
            <a:ext cx="842962" cy="857256"/>
            <a:chOff x="7500958" y="2643182"/>
            <a:chExt cx="914400" cy="914400"/>
          </a:xfrm>
          <a:noFill/>
        </p:grpSpPr>
        <p:sp>
          <p:nvSpPr>
            <p:cNvPr id="17" name="Elipsa 16"/>
            <p:cNvSpPr/>
            <p:nvPr/>
          </p:nvSpPr>
          <p:spPr>
            <a:xfrm>
              <a:off x="7500958" y="2643182"/>
              <a:ext cx="914400" cy="914400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8" name="Přímá spojovací čára 17"/>
            <p:cNvCxnSpPr>
              <a:stCxn id="17" idx="7"/>
              <a:endCxn id="17" idx="3"/>
            </p:cNvCxnSpPr>
            <p:nvPr/>
          </p:nvCxnSpPr>
          <p:spPr>
            <a:xfrm rot="16200000" flipH="1" flipV="1">
              <a:off x="7634869" y="2777093"/>
              <a:ext cx="646578" cy="64657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>
              <a:stCxn id="17" idx="1"/>
              <a:endCxn id="17" idx="5"/>
            </p:cNvCxnSpPr>
            <p:nvPr/>
          </p:nvCxnSpPr>
          <p:spPr>
            <a:xfrm rot="16200000" flipH="1">
              <a:off x="7634869" y="2777093"/>
              <a:ext cx="646578" cy="64657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Skupina 35"/>
          <p:cNvGrpSpPr/>
          <p:nvPr/>
        </p:nvGrpSpPr>
        <p:grpSpPr>
          <a:xfrm>
            <a:off x="5500694" y="5786454"/>
            <a:ext cx="1724974" cy="367652"/>
            <a:chOff x="785786" y="2357430"/>
            <a:chExt cx="1724974" cy="367652"/>
          </a:xfrm>
        </p:grpSpPr>
        <p:sp>
          <p:nvSpPr>
            <p:cNvPr id="21" name="Prstenec 20"/>
            <p:cNvSpPr/>
            <p:nvPr/>
          </p:nvSpPr>
          <p:spPr>
            <a:xfrm>
              <a:off x="1785918" y="2643182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2" name="Přímá spojovací čára 21"/>
            <p:cNvCxnSpPr/>
            <p:nvPr/>
          </p:nvCxnSpPr>
          <p:spPr>
            <a:xfrm>
              <a:off x="1357290" y="2357430"/>
              <a:ext cx="489604" cy="34672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 rot="16200000" flipH="1">
              <a:off x="2178827" y="2393149"/>
              <a:ext cx="10462" cy="65340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10800000">
              <a:off x="785786" y="2714620"/>
              <a:ext cx="50003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5" name="Přímá spojovací čára 24"/>
          <p:cNvCxnSpPr/>
          <p:nvPr/>
        </p:nvCxnSpPr>
        <p:spPr>
          <a:xfrm rot="10800000">
            <a:off x="5786446" y="4429132"/>
            <a:ext cx="78581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Skupina 26"/>
          <p:cNvGrpSpPr/>
          <p:nvPr/>
        </p:nvGrpSpPr>
        <p:grpSpPr>
          <a:xfrm>
            <a:off x="5357818" y="1571612"/>
            <a:ext cx="642942" cy="856462"/>
            <a:chOff x="4357686" y="2857496"/>
            <a:chExt cx="642942" cy="856462"/>
          </a:xfrm>
        </p:grpSpPr>
        <p:grpSp>
          <p:nvGrpSpPr>
            <p:cNvPr id="28" name="Skupina 95"/>
            <p:cNvGrpSpPr/>
            <p:nvPr/>
          </p:nvGrpSpPr>
          <p:grpSpPr>
            <a:xfrm>
              <a:off x="4643438" y="2857496"/>
              <a:ext cx="72232" cy="856462"/>
              <a:chOff x="5572132" y="2643976"/>
              <a:chExt cx="72232" cy="856462"/>
            </a:xfrm>
          </p:grpSpPr>
          <p:cxnSp>
            <p:nvCxnSpPr>
              <p:cNvPr id="31" name="Přímá spojovací čára 30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ovací čára 31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Přímá spojovací čára 28"/>
            <p:cNvCxnSpPr/>
            <p:nvPr/>
          </p:nvCxnSpPr>
          <p:spPr>
            <a:xfrm>
              <a:off x="471487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435768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ovéPole 44"/>
          <p:cNvSpPr txBox="1"/>
          <p:nvPr/>
        </p:nvSpPr>
        <p:spPr>
          <a:xfrm>
            <a:off x="357158" y="785794"/>
            <a:ext cx="8358246" cy="523220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Každá součástka má schematickou značku: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46" name="Picture 16" descr="C:\Documents and Settings\Fujitsu-Siemens\Local Settings\Temporary Internet Files\Content.IE5\7ASIVSDP\MP900400500[1].jp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0800000" flipV="1">
            <a:off x="3286116" y="5143512"/>
            <a:ext cx="848200" cy="1082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1" grpId="0"/>
      <p:bldP spid="12" grpId="0"/>
      <p:bldP spid="13" grpId="0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4143372" y="2786058"/>
            <a:ext cx="857256" cy="785818"/>
            <a:chOff x="785786" y="286522"/>
            <a:chExt cx="1928826" cy="1999470"/>
          </a:xfrm>
        </p:grpSpPr>
        <p:cxnSp>
          <p:nvCxnSpPr>
            <p:cNvPr id="3" name="Přímá spojovací čára 2"/>
            <p:cNvCxnSpPr/>
            <p:nvPr/>
          </p:nvCxnSpPr>
          <p:spPr>
            <a:xfrm rot="10800000">
              <a:off x="785786" y="1285860"/>
              <a:ext cx="85722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ovací čára 3"/>
            <p:cNvCxnSpPr/>
            <p:nvPr/>
          </p:nvCxnSpPr>
          <p:spPr>
            <a:xfrm rot="5400000" flipH="1" flipV="1">
              <a:off x="1250133" y="750075"/>
              <a:ext cx="92869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1785918" y="1285860"/>
              <a:ext cx="92869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>
              <a:off x="1250927" y="1820851"/>
              <a:ext cx="92869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Prstenec 6"/>
            <p:cNvSpPr/>
            <p:nvPr/>
          </p:nvSpPr>
          <p:spPr>
            <a:xfrm>
              <a:off x="1643042" y="1214422"/>
              <a:ext cx="142876" cy="142876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Skupina 102"/>
          <p:cNvGrpSpPr/>
          <p:nvPr/>
        </p:nvGrpSpPr>
        <p:grpSpPr>
          <a:xfrm>
            <a:off x="4143372" y="5357826"/>
            <a:ext cx="1724974" cy="81900"/>
            <a:chOff x="857224" y="5000636"/>
            <a:chExt cx="1724974" cy="81900"/>
          </a:xfrm>
        </p:grpSpPr>
        <p:sp>
          <p:nvSpPr>
            <p:cNvPr id="9" name="Prstenec 8"/>
            <p:cNvSpPr/>
            <p:nvPr/>
          </p:nvSpPr>
          <p:spPr>
            <a:xfrm>
              <a:off x="1357290" y="5000636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10" name="Přímá spojovací čára 9"/>
            <p:cNvCxnSpPr>
              <a:endCxn id="13" idx="2"/>
            </p:cNvCxnSpPr>
            <p:nvPr/>
          </p:nvCxnSpPr>
          <p:spPr>
            <a:xfrm>
              <a:off x="1428728" y="5000637"/>
              <a:ext cx="428628" cy="357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928794" y="5072074"/>
              <a:ext cx="653404" cy="1046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0800000">
              <a:off x="857224" y="5072074"/>
              <a:ext cx="50003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Elipsa 12"/>
            <p:cNvSpPr/>
            <p:nvPr/>
          </p:nvSpPr>
          <p:spPr>
            <a:xfrm>
              <a:off x="1857356" y="5000636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143372" y="1714488"/>
            <a:ext cx="928694" cy="856462"/>
            <a:chOff x="5643570" y="2786058"/>
            <a:chExt cx="928694" cy="856462"/>
          </a:xfrm>
        </p:grpSpPr>
        <p:grpSp>
          <p:nvGrpSpPr>
            <p:cNvPr id="15" name="Skupina 94"/>
            <p:cNvGrpSpPr/>
            <p:nvPr/>
          </p:nvGrpSpPr>
          <p:grpSpPr>
            <a:xfrm>
              <a:off x="6072198" y="2786058"/>
              <a:ext cx="72232" cy="856462"/>
              <a:chOff x="5572132" y="2643976"/>
              <a:chExt cx="72232" cy="856462"/>
            </a:xfrm>
          </p:grpSpPr>
          <p:cxnSp>
            <p:nvCxnSpPr>
              <p:cNvPr id="24" name="Přímá spojovací čára 23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ovací čára 24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" name="Přímá spojovací čára 15"/>
            <p:cNvCxnSpPr/>
            <p:nvPr/>
          </p:nvCxnSpPr>
          <p:spPr>
            <a:xfrm>
              <a:off x="5643570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Skupina 98"/>
            <p:cNvGrpSpPr/>
            <p:nvPr/>
          </p:nvGrpSpPr>
          <p:grpSpPr>
            <a:xfrm>
              <a:off x="6215074" y="2786058"/>
              <a:ext cx="72232" cy="856462"/>
              <a:chOff x="5572132" y="2643976"/>
              <a:chExt cx="72232" cy="856462"/>
            </a:xfrm>
          </p:grpSpPr>
          <p:cxnSp>
            <p:nvCxnSpPr>
              <p:cNvPr id="22" name="Přímá spojovací čára 21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ovací čára 22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Skupina 101"/>
            <p:cNvGrpSpPr/>
            <p:nvPr/>
          </p:nvGrpSpPr>
          <p:grpSpPr>
            <a:xfrm>
              <a:off x="5929322" y="2786058"/>
              <a:ext cx="72232" cy="856462"/>
              <a:chOff x="5572132" y="2643976"/>
              <a:chExt cx="72232" cy="856462"/>
            </a:xfrm>
          </p:grpSpPr>
          <p:cxnSp>
            <p:nvCxnSpPr>
              <p:cNvPr id="20" name="Přímá spojovací čára 19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ovací čára 20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9" name="Přímá spojovací čára 18"/>
            <p:cNvCxnSpPr/>
            <p:nvPr/>
          </p:nvCxnSpPr>
          <p:spPr>
            <a:xfrm>
              <a:off x="6286512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ovéPole 25"/>
          <p:cNvSpPr txBox="1"/>
          <p:nvPr/>
        </p:nvSpPr>
        <p:spPr>
          <a:xfrm>
            <a:off x="285720" y="285728"/>
            <a:ext cx="8501122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663300"/>
                </a:solidFill>
              </a:rPr>
              <a:t>V elektrickém obvodu se setkáme </a:t>
            </a:r>
          </a:p>
          <a:p>
            <a:r>
              <a:rPr lang="cs-CZ" sz="3200" b="1" dirty="0" smtClean="0">
                <a:solidFill>
                  <a:srgbClr val="663300"/>
                </a:solidFill>
              </a:rPr>
              <a:t>s dalšími schematickými značkami.</a:t>
            </a:r>
            <a:endParaRPr lang="cs-CZ" sz="3200" b="1" dirty="0">
              <a:solidFill>
                <a:srgbClr val="6633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00034" y="1785926"/>
            <a:ext cx="2928958" cy="830997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Baterie – složená ze tří článků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71472" y="2857496"/>
            <a:ext cx="2857520" cy="830997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Vodivé spojení vodičů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71472" y="3857628"/>
            <a:ext cx="2857520" cy="1200329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Křížení vodičů –bez  vodivého spojení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71472" y="5357826"/>
            <a:ext cx="2857520" cy="461665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Spínač -sepnutý</a:t>
            </a:r>
            <a:endParaRPr lang="cs-CZ" sz="2400" dirty="0">
              <a:solidFill>
                <a:schemeClr val="bg1"/>
              </a:solidFill>
            </a:endParaRPr>
          </a:p>
        </p:txBody>
      </p:sp>
      <p:cxnSp>
        <p:nvCxnSpPr>
          <p:cNvPr id="33" name="Přímá spojovací čára 32"/>
          <p:cNvCxnSpPr/>
          <p:nvPr/>
        </p:nvCxnSpPr>
        <p:spPr>
          <a:xfrm rot="5400000">
            <a:off x="4250529" y="4250537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4286248" y="4214818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3"/>
          <p:cNvCxnSpPr/>
          <p:nvPr/>
        </p:nvCxnSpPr>
        <p:spPr>
          <a:xfrm>
            <a:off x="1071538" y="4572008"/>
            <a:ext cx="1020963" cy="1635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Skupina 20"/>
          <p:cNvGrpSpPr/>
          <p:nvPr/>
        </p:nvGrpSpPr>
        <p:grpSpPr>
          <a:xfrm>
            <a:off x="857224" y="4857760"/>
            <a:ext cx="1500197" cy="367695"/>
            <a:chOff x="2428860" y="3546656"/>
            <a:chExt cx="1500197" cy="367695"/>
          </a:xfrm>
        </p:grpSpPr>
        <p:sp>
          <p:nvSpPr>
            <p:cNvPr id="17" name="Prstenec 16"/>
            <p:cNvSpPr/>
            <p:nvPr/>
          </p:nvSpPr>
          <p:spPr>
            <a:xfrm>
              <a:off x="3378386" y="3840812"/>
              <a:ext cx="72926" cy="73539"/>
            </a:xfrm>
            <a:prstGeom prst="donut">
              <a:avLst>
                <a:gd name="adj" fmla="val 5541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18" name="Přímá spojovací čára 17"/>
            <p:cNvCxnSpPr/>
            <p:nvPr/>
          </p:nvCxnSpPr>
          <p:spPr>
            <a:xfrm>
              <a:off x="2940830" y="3546656"/>
              <a:ext cx="499802" cy="35692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2428860" y="3857628"/>
              <a:ext cx="510449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 flipV="1">
              <a:off x="3428992" y="3857628"/>
              <a:ext cx="500065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21"/>
          <p:cNvGrpSpPr/>
          <p:nvPr/>
        </p:nvGrpSpPr>
        <p:grpSpPr>
          <a:xfrm>
            <a:off x="1071538" y="1571612"/>
            <a:ext cx="933446" cy="941294"/>
            <a:chOff x="3524237" y="1928802"/>
            <a:chExt cx="933446" cy="941294"/>
          </a:xfrm>
        </p:grpSpPr>
        <p:sp>
          <p:nvSpPr>
            <p:cNvPr id="14" name="Elipsa 13"/>
            <p:cNvSpPr/>
            <p:nvPr/>
          </p:nvSpPr>
          <p:spPr>
            <a:xfrm>
              <a:off x="3524237" y="1928802"/>
              <a:ext cx="933446" cy="94129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ovací čára 14"/>
            <p:cNvCxnSpPr>
              <a:stCxn id="14" idx="7"/>
              <a:endCxn id="14" idx="3"/>
            </p:cNvCxnSpPr>
            <p:nvPr/>
          </p:nvCxnSpPr>
          <p:spPr>
            <a:xfrm rot="16200000" flipH="1" flipV="1">
              <a:off x="3658163" y="2069426"/>
              <a:ext cx="665595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>
              <a:stCxn id="14" idx="1"/>
              <a:endCxn id="14" idx="5"/>
            </p:cNvCxnSpPr>
            <p:nvPr/>
          </p:nvCxnSpPr>
          <p:spPr>
            <a:xfrm rot="16200000" flipH="1">
              <a:off x="3658163" y="2069426"/>
              <a:ext cx="665595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" name="Přímá spojovací čára 9"/>
          <p:cNvCxnSpPr/>
          <p:nvPr/>
        </p:nvCxnSpPr>
        <p:spPr>
          <a:xfrm>
            <a:off x="1000100" y="2571744"/>
            <a:ext cx="1385593" cy="1635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928662" y="4357694"/>
            <a:ext cx="1166815" cy="1635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 flipH="1" flipV="1">
            <a:off x="552089" y="3376945"/>
            <a:ext cx="1469148" cy="1621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980717" y="3376945"/>
            <a:ext cx="1469148" cy="1621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14282" y="0"/>
            <a:ext cx="8501122" cy="1077218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Schéma obvodu. Obvod kreslíme pomocí schematických značek.</a:t>
            </a:r>
            <a:endParaRPr lang="cs-CZ" sz="3200" b="1" dirty="0">
              <a:solidFill>
                <a:schemeClr val="bg1"/>
              </a:solidFill>
            </a:endParaRPr>
          </a:p>
        </p:txBody>
      </p:sp>
      <p:grpSp>
        <p:nvGrpSpPr>
          <p:cNvPr id="29" name="Skupina 28"/>
          <p:cNvGrpSpPr/>
          <p:nvPr/>
        </p:nvGrpSpPr>
        <p:grpSpPr>
          <a:xfrm>
            <a:off x="1357290" y="5286388"/>
            <a:ext cx="571504" cy="1103087"/>
            <a:chOff x="4572000" y="3326045"/>
            <a:chExt cx="571504" cy="1103087"/>
          </a:xfrm>
        </p:grpSpPr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4286171" y="3876778"/>
              <a:ext cx="1103087" cy="162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4544175" y="3913544"/>
              <a:ext cx="440417" cy="81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4857752" y="3929066"/>
              <a:ext cx="285752" cy="1588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>
              <a:off x="4572000" y="3929066"/>
              <a:ext cx="235145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3428992" y="2143116"/>
            <a:ext cx="3501256" cy="2500330"/>
            <a:chOff x="1071538" y="3857628"/>
            <a:chExt cx="3501256" cy="2500330"/>
          </a:xfrm>
          <a:noFill/>
        </p:grpSpPr>
        <p:grpSp>
          <p:nvGrpSpPr>
            <p:cNvPr id="31" name="Skupina 34"/>
            <p:cNvGrpSpPr/>
            <p:nvPr/>
          </p:nvGrpSpPr>
          <p:grpSpPr>
            <a:xfrm>
              <a:off x="1654946" y="5475482"/>
              <a:ext cx="510482" cy="367695"/>
              <a:chOff x="500034" y="2357430"/>
              <a:chExt cx="500066" cy="357190"/>
            </a:xfrm>
            <a:grpFill/>
          </p:grpSpPr>
          <p:sp>
            <p:nvSpPr>
              <p:cNvPr id="45" name="Prstenec 44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6" name="Přímá spojovací čára 45"/>
              <p:cNvCxnSpPr/>
              <p:nvPr/>
            </p:nvCxnSpPr>
            <p:spPr>
              <a:xfrm>
                <a:off x="500034" y="2357430"/>
                <a:ext cx="489604" cy="34672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Přímá spojovací čára 31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  <a:grpFill/>
          </p:grpSpPr>
          <p:sp>
            <p:nvSpPr>
              <p:cNvPr id="42" name="Elipsa 41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3" name="Přímá spojovací čára 42"/>
              <p:cNvCxnSpPr>
                <a:stCxn id="42" idx="7"/>
                <a:endCxn id="42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Přímá spojovací čára 43"/>
              <p:cNvCxnSpPr>
                <a:stCxn id="42" idx="1"/>
                <a:endCxn id="42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Přímá spojovací čára 37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čára 39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Přímá spojovací čára 46"/>
          <p:cNvCxnSpPr/>
          <p:nvPr/>
        </p:nvCxnSpPr>
        <p:spPr>
          <a:xfrm>
            <a:off x="928662" y="4214818"/>
            <a:ext cx="1180803" cy="11159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214282" y="1214422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Žárovka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214282" y="3000372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Vodiče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214282" y="464344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Spínač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14282" y="5572140"/>
            <a:ext cx="866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38698 0.0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" y="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46996 -0.2567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" y="-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57274 2.96296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L 0.23334 0.0076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55112E-17 L 0.49601 0.009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07407E-6 L 0.39375 -0.0314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23 0.01689 L 0.2849 -0.151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" y="-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build="allAtOnce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357422" y="1928802"/>
            <a:ext cx="3501256" cy="2500330"/>
            <a:chOff x="1071538" y="3857628"/>
            <a:chExt cx="3501256" cy="2500330"/>
          </a:xfrm>
          <a:noFill/>
        </p:grpSpPr>
        <p:grpSp>
          <p:nvGrpSpPr>
            <p:cNvPr id="3" name="Skupina 34"/>
            <p:cNvGrpSpPr/>
            <p:nvPr/>
          </p:nvGrpSpPr>
          <p:grpSpPr>
            <a:xfrm>
              <a:off x="1535883" y="5769638"/>
              <a:ext cx="629544" cy="73539"/>
              <a:chOff x="383401" y="2643182"/>
              <a:chExt cx="616699" cy="71438"/>
            </a:xfrm>
            <a:grpFill/>
          </p:grpSpPr>
          <p:sp>
            <p:nvSpPr>
              <p:cNvPr id="17" name="Prstenec 16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8" name="Přímá spojovací čára 17"/>
              <p:cNvCxnSpPr>
                <a:stCxn id="23" idx="0"/>
              </p:cNvCxnSpPr>
              <p:nvPr/>
            </p:nvCxnSpPr>
            <p:spPr>
              <a:xfrm rot="16200000" flipH="1">
                <a:off x="664199" y="2378720"/>
                <a:ext cx="44640" cy="606236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" name="Přímá spojovací čára 3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  <a:grpFill/>
          </p:grpSpPr>
          <p:sp>
            <p:nvSpPr>
              <p:cNvPr id="14" name="Elipsa 13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5" name="Přímá spojovací čára 14"/>
              <p:cNvCxnSpPr>
                <a:stCxn id="14" idx="7"/>
                <a:endCxn id="14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>
                <a:stCxn id="14" idx="1"/>
                <a:endCxn id="14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Přímá spojovací čára 9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285720" y="0"/>
            <a:ext cx="8501122" cy="1569660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Napětí jednoho článku je 1,5 V, baterie složená ze tří článků má napětí 4,5 V.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28596" y="4929198"/>
            <a:ext cx="8358246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této žárovce bude napětí _____ V.</a:t>
            </a:r>
            <a:endParaRPr lang="cs-CZ" sz="2400" dirty="0"/>
          </a:p>
        </p:txBody>
      </p:sp>
      <p:pic>
        <p:nvPicPr>
          <p:cNvPr id="21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429000"/>
            <a:ext cx="1471382" cy="1471382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785786" y="4214818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1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2786050" y="3857628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4" name="Obrázek 23" descr="2012 003.jpg"/>
          <p:cNvPicPr>
            <a:picLocks noChangeAspect="1"/>
          </p:cNvPicPr>
          <p:nvPr/>
        </p:nvPicPr>
        <p:blipFill>
          <a:blip r:embed="rId3" cstate="print"/>
          <a:srcRect l="55469" t="32292" r="34375" b="33333"/>
          <a:stretch>
            <a:fillRect/>
          </a:stretch>
        </p:blipFill>
        <p:spPr>
          <a:xfrm>
            <a:off x="7000892" y="3929066"/>
            <a:ext cx="365853" cy="928694"/>
          </a:xfrm>
          <a:prstGeom prst="rect">
            <a:avLst/>
          </a:prstGeom>
        </p:spPr>
      </p:pic>
      <p:pic>
        <p:nvPicPr>
          <p:cNvPr id="25" name="Obrázek 24" descr="2012 002.jpg"/>
          <p:cNvPicPr>
            <a:picLocks noChangeAspect="1"/>
          </p:cNvPicPr>
          <p:nvPr/>
        </p:nvPicPr>
        <p:blipFill>
          <a:blip r:embed="rId4" cstate="print"/>
          <a:srcRect l="32812" t="23958" r="41406" b="22917"/>
          <a:stretch>
            <a:fillRect/>
          </a:stretch>
        </p:blipFill>
        <p:spPr>
          <a:xfrm>
            <a:off x="7929586" y="3857628"/>
            <a:ext cx="621931" cy="961166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786578" y="342900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1,5V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715272" y="342900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4,5V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28596" y="5643578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Odpovědi si zapisuj. Správné odpovědi na všechny otázky </a:t>
            </a:r>
            <a:r>
              <a:rPr lang="cs-CZ" smtClean="0"/>
              <a:t>najdeš      v </a:t>
            </a:r>
            <a:r>
              <a:rPr lang="cs-CZ" dirty="0" smtClean="0"/>
              <a:t>závěru prezentace.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571480"/>
            <a:ext cx="7772400" cy="1828800"/>
          </a:xfrm>
          <a:solidFill>
            <a:srgbClr val="472B13"/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Kdy protéká obvodem elektrický proud?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4348" y="2643182"/>
            <a:ext cx="7772400" cy="145848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solidFill>
                  <a:srgbClr val="0A1080"/>
                </a:solidFill>
              </a:rPr>
              <a:t>Obvodem protéká elektrický proud, když jsou všechny jeho součásti vodivě spojeny a spínač je sepnut.</a:t>
            </a:r>
            <a:endParaRPr lang="cs-CZ" sz="2800" dirty="0">
              <a:solidFill>
                <a:srgbClr val="0A1080"/>
              </a:solidFill>
            </a:endParaRPr>
          </a:p>
        </p:txBody>
      </p:sp>
      <p:grpSp>
        <p:nvGrpSpPr>
          <p:cNvPr id="4" name="Skupina 102"/>
          <p:cNvGrpSpPr/>
          <p:nvPr/>
        </p:nvGrpSpPr>
        <p:grpSpPr>
          <a:xfrm>
            <a:off x="6000760" y="3643314"/>
            <a:ext cx="1724974" cy="81900"/>
            <a:chOff x="857224" y="5000636"/>
            <a:chExt cx="1724974" cy="81900"/>
          </a:xfrm>
        </p:grpSpPr>
        <p:sp>
          <p:nvSpPr>
            <p:cNvPr id="5" name="Prstenec 4"/>
            <p:cNvSpPr/>
            <p:nvPr/>
          </p:nvSpPr>
          <p:spPr>
            <a:xfrm>
              <a:off x="1357290" y="5000636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6" name="Přímá spojovací čára 5"/>
            <p:cNvCxnSpPr>
              <a:endCxn id="9" idx="2"/>
            </p:cNvCxnSpPr>
            <p:nvPr/>
          </p:nvCxnSpPr>
          <p:spPr>
            <a:xfrm>
              <a:off x="1428728" y="5000637"/>
              <a:ext cx="428628" cy="357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>
              <a:off x="1928794" y="5072074"/>
              <a:ext cx="653404" cy="1046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857224" y="5072074"/>
              <a:ext cx="50003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Elipsa 8"/>
            <p:cNvSpPr/>
            <p:nvPr/>
          </p:nvSpPr>
          <p:spPr>
            <a:xfrm>
              <a:off x="1857356" y="5000636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1643042" y="4357694"/>
            <a:ext cx="2786876" cy="2000264"/>
            <a:chOff x="2345518" y="1882584"/>
            <a:chExt cx="3501256" cy="2500330"/>
          </a:xfrm>
          <a:solidFill>
            <a:srgbClr val="FFC000"/>
          </a:solidFill>
        </p:grpSpPr>
        <p:sp>
          <p:nvSpPr>
            <p:cNvPr id="11" name="Prstenec 10"/>
            <p:cNvSpPr/>
            <p:nvPr/>
          </p:nvSpPr>
          <p:spPr>
            <a:xfrm>
              <a:off x="3366482" y="3794594"/>
              <a:ext cx="72926" cy="73539"/>
            </a:xfrm>
            <a:prstGeom prst="donut">
              <a:avLst>
                <a:gd name="adj" fmla="val 5541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12" name="Přímá spojovací čára 11"/>
            <p:cNvCxnSpPr>
              <a:endCxn id="11" idx="1"/>
            </p:cNvCxnSpPr>
            <p:nvPr/>
          </p:nvCxnSpPr>
          <p:spPr>
            <a:xfrm>
              <a:off x="2786050" y="3786456"/>
              <a:ext cx="591112" cy="1890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4825000" y="3868140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10800000">
              <a:off x="2345518" y="3868140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 rot="5400000" flipH="1" flipV="1">
              <a:off x="4274267" y="3830560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 flipH="1" flipV="1">
              <a:off x="4532271" y="3867326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10800000">
              <a:off x="3439407" y="3868140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Elipsa 17"/>
            <p:cNvSpPr/>
            <p:nvPr/>
          </p:nvSpPr>
          <p:spPr>
            <a:xfrm>
              <a:off x="3512333" y="1882584"/>
              <a:ext cx="933446" cy="941294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9" name="Přímá spojovací čára 18"/>
            <p:cNvCxnSpPr>
              <a:stCxn id="18" idx="7"/>
              <a:endCxn id="18" idx="3"/>
            </p:cNvCxnSpPr>
            <p:nvPr/>
          </p:nvCxnSpPr>
          <p:spPr>
            <a:xfrm rot="16200000" flipH="1" flipV="1">
              <a:off x="3646258" y="2023208"/>
              <a:ext cx="665596" cy="660046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>
              <a:stCxn id="18" idx="1"/>
              <a:endCxn id="18" idx="5"/>
            </p:cNvCxnSpPr>
            <p:nvPr/>
          </p:nvCxnSpPr>
          <p:spPr>
            <a:xfrm rot="16200000" flipH="1">
              <a:off x="3646258" y="2023208"/>
              <a:ext cx="665596" cy="660046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4460370" y="2397358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>
              <a:off x="2345518" y="2397358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 rot="5400000" flipH="1" flipV="1">
              <a:off x="1611755" y="3131121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 flipH="1" flipV="1">
              <a:off x="5111390" y="3131938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2786050" y="3786190"/>
              <a:ext cx="71438" cy="7143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6" name="Picture 17" descr="C:\Documents and Settings\Fujitsu-Siemens\Local Settings\Temporary Internet Files\Content.IE5\TG2ZS2DV\MP900400501[1]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6142669" y="4072909"/>
            <a:ext cx="1133883" cy="141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12442" cy="1928826"/>
          </a:xfrm>
          <a:solidFill>
            <a:srgbClr val="472B13"/>
          </a:solidFill>
        </p:spPr>
        <p:txBody>
          <a:bodyPr anchor="t">
            <a:norm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Aby elektrickým obvodem protékal elektrický proud, musí být všechny části obvodu  vodivě </a:t>
            </a:r>
            <a:r>
              <a:rPr lang="cs-CZ" sz="2800" b="1" dirty="0" smtClean="0">
                <a:solidFill>
                  <a:schemeClr val="bg1"/>
                </a:solidFill>
              </a:rPr>
              <a:t>spojeny – vodiči.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71472" y="2928934"/>
            <a:ext cx="8009314" cy="1214446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A1080"/>
                </a:solidFill>
              </a:rPr>
              <a:t>Elektrické vodiče jsou látky, které vedou elektrický proud.</a:t>
            </a:r>
            <a:br>
              <a:rPr lang="cs-CZ" sz="2400" b="1" dirty="0" smtClean="0">
                <a:solidFill>
                  <a:srgbClr val="0A1080"/>
                </a:solidFill>
              </a:rPr>
            </a:b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034" y="4929198"/>
            <a:ext cx="8072494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A1080"/>
                </a:solidFill>
              </a:rPr>
              <a:t> Uveď látky, které vedou elektrický proud?</a:t>
            </a:r>
            <a:br>
              <a:rPr lang="cs-CZ" sz="2400" dirty="0" smtClean="0">
                <a:solidFill>
                  <a:srgbClr val="0A1080"/>
                </a:solidFill>
              </a:rPr>
            </a:br>
            <a:r>
              <a:rPr lang="cs-CZ" sz="2400" dirty="0" smtClean="0">
                <a:solidFill>
                  <a:srgbClr val="0A1080"/>
                </a:solidFill>
              </a:rPr>
              <a:t>_____________________________</a:t>
            </a:r>
            <a:endParaRPr lang="cs-CZ" sz="2400" dirty="0">
              <a:solidFill>
                <a:srgbClr val="0A1080"/>
              </a:solidFill>
            </a:endParaRPr>
          </a:p>
        </p:txBody>
      </p:sp>
      <p:pic>
        <p:nvPicPr>
          <p:cNvPr id="8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3500438"/>
            <a:ext cx="1471382" cy="147138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572396" y="4286256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2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stenec 16"/>
          <p:cNvSpPr/>
          <p:nvPr/>
        </p:nvSpPr>
        <p:spPr>
          <a:xfrm>
            <a:off x="3664138" y="4840944"/>
            <a:ext cx="72926" cy="73539"/>
          </a:xfrm>
          <a:prstGeom prst="donut">
            <a:avLst>
              <a:gd name="adj" fmla="val 554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18" name="Přímá spojovací čára 17"/>
          <p:cNvCxnSpPr>
            <a:endCxn id="17" idx="1"/>
          </p:cNvCxnSpPr>
          <p:nvPr/>
        </p:nvCxnSpPr>
        <p:spPr>
          <a:xfrm>
            <a:off x="3083706" y="4832806"/>
            <a:ext cx="591112" cy="18908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ovací čára 3"/>
          <p:cNvCxnSpPr/>
          <p:nvPr/>
        </p:nvCxnSpPr>
        <p:spPr>
          <a:xfrm>
            <a:off x="5122656" y="4914490"/>
            <a:ext cx="1020963" cy="1635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 rot="10800000">
            <a:off x="2643174" y="4914490"/>
            <a:ext cx="510449" cy="1635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5400000" flipH="1" flipV="1">
            <a:off x="4571923" y="4876910"/>
            <a:ext cx="1103087" cy="1621"/>
          </a:xfrm>
          <a:prstGeom prst="line">
            <a:avLst/>
          </a:prstGeom>
          <a:solidFill>
            <a:srgbClr val="FFC000"/>
          </a:solidFill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5400000" flipH="1" flipV="1">
            <a:off x="4829927" y="4913676"/>
            <a:ext cx="440417" cy="811"/>
          </a:xfrm>
          <a:prstGeom prst="line">
            <a:avLst/>
          </a:prstGeom>
          <a:solidFill>
            <a:srgbClr val="FFC000"/>
          </a:solidFill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10800000">
            <a:off x="3737063" y="4914490"/>
            <a:ext cx="1312667" cy="1635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809989" y="2928934"/>
            <a:ext cx="933446" cy="941294"/>
          </a:xfrm>
          <a:prstGeom prst="ellips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ovací čára 14"/>
          <p:cNvCxnSpPr>
            <a:stCxn id="14" idx="7"/>
            <a:endCxn id="14" idx="3"/>
          </p:cNvCxnSpPr>
          <p:nvPr/>
        </p:nvCxnSpPr>
        <p:spPr>
          <a:xfrm rot="16200000" flipH="1" flipV="1">
            <a:off x="3943914" y="3069558"/>
            <a:ext cx="665596" cy="660046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>
            <a:stCxn id="14" idx="1"/>
            <a:endCxn id="14" idx="5"/>
          </p:cNvCxnSpPr>
          <p:nvPr/>
        </p:nvCxnSpPr>
        <p:spPr>
          <a:xfrm rot="16200000" flipH="1">
            <a:off x="3943914" y="3069558"/>
            <a:ext cx="665596" cy="660046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758026" y="3443708"/>
            <a:ext cx="1385593" cy="1635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643174" y="3443708"/>
            <a:ext cx="1166815" cy="1635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5400000" flipH="1" flipV="1">
            <a:off x="1909411" y="4177471"/>
            <a:ext cx="1469148" cy="1621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5409046" y="4178288"/>
            <a:ext cx="1469148" cy="1621"/>
          </a:xfrm>
          <a:prstGeom prst="line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ipsa 21"/>
          <p:cNvSpPr/>
          <p:nvPr/>
        </p:nvSpPr>
        <p:spPr>
          <a:xfrm>
            <a:off x="3083706" y="4832540"/>
            <a:ext cx="71438" cy="71438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hnutá šipka doleva 23"/>
          <p:cNvSpPr/>
          <p:nvPr/>
        </p:nvSpPr>
        <p:spPr>
          <a:xfrm flipH="1">
            <a:off x="2786050" y="3643314"/>
            <a:ext cx="357190" cy="785818"/>
          </a:xfrm>
          <a:prstGeom prst="curvedLef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42910" y="785794"/>
            <a:ext cx="7786742" cy="1384995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Dohodnutý směr elektrického proudu je od kladného pólu baterie k zápornému pólu.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857224" y="5786454"/>
            <a:ext cx="353475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Znázorňuje ho šipka.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143504" y="400050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8" presetClass="emph" presetSubtype="0" repeatCount="200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0" grpId="0" animBg="1"/>
      <p:bldP spid="23" grpId="0"/>
      <p:bldP spid="2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214546" y="2071678"/>
            <a:ext cx="3501256" cy="2500330"/>
            <a:chOff x="1071538" y="3857628"/>
            <a:chExt cx="3501256" cy="2500330"/>
          </a:xfrm>
          <a:noFill/>
        </p:grpSpPr>
        <p:grpSp>
          <p:nvGrpSpPr>
            <p:cNvPr id="3" name="Skupina 34"/>
            <p:cNvGrpSpPr/>
            <p:nvPr/>
          </p:nvGrpSpPr>
          <p:grpSpPr>
            <a:xfrm>
              <a:off x="1654946" y="5475482"/>
              <a:ext cx="510482" cy="367695"/>
              <a:chOff x="500034" y="2357430"/>
              <a:chExt cx="500066" cy="357190"/>
            </a:xfrm>
            <a:grpFill/>
          </p:grpSpPr>
          <p:sp>
            <p:nvSpPr>
              <p:cNvPr id="17" name="Prstenec 16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8" name="Přímá spojovací čára 17"/>
              <p:cNvCxnSpPr/>
              <p:nvPr/>
            </p:nvCxnSpPr>
            <p:spPr>
              <a:xfrm>
                <a:off x="500034" y="2357430"/>
                <a:ext cx="489604" cy="34672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" name="Přímá spojovací čára 3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  <a:grpFill/>
          </p:grpSpPr>
          <p:sp>
            <p:nvSpPr>
              <p:cNvPr id="14" name="Elipsa 13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5" name="Přímá spojovací čára 14"/>
              <p:cNvCxnSpPr>
                <a:stCxn id="14" idx="7"/>
                <a:endCxn id="14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>
                <a:stCxn id="14" idx="1"/>
                <a:endCxn id="14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Přímá spojovací čára 9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357158" y="5214950"/>
            <a:ext cx="8143932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Když do tohoto obvodu zapojíme žárovku, kterou svítíme doma, tj. žárovku na 230 V, bude po sepnutí spínače svítit? (Odpověď odůvodni.)</a:t>
            </a:r>
            <a:endParaRPr lang="cs-CZ" sz="2400" dirty="0"/>
          </a:p>
        </p:txBody>
      </p:sp>
      <p:pic>
        <p:nvPicPr>
          <p:cNvPr id="21" name="Picture 11" descr="C:\Documents and Settings\Fujitsu-Siemens\Local Settings\Temporary Internet Files\Content.IE5\8TTNS1EQ\MC900354141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8192" t="8932" r="13589" b="10672"/>
          <a:stretch>
            <a:fillRect/>
          </a:stretch>
        </p:blipFill>
        <p:spPr bwMode="auto">
          <a:xfrm>
            <a:off x="3428992" y="571480"/>
            <a:ext cx="1071570" cy="1285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285728"/>
            <a:ext cx="2042886" cy="2042886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072330" y="135729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3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/>
          <p:nvPr/>
        </p:nvGrpSpPr>
        <p:grpSpPr>
          <a:xfrm>
            <a:off x="928662" y="3571876"/>
            <a:ext cx="3501256" cy="2500330"/>
            <a:chOff x="2345518" y="1882584"/>
            <a:chExt cx="3501256" cy="2500330"/>
          </a:xfrm>
        </p:grpSpPr>
        <p:sp>
          <p:nvSpPr>
            <p:cNvPr id="17" name="Prstenec 16"/>
            <p:cNvSpPr/>
            <p:nvPr/>
          </p:nvSpPr>
          <p:spPr>
            <a:xfrm>
              <a:off x="3366482" y="3794594"/>
              <a:ext cx="72926" cy="73539"/>
            </a:xfrm>
            <a:prstGeom prst="donut">
              <a:avLst>
                <a:gd name="adj" fmla="val 5541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18" name="Přímá spojovací čára 17"/>
            <p:cNvCxnSpPr>
              <a:endCxn id="17" idx="1"/>
            </p:cNvCxnSpPr>
            <p:nvPr/>
          </p:nvCxnSpPr>
          <p:spPr>
            <a:xfrm>
              <a:off x="2786050" y="3786456"/>
              <a:ext cx="591112" cy="18908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ovací čára 3"/>
            <p:cNvCxnSpPr/>
            <p:nvPr/>
          </p:nvCxnSpPr>
          <p:spPr>
            <a:xfrm>
              <a:off x="4825000" y="3868140"/>
              <a:ext cx="1020963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2345518" y="3868140"/>
              <a:ext cx="510449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4274267" y="3830560"/>
              <a:ext cx="1103087" cy="162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4532271" y="3867326"/>
              <a:ext cx="440417" cy="81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3439407" y="3868140"/>
              <a:ext cx="1312667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Elipsa 13"/>
            <p:cNvSpPr/>
            <p:nvPr/>
          </p:nvSpPr>
          <p:spPr>
            <a:xfrm>
              <a:off x="3512333" y="1882584"/>
              <a:ext cx="933446" cy="94129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ovací čára 14"/>
            <p:cNvCxnSpPr>
              <a:stCxn id="14" idx="7"/>
              <a:endCxn id="14" idx="3"/>
            </p:cNvCxnSpPr>
            <p:nvPr/>
          </p:nvCxnSpPr>
          <p:spPr>
            <a:xfrm rot="16200000" flipH="1" flipV="1">
              <a:off x="3646258" y="2023208"/>
              <a:ext cx="665596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>
              <a:stCxn id="14" idx="1"/>
              <a:endCxn id="14" idx="5"/>
            </p:cNvCxnSpPr>
            <p:nvPr/>
          </p:nvCxnSpPr>
          <p:spPr>
            <a:xfrm rot="16200000" flipH="1">
              <a:off x="3646258" y="2023208"/>
              <a:ext cx="665596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4460370" y="2397358"/>
              <a:ext cx="1385593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2345518" y="2397358"/>
              <a:ext cx="1166815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1611755" y="3131121"/>
              <a:ext cx="1469148" cy="1621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5111390" y="3131938"/>
              <a:ext cx="1469148" cy="1621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ipsa 21"/>
            <p:cNvSpPr/>
            <p:nvPr/>
          </p:nvSpPr>
          <p:spPr>
            <a:xfrm>
              <a:off x="2786050" y="378619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4643438" y="3571876"/>
            <a:ext cx="3501256" cy="2500330"/>
            <a:chOff x="1071538" y="3857628"/>
            <a:chExt cx="3501256" cy="2500330"/>
          </a:xfrm>
          <a:noFill/>
        </p:grpSpPr>
        <p:grpSp>
          <p:nvGrpSpPr>
            <p:cNvPr id="26" name="Skupina 34"/>
            <p:cNvGrpSpPr/>
            <p:nvPr/>
          </p:nvGrpSpPr>
          <p:grpSpPr>
            <a:xfrm>
              <a:off x="1654946" y="5475482"/>
              <a:ext cx="510482" cy="367695"/>
              <a:chOff x="500034" y="2357430"/>
              <a:chExt cx="500066" cy="357190"/>
            </a:xfrm>
            <a:grpFill/>
          </p:grpSpPr>
          <p:sp>
            <p:nvSpPr>
              <p:cNvPr id="40" name="Prstenec 39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1" name="Přímá spojovací čára 40"/>
              <p:cNvCxnSpPr/>
              <p:nvPr/>
            </p:nvCxnSpPr>
            <p:spPr>
              <a:xfrm>
                <a:off x="500034" y="2357430"/>
                <a:ext cx="489604" cy="34672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7" name="Přímá spojovací čára 26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  <a:grpFill/>
          </p:grpSpPr>
          <p:sp>
            <p:nvSpPr>
              <p:cNvPr id="37" name="Elipsa 36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8" name="Přímá spojovací čára 37"/>
              <p:cNvCxnSpPr>
                <a:stCxn id="37" idx="7"/>
                <a:endCxn id="37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Přímá spojovací čára 38"/>
              <p:cNvCxnSpPr>
                <a:stCxn id="37" idx="1"/>
                <a:endCxn id="37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3" name="Přímá spojovací čára 32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ovéPole 41"/>
          <p:cNvSpPr txBox="1"/>
          <p:nvPr/>
        </p:nvSpPr>
        <p:spPr>
          <a:xfrm>
            <a:off x="2071670" y="485776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715008" y="485776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00034" y="571480"/>
            <a:ext cx="7000924" cy="235745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Bude svítit žárovka na obrázku 1? (Odůvodni.)___________________</a:t>
            </a:r>
          </a:p>
          <a:p>
            <a:endParaRPr lang="cs-CZ" sz="2400" dirty="0" smtClean="0"/>
          </a:p>
          <a:p>
            <a:r>
              <a:rPr lang="cs-CZ" sz="2400" dirty="0" smtClean="0"/>
              <a:t>Bude svítit žárovka na obrázku 2? (Odůvodni.)___________________</a:t>
            </a:r>
          </a:p>
          <a:p>
            <a:endParaRPr lang="cs-CZ" sz="2400" dirty="0" smtClean="0"/>
          </a:p>
        </p:txBody>
      </p:sp>
      <p:pic>
        <p:nvPicPr>
          <p:cNvPr id="45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3580" y="142852"/>
            <a:ext cx="1785950" cy="1785950"/>
          </a:xfrm>
          <a:prstGeom prst="rect">
            <a:avLst/>
          </a:prstGeom>
          <a:noFill/>
        </p:spPr>
      </p:pic>
      <p:sp>
        <p:nvSpPr>
          <p:cNvPr id="46" name="TextovéPole 45"/>
          <p:cNvSpPr txBox="1"/>
          <p:nvPr/>
        </p:nvSpPr>
        <p:spPr>
          <a:xfrm>
            <a:off x="7929586" y="100010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4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071538" y="3857628"/>
            <a:ext cx="3501256" cy="2428098"/>
            <a:chOff x="1071538" y="3857628"/>
            <a:chExt cx="3501256" cy="2428098"/>
          </a:xfrm>
        </p:grpSpPr>
        <p:sp>
          <p:nvSpPr>
            <p:cNvPr id="3" name="Prstenec 2"/>
            <p:cNvSpPr/>
            <p:nvPr/>
          </p:nvSpPr>
          <p:spPr>
            <a:xfrm>
              <a:off x="2092502" y="5769638"/>
              <a:ext cx="72926" cy="73539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4" name="Přímá spojovací čára 3"/>
            <p:cNvCxnSpPr/>
            <p:nvPr/>
          </p:nvCxnSpPr>
          <p:spPr>
            <a:xfrm>
              <a:off x="1654946" y="5475482"/>
              <a:ext cx="499802" cy="35692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flipV="1">
              <a:off x="3643306" y="5844820"/>
              <a:ext cx="928677" cy="1307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10800000">
              <a:off x="2165428" y="5843188"/>
              <a:ext cx="1120688" cy="1470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Elipsa 7"/>
            <p:cNvSpPr/>
            <p:nvPr/>
          </p:nvSpPr>
          <p:spPr>
            <a:xfrm>
              <a:off x="2238353" y="3857628"/>
              <a:ext cx="933446" cy="94129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ovací čára 8"/>
            <p:cNvCxnSpPr>
              <a:stCxn id="8" idx="7"/>
              <a:endCxn id="8" idx="3"/>
            </p:cNvCxnSpPr>
            <p:nvPr/>
          </p:nvCxnSpPr>
          <p:spPr>
            <a:xfrm rot="16200000" flipH="1" flipV="1">
              <a:off x="2372279" y="3998252"/>
              <a:ext cx="665595" cy="66004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>
              <a:stCxn id="8" idx="1"/>
              <a:endCxn id="8" idx="5"/>
            </p:cNvCxnSpPr>
            <p:nvPr/>
          </p:nvCxnSpPr>
          <p:spPr>
            <a:xfrm rot="16200000" flipH="1">
              <a:off x="2372279" y="3998252"/>
              <a:ext cx="665595" cy="66004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Skupina 14"/>
            <p:cNvGrpSpPr/>
            <p:nvPr/>
          </p:nvGrpSpPr>
          <p:grpSpPr>
            <a:xfrm>
              <a:off x="3000364" y="5429264"/>
              <a:ext cx="928694" cy="856462"/>
              <a:chOff x="5643570" y="2786058"/>
              <a:chExt cx="928694" cy="856462"/>
            </a:xfrm>
          </p:grpSpPr>
          <p:grpSp>
            <p:nvGrpSpPr>
              <p:cNvPr id="16" name="Skupina 94"/>
              <p:cNvGrpSpPr/>
              <p:nvPr/>
            </p:nvGrpSpPr>
            <p:grpSpPr>
              <a:xfrm>
                <a:off x="6072198" y="2786058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5" name="Přímá spojovací čára 24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Přímá spojovací čára 25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" name="Přímá spojovací čára 16"/>
              <p:cNvCxnSpPr/>
              <p:nvPr/>
            </p:nvCxnSpPr>
            <p:spPr>
              <a:xfrm>
                <a:off x="5643570" y="3214686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" name="Skupina 98"/>
              <p:cNvGrpSpPr/>
              <p:nvPr/>
            </p:nvGrpSpPr>
            <p:grpSpPr>
              <a:xfrm>
                <a:off x="6215074" y="2786058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3" name="Přímá spojovací čára 22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Přímá spojovací čára 23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9" name="Skupina 101"/>
              <p:cNvGrpSpPr/>
              <p:nvPr/>
            </p:nvGrpSpPr>
            <p:grpSpPr>
              <a:xfrm>
                <a:off x="5929322" y="2786058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1" name="Přímá spojovací čára 20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Přímá spojovací čára 21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" name="Přímá spojovací čára 19"/>
              <p:cNvCxnSpPr/>
              <p:nvPr/>
            </p:nvCxnSpPr>
            <p:spPr>
              <a:xfrm>
                <a:off x="6286512" y="3214686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" name="Skupina 26"/>
          <p:cNvGrpSpPr/>
          <p:nvPr/>
        </p:nvGrpSpPr>
        <p:grpSpPr>
          <a:xfrm>
            <a:off x="1000100" y="1142984"/>
            <a:ext cx="3501256" cy="2500330"/>
            <a:chOff x="1071538" y="3857628"/>
            <a:chExt cx="3501256" cy="2500330"/>
          </a:xfrm>
        </p:grpSpPr>
        <p:grpSp>
          <p:nvGrpSpPr>
            <p:cNvPr id="28" name="Skupina 34"/>
            <p:cNvGrpSpPr/>
            <p:nvPr/>
          </p:nvGrpSpPr>
          <p:grpSpPr>
            <a:xfrm>
              <a:off x="1654946" y="5475482"/>
              <a:ext cx="510482" cy="367695"/>
              <a:chOff x="500034" y="2357430"/>
              <a:chExt cx="500066" cy="357190"/>
            </a:xfrm>
          </p:grpSpPr>
          <p:sp>
            <p:nvSpPr>
              <p:cNvPr id="42" name="Prstenec 41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" name="Přímá spojovací čára 42"/>
              <p:cNvCxnSpPr/>
              <p:nvPr/>
            </p:nvCxnSpPr>
            <p:spPr>
              <a:xfrm>
                <a:off x="500034" y="2357430"/>
                <a:ext cx="489604" cy="3467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Přímá spojovací čára 28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</p:grpSpPr>
          <p:sp>
            <p:nvSpPr>
              <p:cNvPr id="39" name="Elipsa 38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0" name="Přímá spojovací čára 39"/>
              <p:cNvCxnSpPr>
                <a:stCxn id="39" idx="7"/>
                <a:endCxn id="39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>
                <a:stCxn id="39" idx="1"/>
                <a:endCxn id="39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Přímá spojovací čára 34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ovéPole 43"/>
          <p:cNvSpPr txBox="1"/>
          <p:nvPr/>
        </p:nvSpPr>
        <p:spPr>
          <a:xfrm>
            <a:off x="4714876" y="357166"/>
            <a:ext cx="4000528" cy="15696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Jaké napětí bude po sepnutí spínače na první a jaké na druhé žárovce?</a:t>
            </a:r>
            <a:endParaRPr lang="cs-CZ" sz="2400" dirty="0"/>
          </a:p>
        </p:txBody>
      </p:sp>
      <p:sp>
        <p:nvSpPr>
          <p:cNvPr id="47" name="Obdélník 46"/>
          <p:cNvSpPr/>
          <p:nvPr/>
        </p:nvSpPr>
        <p:spPr>
          <a:xfrm>
            <a:off x="1142976" y="3571876"/>
            <a:ext cx="332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8" name="Obdélník 47"/>
          <p:cNvSpPr/>
          <p:nvPr/>
        </p:nvSpPr>
        <p:spPr>
          <a:xfrm>
            <a:off x="1071538" y="857232"/>
            <a:ext cx="332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49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78" y="2714620"/>
            <a:ext cx="2042886" cy="2042886"/>
          </a:xfrm>
          <a:prstGeom prst="rect">
            <a:avLst/>
          </a:prstGeom>
          <a:noFill/>
        </p:spPr>
      </p:pic>
      <p:sp>
        <p:nvSpPr>
          <p:cNvPr id="50" name="TextovéPole 49"/>
          <p:cNvSpPr txBox="1"/>
          <p:nvPr/>
        </p:nvSpPr>
        <p:spPr>
          <a:xfrm>
            <a:off x="5143504" y="228599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1. žárovce bude napětí ________V.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214942" y="4786322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2. žárovce bude napětí ________V.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286644" y="378619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5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stenec 2"/>
          <p:cNvSpPr/>
          <p:nvPr/>
        </p:nvSpPr>
        <p:spPr>
          <a:xfrm>
            <a:off x="2092502" y="5769638"/>
            <a:ext cx="72926" cy="73539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4" name="Přímá spojovací čára 3"/>
          <p:cNvCxnSpPr>
            <a:stCxn id="92" idx="0"/>
          </p:cNvCxnSpPr>
          <p:nvPr/>
        </p:nvCxnSpPr>
        <p:spPr>
          <a:xfrm rot="16200000" flipH="1">
            <a:off x="1822339" y="5499999"/>
            <a:ext cx="45953" cy="61886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 flipV="1">
            <a:off x="3643306" y="5844820"/>
            <a:ext cx="928677" cy="130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10800000">
            <a:off x="1071539" y="5843185"/>
            <a:ext cx="510448" cy="16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0800000">
            <a:off x="2165428" y="5843189"/>
            <a:ext cx="1120688" cy="147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a 7"/>
          <p:cNvSpPr/>
          <p:nvPr/>
        </p:nvSpPr>
        <p:spPr>
          <a:xfrm>
            <a:off x="2238353" y="3857628"/>
            <a:ext cx="933446" cy="94129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>
            <a:stCxn id="8" idx="7"/>
            <a:endCxn id="8" idx="3"/>
          </p:cNvCxnSpPr>
          <p:nvPr/>
        </p:nvCxnSpPr>
        <p:spPr>
          <a:xfrm rot="16200000" flipH="1" flipV="1">
            <a:off x="2372278" y="3998252"/>
            <a:ext cx="665596" cy="6600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>
            <a:stCxn id="8" idx="1"/>
            <a:endCxn id="8" idx="5"/>
          </p:cNvCxnSpPr>
          <p:nvPr/>
        </p:nvCxnSpPr>
        <p:spPr>
          <a:xfrm rot="16200000" flipH="1">
            <a:off x="2372278" y="3998252"/>
            <a:ext cx="665596" cy="6600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3186390" y="4372402"/>
            <a:ext cx="1385593" cy="16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1071538" y="4372402"/>
            <a:ext cx="1166815" cy="16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337775" y="5106166"/>
            <a:ext cx="1469148" cy="1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 flipH="1" flipV="1">
            <a:off x="3837410" y="5106983"/>
            <a:ext cx="1469148" cy="162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Skupina 14"/>
          <p:cNvGrpSpPr/>
          <p:nvPr/>
        </p:nvGrpSpPr>
        <p:grpSpPr>
          <a:xfrm>
            <a:off x="3000364" y="5429264"/>
            <a:ext cx="928694" cy="856462"/>
            <a:chOff x="5643570" y="2786058"/>
            <a:chExt cx="928694" cy="856462"/>
          </a:xfrm>
        </p:grpSpPr>
        <p:grpSp>
          <p:nvGrpSpPr>
            <p:cNvPr id="16" name="Skupina 94"/>
            <p:cNvGrpSpPr/>
            <p:nvPr/>
          </p:nvGrpSpPr>
          <p:grpSpPr>
            <a:xfrm>
              <a:off x="6072198" y="2786058"/>
              <a:ext cx="72232" cy="856462"/>
              <a:chOff x="5572132" y="2643976"/>
              <a:chExt cx="72232" cy="856462"/>
            </a:xfrm>
          </p:grpSpPr>
          <p:cxnSp>
            <p:nvCxnSpPr>
              <p:cNvPr id="25" name="Přímá spojovací čára 24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ovací čára 25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7" name="Přímá spojovací čára 16"/>
            <p:cNvCxnSpPr/>
            <p:nvPr/>
          </p:nvCxnSpPr>
          <p:spPr>
            <a:xfrm>
              <a:off x="5643570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Skupina 98"/>
            <p:cNvGrpSpPr/>
            <p:nvPr/>
          </p:nvGrpSpPr>
          <p:grpSpPr>
            <a:xfrm>
              <a:off x="6215074" y="2786058"/>
              <a:ext cx="72232" cy="856462"/>
              <a:chOff x="5572132" y="2643976"/>
              <a:chExt cx="72232" cy="856462"/>
            </a:xfrm>
          </p:grpSpPr>
          <p:cxnSp>
            <p:nvCxnSpPr>
              <p:cNvPr id="23" name="Přímá spojovací čára 22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ovací čára 23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Skupina 101"/>
            <p:cNvGrpSpPr/>
            <p:nvPr/>
          </p:nvGrpSpPr>
          <p:grpSpPr>
            <a:xfrm>
              <a:off x="5929322" y="2786058"/>
              <a:ext cx="72232" cy="856462"/>
              <a:chOff x="5572132" y="2643976"/>
              <a:chExt cx="72232" cy="856462"/>
            </a:xfrm>
          </p:grpSpPr>
          <p:cxnSp>
            <p:nvCxnSpPr>
              <p:cNvPr id="21" name="Přímá spojovací čára 20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ovací čára 21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Přímá spojovací čára 19"/>
            <p:cNvCxnSpPr/>
            <p:nvPr/>
          </p:nvCxnSpPr>
          <p:spPr>
            <a:xfrm>
              <a:off x="6286512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Skupina 26"/>
          <p:cNvGrpSpPr/>
          <p:nvPr/>
        </p:nvGrpSpPr>
        <p:grpSpPr>
          <a:xfrm>
            <a:off x="1000100" y="1142984"/>
            <a:ext cx="3501256" cy="2500330"/>
            <a:chOff x="1071538" y="3857628"/>
            <a:chExt cx="3501256" cy="2500330"/>
          </a:xfrm>
        </p:grpSpPr>
        <p:grpSp>
          <p:nvGrpSpPr>
            <p:cNvPr id="28" name="Skupina 34"/>
            <p:cNvGrpSpPr/>
            <p:nvPr/>
          </p:nvGrpSpPr>
          <p:grpSpPr>
            <a:xfrm>
              <a:off x="1654946" y="5475482"/>
              <a:ext cx="510482" cy="367695"/>
              <a:chOff x="500034" y="2357430"/>
              <a:chExt cx="500066" cy="357190"/>
            </a:xfrm>
          </p:grpSpPr>
          <p:sp>
            <p:nvSpPr>
              <p:cNvPr id="42" name="Prstenec 41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" name="Přímá spojovací čára 42"/>
              <p:cNvCxnSpPr/>
              <p:nvPr/>
            </p:nvCxnSpPr>
            <p:spPr>
              <a:xfrm>
                <a:off x="500034" y="2357430"/>
                <a:ext cx="489604" cy="34672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9" name="Přímá spojovací čára 28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Přímá spojovací čára 30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ovací čára 31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</p:grpSpPr>
          <p:sp>
            <p:nvSpPr>
              <p:cNvPr id="39" name="Elipsa 38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0" name="Přímá spojovací čára 39"/>
              <p:cNvCxnSpPr>
                <a:stCxn id="39" idx="7"/>
                <a:endCxn id="39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>
                <a:stCxn id="39" idx="1"/>
                <a:endCxn id="39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Přímá spojovací čára 34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Přímá spojovací čára 36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TextovéPole 43"/>
          <p:cNvSpPr txBox="1"/>
          <p:nvPr/>
        </p:nvSpPr>
        <p:spPr>
          <a:xfrm>
            <a:off x="4857752" y="357166"/>
            <a:ext cx="4000528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 tohoto obvodu zašroubujeme tří- voltovou žárovku.</a:t>
            </a:r>
          </a:p>
          <a:p>
            <a:r>
              <a:rPr lang="cs-CZ" sz="2400" dirty="0" smtClean="0"/>
              <a:t> Co se bude dít v prvním a co v druhém případě?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928662" y="78579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928662" y="350043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47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3500438"/>
            <a:ext cx="2042886" cy="2042886"/>
          </a:xfrm>
          <a:prstGeom prst="rect">
            <a:avLst/>
          </a:prstGeom>
          <a:noFill/>
        </p:spPr>
      </p:pic>
      <p:sp>
        <p:nvSpPr>
          <p:cNvPr id="48" name="TextovéPole 47"/>
          <p:cNvSpPr txBox="1"/>
          <p:nvPr/>
        </p:nvSpPr>
        <p:spPr>
          <a:xfrm>
            <a:off x="7143768" y="4429132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6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2" name="Prstenec 91"/>
          <p:cNvSpPr/>
          <p:nvPr/>
        </p:nvSpPr>
        <p:spPr>
          <a:xfrm>
            <a:off x="1500166" y="5786454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kupina 26"/>
          <p:cNvGrpSpPr/>
          <p:nvPr/>
        </p:nvGrpSpPr>
        <p:grpSpPr>
          <a:xfrm>
            <a:off x="2357422" y="2643182"/>
            <a:ext cx="3501256" cy="2500330"/>
            <a:chOff x="2345518" y="1882584"/>
            <a:chExt cx="3501256" cy="2500330"/>
          </a:xfrm>
        </p:grpSpPr>
        <p:sp>
          <p:nvSpPr>
            <p:cNvPr id="17" name="Prstenec 16"/>
            <p:cNvSpPr/>
            <p:nvPr/>
          </p:nvSpPr>
          <p:spPr>
            <a:xfrm>
              <a:off x="3366482" y="3794594"/>
              <a:ext cx="72926" cy="73539"/>
            </a:xfrm>
            <a:prstGeom prst="donut">
              <a:avLst>
                <a:gd name="adj" fmla="val 5541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18" name="Přímá spojovací čára 17"/>
            <p:cNvCxnSpPr>
              <a:endCxn id="17" idx="1"/>
            </p:cNvCxnSpPr>
            <p:nvPr/>
          </p:nvCxnSpPr>
          <p:spPr>
            <a:xfrm>
              <a:off x="2786050" y="3786456"/>
              <a:ext cx="591112" cy="18908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Přímá spojovací čára 3"/>
            <p:cNvCxnSpPr/>
            <p:nvPr/>
          </p:nvCxnSpPr>
          <p:spPr>
            <a:xfrm>
              <a:off x="4825000" y="3868140"/>
              <a:ext cx="1020963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2345518" y="3868140"/>
              <a:ext cx="510449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4274267" y="3830560"/>
              <a:ext cx="1103087" cy="162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4532271" y="3867326"/>
              <a:ext cx="440417" cy="811"/>
            </a:xfrm>
            <a:prstGeom prst="line">
              <a:avLst/>
            </a:prstGeom>
            <a:no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3439407" y="3868140"/>
              <a:ext cx="1312667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Elipsa 13"/>
            <p:cNvSpPr/>
            <p:nvPr/>
          </p:nvSpPr>
          <p:spPr>
            <a:xfrm>
              <a:off x="3512333" y="1882584"/>
              <a:ext cx="933446" cy="941294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5" name="Přímá spojovací čára 14"/>
            <p:cNvCxnSpPr>
              <a:stCxn id="14" idx="7"/>
              <a:endCxn id="14" idx="3"/>
            </p:cNvCxnSpPr>
            <p:nvPr/>
          </p:nvCxnSpPr>
          <p:spPr>
            <a:xfrm rot="16200000" flipH="1" flipV="1">
              <a:off x="3646258" y="2023208"/>
              <a:ext cx="665596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>
              <a:stCxn id="14" idx="1"/>
              <a:endCxn id="14" idx="5"/>
            </p:cNvCxnSpPr>
            <p:nvPr/>
          </p:nvCxnSpPr>
          <p:spPr>
            <a:xfrm rot="16200000" flipH="1">
              <a:off x="3646258" y="2023208"/>
              <a:ext cx="665596" cy="660046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4460370" y="2397358"/>
              <a:ext cx="1385593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2345518" y="2397358"/>
              <a:ext cx="1166815" cy="1635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1611755" y="3131121"/>
              <a:ext cx="1469148" cy="1621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5111390" y="3131938"/>
              <a:ext cx="1469148" cy="1621"/>
            </a:xfrm>
            <a:prstGeom prst="lin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ipsa 21"/>
            <p:cNvSpPr/>
            <p:nvPr/>
          </p:nvSpPr>
          <p:spPr>
            <a:xfrm>
              <a:off x="2786050" y="3786190"/>
              <a:ext cx="71438" cy="7143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Zahnutá šipka doleva 23"/>
            <p:cNvSpPr/>
            <p:nvPr/>
          </p:nvSpPr>
          <p:spPr>
            <a:xfrm>
              <a:off x="5286380" y="2571744"/>
              <a:ext cx="302892" cy="785818"/>
            </a:xfrm>
            <a:prstGeom prst="curvedLeft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5" name="Zahnutá šipka doleva 24"/>
            <p:cNvSpPr/>
            <p:nvPr/>
          </p:nvSpPr>
          <p:spPr>
            <a:xfrm flipH="1">
              <a:off x="2571736" y="2714620"/>
              <a:ext cx="268612" cy="785818"/>
            </a:xfrm>
            <a:prstGeom prst="curvedLeftArrow">
              <a:avLst/>
            </a:prstGeom>
            <a:solidFill>
              <a:srgbClr val="1A209E"/>
            </a:solidFill>
            <a:ln>
              <a:solidFill>
                <a:srgbClr val="1A209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571472" y="428604"/>
            <a:ext cx="7786742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Správný směr (dohodnutý) elektrického proudu </a:t>
            </a:r>
          </a:p>
          <a:p>
            <a:r>
              <a:rPr lang="cs-CZ" sz="2000" b="1" dirty="0" smtClean="0"/>
              <a:t>v tomto obvodu </a:t>
            </a:r>
            <a:r>
              <a:rPr lang="cs-CZ" sz="2000" b="1" dirty="0" smtClean="0"/>
              <a:t>znázorňuje (</a:t>
            </a:r>
            <a:r>
              <a:rPr lang="cs-CZ" sz="2000" b="1" dirty="0" smtClean="0"/>
              <a:t>podtrhni správnou odpověď)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Červená</a:t>
            </a:r>
            <a:r>
              <a:rPr lang="cs-CZ" sz="2000" b="1" dirty="0" smtClean="0"/>
              <a:t> šipka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0A1080"/>
                </a:solidFill>
              </a:rPr>
              <a:t>Modrá</a:t>
            </a:r>
            <a:r>
              <a:rPr lang="cs-CZ" sz="2000" b="1" dirty="0" smtClean="0"/>
              <a:t> šipka</a:t>
            </a:r>
            <a:endParaRPr lang="cs-CZ" sz="2000" b="1" dirty="0" smtClean="0">
              <a:solidFill>
                <a:srgbClr val="0A1080"/>
              </a:solidFill>
            </a:endParaRPr>
          </a:p>
          <a:p>
            <a:r>
              <a:rPr lang="cs-CZ" sz="2000" b="1" dirty="0" smtClean="0"/>
              <a:t>Odůvodnění_________________</a:t>
            </a:r>
            <a:r>
              <a:rPr lang="cs-CZ" b="1" dirty="0" smtClean="0"/>
              <a:t>_________ .</a:t>
            </a:r>
            <a:endParaRPr lang="cs-CZ" b="1" dirty="0"/>
          </a:p>
        </p:txBody>
      </p:sp>
      <p:pic>
        <p:nvPicPr>
          <p:cNvPr id="21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3500438"/>
            <a:ext cx="2042886" cy="2042886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072330" y="450057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7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857752" y="3786190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ovéPole 52"/>
          <p:cNvSpPr txBox="1"/>
          <p:nvPr/>
        </p:nvSpPr>
        <p:spPr>
          <a:xfrm>
            <a:off x="357158" y="357166"/>
            <a:ext cx="7786742" cy="830997"/>
          </a:xfrm>
          <a:prstGeom prst="rect">
            <a:avLst/>
          </a:prstGeom>
          <a:solidFill>
            <a:srgbClr val="472B13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Jednoduchý elektrický obvod se dvěma žárovkami.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28596" y="1785926"/>
            <a:ext cx="8429684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 tomto schematickém znázornění jsou zapojeny dvě žárovky</a:t>
            </a:r>
            <a:r>
              <a:rPr lang="cs-CZ" sz="2400" dirty="0" smtClean="0"/>
              <a:t>. Říkáme</a:t>
            </a:r>
            <a:r>
              <a:rPr lang="cs-CZ" sz="2400" dirty="0" smtClean="0"/>
              <a:t>, že jsou zapojeny </a:t>
            </a:r>
            <a:r>
              <a:rPr lang="cs-CZ" sz="2400" b="1" u="sng" dirty="0" smtClean="0"/>
              <a:t>za sebou.</a:t>
            </a:r>
          </a:p>
        </p:txBody>
      </p:sp>
      <p:grpSp>
        <p:nvGrpSpPr>
          <p:cNvPr id="38" name="Skupina 37"/>
          <p:cNvGrpSpPr/>
          <p:nvPr/>
        </p:nvGrpSpPr>
        <p:grpSpPr>
          <a:xfrm>
            <a:off x="2285984" y="3071810"/>
            <a:ext cx="4216464" cy="2497494"/>
            <a:chOff x="2285984" y="2285992"/>
            <a:chExt cx="4216464" cy="2497494"/>
          </a:xfrm>
        </p:grpSpPr>
        <p:grpSp>
          <p:nvGrpSpPr>
            <p:cNvPr id="30" name="Skupina 29"/>
            <p:cNvGrpSpPr/>
            <p:nvPr/>
          </p:nvGrpSpPr>
          <p:grpSpPr>
            <a:xfrm>
              <a:off x="2285984" y="2285992"/>
              <a:ext cx="4216464" cy="2497494"/>
              <a:chOff x="2428860" y="2143116"/>
              <a:chExt cx="4073588" cy="2428098"/>
            </a:xfrm>
          </p:grpSpPr>
          <p:sp>
            <p:nvSpPr>
              <p:cNvPr id="3" name="Prstenec 2"/>
              <p:cNvSpPr/>
              <p:nvPr/>
            </p:nvSpPr>
            <p:spPr>
              <a:xfrm>
                <a:off x="3449824" y="4055126"/>
                <a:ext cx="72926" cy="73539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" name="Přímá spojovací čára 3"/>
              <p:cNvCxnSpPr/>
              <p:nvPr/>
            </p:nvCxnSpPr>
            <p:spPr>
              <a:xfrm rot="16200000" flipH="1">
                <a:off x="3214231" y="3820058"/>
                <a:ext cx="30095" cy="56558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" name="Přímá spojovací čára 4"/>
              <p:cNvCxnSpPr/>
              <p:nvPr/>
            </p:nvCxnSpPr>
            <p:spPr>
              <a:xfrm>
                <a:off x="5000628" y="4143380"/>
                <a:ext cx="1500198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ovací čára 5"/>
              <p:cNvCxnSpPr/>
              <p:nvPr/>
            </p:nvCxnSpPr>
            <p:spPr>
              <a:xfrm rot="10800000">
                <a:off x="2428860" y="4128672"/>
                <a:ext cx="510449" cy="16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ovací čára 6"/>
              <p:cNvCxnSpPr/>
              <p:nvPr/>
            </p:nvCxnSpPr>
            <p:spPr>
              <a:xfrm rot="10800000">
                <a:off x="3522750" y="4128676"/>
                <a:ext cx="1120688" cy="1470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Elipsa 7"/>
              <p:cNvSpPr/>
              <p:nvPr/>
            </p:nvSpPr>
            <p:spPr>
              <a:xfrm>
                <a:off x="3595675" y="2143116"/>
                <a:ext cx="933446" cy="94129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" name="Přímá spojovací čára 8"/>
              <p:cNvCxnSpPr>
                <a:stCxn id="8" idx="7"/>
                <a:endCxn id="8" idx="3"/>
              </p:cNvCxnSpPr>
              <p:nvPr/>
            </p:nvCxnSpPr>
            <p:spPr>
              <a:xfrm rot="16200000" flipH="1" flipV="1">
                <a:off x="3729601" y="2283740"/>
                <a:ext cx="665595" cy="66004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>
                <a:stCxn id="8" idx="1"/>
                <a:endCxn id="8" idx="5"/>
              </p:cNvCxnSpPr>
              <p:nvPr/>
            </p:nvCxnSpPr>
            <p:spPr>
              <a:xfrm rot="16200000" flipH="1">
                <a:off x="3729601" y="2283740"/>
                <a:ext cx="665595" cy="66004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4500562" y="2643182"/>
                <a:ext cx="500066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428860" y="2657890"/>
                <a:ext cx="1166815" cy="16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čára 12"/>
              <p:cNvCxnSpPr/>
              <p:nvPr/>
            </p:nvCxnSpPr>
            <p:spPr>
              <a:xfrm rot="5400000" flipH="1" flipV="1">
                <a:off x="1695097" y="3391653"/>
                <a:ext cx="1469148" cy="162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ovací čára 13"/>
              <p:cNvCxnSpPr/>
              <p:nvPr/>
            </p:nvCxnSpPr>
            <p:spPr>
              <a:xfrm rot="5400000" flipH="1" flipV="1">
                <a:off x="5744630" y="3399435"/>
                <a:ext cx="1514071" cy="156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" name="Skupina 94"/>
              <p:cNvGrpSpPr/>
              <p:nvPr/>
            </p:nvGrpSpPr>
            <p:grpSpPr>
              <a:xfrm>
                <a:off x="4786314" y="3714752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5" name="Přímá spojovací čára 24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Přímá spojovací čára 25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" name="Přímá spojovací čára 16"/>
              <p:cNvCxnSpPr/>
              <p:nvPr/>
            </p:nvCxnSpPr>
            <p:spPr>
              <a:xfrm>
                <a:off x="4357686" y="4143380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" name="Skupina 98"/>
              <p:cNvGrpSpPr/>
              <p:nvPr/>
            </p:nvGrpSpPr>
            <p:grpSpPr>
              <a:xfrm>
                <a:off x="4929190" y="3714752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3" name="Přímá spojovací čára 22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Přímá spojovací čára 23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6" name="Skupina 101"/>
              <p:cNvGrpSpPr/>
              <p:nvPr/>
            </p:nvGrpSpPr>
            <p:grpSpPr>
              <a:xfrm>
                <a:off x="4643438" y="3714752"/>
                <a:ext cx="72232" cy="856462"/>
                <a:chOff x="5572132" y="2643976"/>
                <a:chExt cx="72232" cy="856462"/>
              </a:xfrm>
            </p:grpSpPr>
            <p:cxnSp>
              <p:nvCxnSpPr>
                <p:cNvPr id="21" name="Přímá spojovací čára 20"/>
                <p:cNvCxnSpPr/>
                <p:nvPr/>
              </p:nvCxnSpPr>
              <p:spPr>
                <a:xfrm rot="5400000">
                  <a:off x="5358612" y="3071016"/>
                  <a:ext cx="428628" cy="1588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Přímá spojovací čára 21"/>
                <p:cNvCxnSpPr/>
                <p:nvPr/>
              </p:nvCxnSpPr>
              <p:spPr>
                <a:xfrm rot="5400000">
                  <a:off x="5215736" y="3071810"/>
                  <a:ext cx="856462" cy="794"/>
                </a:xfrm>
                <a:prstGeom prst="line">
                  <a:avLst/>
                </a:prstGeom>
                <a:ln w="317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" name="Přímá spojovací čára 19"/>
              <p:cNvCxnSpPr/>
              <p:nvPr/>
            </p:nvCxnSpPr>
            <p:spPr>
              <a:xfrm>
                <a:off x="5000628" y="4143380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Přímá spojovací čára 48"/>
              <p:cNvCxnSpPr/>
              <p:nvPr/>
            </p:nvCxnSpPr>
            <p:spPr>
              <a:xfrm>
                <a:off x="5929322" y="2643182"/>
                <a:ext cx="571504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Skupina 32"/>
            <p:cNvGrpSpPr/>
            <p:nvPr/>
          </p:nvGrpSpPr>
          <p:grpSpPr>
            <a:xfrm>
              <a:off x="4929190" y="2285992"/>
              <a:ext cx="985838" cy="985838"/>
              <a:chOff x="7500958" y="2643182"/>
              <a:chExt cx="914400" cy="914400"/>
            </a:xfrm>
          </p:grpSpPr>
          <p:sp>
            <p:nvSpPr>
              <p:cNvPr id="34" name="Elipsa 33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5" name="Přímá spojovací čára 34"/>
              <p:cNvCxnSpPr>
                <a:stCxn id="34" idx="7"/>
                <a:endCxn id="34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Přímá spojovací čára 35"/>
              <p:cNvCxnSpPr>
                <a:stCxn id="34" idx="1"/>
                <a:endCxn id="34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0" name="Prstenec 39"/>
          <p:cNvSpPr/>
          <p:nvPr/>
        </p:nvSpPr>
        <p:spPr>
          <a:xfrm>
            <a:off x="2786050" y="5072074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28596" y="428604"/>
            <a:ext cx="8001056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Zdroje elektrického napětí</a:t>
            </a:r>
            <a:endParaRPr lang="cs-CZ" sz="2400" dirty="0"/>
          </a:p>
        </p:txBody>
      </p:sp>
      <p:pic>
        <p:nvPicPr>
          <p:cNvPr id="4" name="Obrázek 3" descr="2012 002.jpg"/>
          <p:cNvPicPr>
            <a:picLocks noChangeAspect="1"/>
          </p:cNvPicPr>
          <p:nvPr/>
        </p:nvPicPr>
        <p:blipFill>
          <a:blip r:embed="rId2" cstate="print"/>
          <a:srcRect l="32031" t="23958" r="41406" b="21875"/>
          <a:stretch>
            <a:fillRect/>
          </a:stretch>
        </p:blipFill>
        <p:spPr>
          <a:xfrm>
            <a:off x="4071934" y="2143116"/>
            <a:ext cx="1214446" cy="1857388"/>
          </a:xfrm>
          <a:prstGeom prst="rect">
            <a:avLst/>
          </a:prstGeom>
        </p:spPr>
      </p:pic>
      <p:pic>
        <p:nvPicPr>
          <p:cNvPr id="5" name="Obrázek 4" descr="2012 003.jpg"/>
          <p:cNvPicPr>
            <a:picLocks noChangeAspect="1"/>
          </p:cNvPicPr>
          <p:nvPr/>
        </p:nvPicPr>
        <p:blipFill>
          <a:blip r:embed="rId3" cstate="print"/>
          <a:srcRect l="52344" t="33333" r="35156" b="34375"/>
          <a:stretch>
            <a:fillRect/>
          </a:stretch>
        </p:blipFill>
        <p:spPr>
          <a:xfrm>
            <a:off x="4286248" y="4572008"/>
            <a:ext cx="806558" cy="1562706"/>
          </a:xfrm>
          <a:prstGeom prst="rect">
            <a:avLst/>
          </a:prstGeom>
        </p:spPr>
      </p:pic>
      <p:grpSp>
        <p:nvGrpSpPr>
          <p:cNvPr id="3" name="Skupina 5"/>
          <p:cNvGrpSpPr/>
          <p:nvPr/>
        </p:nvGrpSpPr>
        <p:grpSpPr>
          <a:xfrm>
            <a:off x="1214414" y="4714884"/>
            <a:ext cx="928694" cy="856462"/>
            <a:chOff x="5643570" y="2786058"/>
            <a:chExt cx="928694" cy="856462"/>
          </a:xfrm>
        </p:grpSpPr>
        <p:grpSp>
          <p:nvGrpSpPr>
            <p:cNvPr id="6" name="Skupina 94"/>
            <p:cNvGrpSpPr/>
            <p:nvPr/>
          </p:nvGrpSpPr>
          <p:grpSpPr>
            <a:xfrm>
              <a:off x="6072198" y="2786058"/>
              <a:ext cx="72232" cy="856462"/>
              <a:chOff x="5572132" y="2643976"/>
              <a:chExt cx="72232" cy="856462"/>
            </a:xfrm>
          </p:grpSpPr>
          <p:cxnSp>
            <p:nvCxnSpPr>
              <p:cNvPr id="16" name="Přímá spojovací čára 15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" name="Přímá spojovací čára 7"/>
            <p:cNvCxnSpPr/>
            <p:nvPr/>
          </p:nvCxnSpPr>
          <p:spPr>
            <a:xfrm>
              <a:off x="5643570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Skupina 98"/>
            <p:cNvGrpSpPr/>
            <p:nvPr/>
          </p:nvGrpSpPr>
          <p:grpSpPr>
            <a:xfrm>
              <a:off x="6215074" y="2786058"/>
              <a:ext cx="72232" cy="856462"/>
              <a:chOff x="5572132" y="2643976"/>
              <a:chExt cx="72232" cy="856462"/>
            </a:xfrm>
          </p:grpSpPr>
          <p:cxnSp>
            <p:nvCxnSpPr>
              <p:cNvPr id="14" name="Přímá spojovací čára 13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ovací čára 14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Skupina 101"/>
            <p:cNvGrpSpPr/>
            <p:nvPr/>
          </p:nvGrpSpPr>
          <p:grpSpPr>
            <a:xfrm>
              <a:off x="5929322" y="2786058"/>
              <a:ext cx="72232" cy="856462"/>
              <a:chOff x="5572132" y="2643976"/>
              <a:chExt cx="72232" cy="856462"/>
            </a:xfrm>
          </p:grpSpPr>
          <p:cxnSp>
            <p:nvCxnSpPr>
              <p:cNvPr id="12" name="Přímá spojovací čára 11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čára 12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" name="Přímá spojovací čára 10"/>
            <p:cNvCxnSpPr/>
            <p:nvPr/>
          </p:nvCxnSpPr>
          <p:spPr>
            <a:xfrm>
              <a:off x="6286512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17"/>
          <p:cNvGrpSpPr/>
          <p:nvPr/>
        </p:nvGrpSpPr>
        <p:grpSpPr>
          <a:xfrm>
            <a:off x="1285852" y="2500306"/>
            <a:ext cx="642942" cy="856462"/>
            <a:chOff x="4357686" y="2857496"/>
            <a:chExt cx="642942" cy="856462"/>
          </a:xfrm>
        </p:grpSpPr>
        <p:grpSp>
          <p:nvGrpSpPr>
            <p:cNvPr id="18" name="Skupina 95"/>
            <p:cNvGrpSpPr/>
            <p:nvPr/>
          </p:nvGrpSpPr>
          <p:grpSpPr>
            <a:xfrm>
              <a:off x="4643438" y="2857496"/>
              <a:ext cx="72232" cy="856462"/>
              <a:chOff x="5572132" y="2643976"/>
              <a:chExt cx="72232" cy="856462"/>
            </a:xfrm>
          </p:grpSpPr>
          <p:cxnSp>
            <p:nvCxnSpPr>
              <p:cNvPr id="22" name="Přímá spojovací čára 21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ovací čára 22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Přímá spojovací čára 19"/>
            <p:cNvCxnSpPr/>
            <p:nvPr/>
          </p:nvCxnSpPr>
          <p:spPr>
            <a:xfrm>
              <a:off x="471487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435768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Obdélník 23"/>
          <p:cNvSpPr/>
          <p:nvPr/>
        </p:nvSpPr>
        <p:spPr>
          <a:xfrm>
            <a:off x="500034" y="1571612"/>
            <a:ext cx="7929618" cy="46166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Přiřaď čarou schematickou značku k obrázku.</a:t>
            </a: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1472" y="285749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71472" y="4643446"/>
            <a:ext cx="509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357818" y="464344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429256" y="2643182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pic>
        <p:nvPicPr>
          <p:cNvPr id="31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0"/>
            <a:ext cx="2042886" cy="2042886"/>
          </a:xfrm>
          <a:prstGeom prst="rect">
            <a:avLst/>
          </a:prstGeom>
          <a:noFill/>
        </p:spPr>
      </p:pic>
      <p:sp>
        <p:nvSpPr>
          <p:cNvPr id="33" name="TextovéPole 32"/>
          <p:cNvSpPr txBox="1"/>
          <p:nvPr/>
        </p:nvSpPr>
        <p:spPr>
          <a:xfrm>
            <a:off x="7072330" y="114298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8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643174" y="2143116"/>
            <a:ext cx="2643206" cy="1928826"/>
            <a:chOff x="1071538" y="3857628"/>
            <a:chExt cx="3501256" cy="2500330"/>
          </a:xfrm>
          <a:noFill/>
        </p:grpSpPr>
        <p:grpSp>
          <p:nvGrpSpPr>
            <p:cNvPr id="3" name="Skupina 34"/>
            <p:cNvGrpSpPr/>
            <p:nvPr/>
          </p:nvGrpSpPr>
          <p:grpSpPr>
            <a:xfrm>
              <a:off x="1535883" y="5769638"/>
              <a:ext cx="629544" cy="73539"/>
              <a:chOff x="383401" y="2643182"/>
              <a:chExt cx="616699" cy="71438"/>
            </a:xfrm>
            <a:grpFill/>
          </p:grpSpPr>
          <p:sp>
            <p:nvSpPr>
              <p:cNvPr id="17" name="Prstenec 16"/>
              <p:cNvSpPr/>
              <p:nvPr/>
            </p:nvSpPr>
            <p:spPr>
              <a:xfrm>
                <a:off x="928662" y="2643182"/>
                <a:ext cx="71438" cy="71438"/>
              </a:xfrm>
              <a:prstGeom prst="donut">
                <a:avLst>
                  <a:gd name="adj" fmla="val 5541"/>
                </a:avLst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8" name="Přímá spojovací čára 17"/>
              <p:cNvCxnSpPr/>
              <p:nvPr/>
            </p:nvCxnSpPr>
            <p:spPr>
              <a:xfrm rot="16200000" flipH="1">
                <a:off x="664199" y="2378720"/>
                <a:ext cx="44640" cy="606236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" name="Přímá spojovací čára 3"/>
            <p:cNvCxnSpPr/>
            <p:nvPr/>
          </p:nvCxnSpPr>
          <p:spPr>
            <a:xfrm>
              <a:off x="3551020" y="5843184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 rot="10800000">
              <a:off x="1071538" y="5843184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5400000" flipH="1" flipV="1">
              <a:off x="3000287" y="5805604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5400000" flipH="1" flipV="1">
              <a:off x="3258291" y="5842370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2165427" y="5843184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Skupina 55"/>
            <p:cNvGrpSpPr/>
            <p:nvPr/>
          </p:nvGrpSpPr>
          <p:grpSpPr>
            <a:xfrm>
              <a:off x="2238353" y="3857628"/>
              <a:ext cx="933446" cy="941294"/>
              <a:chOff x="7500958" y="2643182"/>
              <a:chExt cx="914400" cy="914400"/>
            </a:xfrm>
            <a:grpFill/>
          </p:grpSpPr>
          <p:sp>
            <p:nvSpPr>
              <p:cNvPr id="14" name="Elipsa 13"/>
              <p:cNvSpPr/>
              <p:nvPr/>
            </p:nvSpPr>
            <p:spPr>
              <a:xfrm>
                <a:off x="7500958" y="2643182"/>
                <a:ext cx="914400" cy="914400"/>
              </a:xfrm>
              <a:prstGeom prst="ellips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5" name="Přímá spojovací čára 14"/>
              <p:cNvCxnSpPr>
                <a:stCxn id="14" idx="7"/>
                <a:endCxn id="14" idx="3"/>
              </p:cNvCxnSpPr>
              <p:nvPr/>
            </p:nvCxnSpPr>
            <p:spPr>
              <a:xfrm rot="16200000" flipH="1" flipV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>
                <a:stCxn id="14" idx="1"/>
                <a:endCxn id="14" idx="5"/>
              </p:cNvCxnSpPr>
              <p:nvPr/>
            </p:nvCxnSpPr>
            <p:spPr>
              <a:xfrm rot="16200000" flipH="1">
                <a:off x="7634869" y="2777093"/>
                <a:ext cx="646578" cy="646578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" name="Přímá spojovací čára 9"/>
            <p:cNvCxnSpPr/>
            <p:nvPr/>
          </p:nvCxnSpPr>
          <p:spPr>
            <a:xfrm>
              <a:off x="3186390" y="4372402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>
              <a:off x="1071538" y="4372402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337775" y="5106165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 flipV="1">
              <a:off x="3837410" y="5106982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Prstenec 18"/>
          <p:cNvSpPr/>
          <p:nvPr/>
        </p:nvSpPr>
        <p:spPr>
          <a:xfrm>
            <a:off x="2643174" y="3000372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857356" y="2786058"/>
            <a:ext cx="500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5572132" y="2786058"/>
            <a:ext cx="343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71472" y="1571612"/>
            <a:ext cx="7572428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Co se stane, když spojíme vodivě místa A – B?</a:t>
            </a:r>
            <a:endParaRPr lang="cs-CZ" sz="2400" dirty="0"/>
          </a:p>
        </p:txBody>
      </p:sp>
      <p:cxnSp>
        <p:nvCxnSpPr>
          <p:cNvPr id="42" name="Přímá spojovací čára 41"/>
          <p:cNvCxnSpPr/>
          <p:nvPr/>
        </p:nvCxnSpPr>
        <p:spPr>
          <a:xfrm flipV="1">
            <a:off x="2714612" y="3000372"/>
            <a:ext cx="2510792" cy="10463"/>
          </a:xfrm>
          <a:prstGeom prst="lin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Prstenec 46"/>
          <p:cNvSpPr/>
          <p:nvPr/>
        </p:nvSpPr>
        <p:spPr>
          <a:xfrm>
            <a:off x="5214942" y="3000372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857224" y="4929198"/>
            <a:ext cx="7215238" cy="46166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Když spojíme vodivě místa A – B__________</a:t>
            </a:r>
            <a:endParaRPr lang="cs-CZ" sz="2400" dirty="0"/>
          </a:p>
        </p:txBody>
      </p:sp>
      <p:pic>
        <p:nvPicPr>
          <p:cNvPr id="29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-214338"/>
            <a:ext cx="2042886" cy="2042886"/>
          </a:xfrm>
          <a:prstGeom prst="rect">
            <a:avLst/>
          </a:prstGeom>
          <a:noFill/>
        </p:spPr>
      </p:pic>
      <p:sp>
        <p:nvSpPr>
          <p:cNvPr id="30" name="TextovéPole 29"/>
          <p:cNvSpPr txBox="1"/>
          <p:nvPr/>
        </p:nvSpPr>
        <p:spPr>
          <a:xfrm>
            <a:off x="7143768" y="714356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9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ovéPole 52"/>
          <p:cNvSpPr txBox="1"/>
          <p:nvPr/>
        </p:nvSpPr>
        <p:spPr>
          <a:xfrm>
            <a:off x="357158" y="428604"/>
            <a:ext cx="8358246" cy="83099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A1080"/>
                </a:solidFill>
              </a:rPr>
              <a:t>Doplň do tabulky ve všech čtyřech případech zda žárovka 1 a žárovka 2 budou svítit či nebudou svítit.</a:t>
            </a:r>
            <a:endParaRPr lang="cs-CZ" sz="2400" dirty="0">
              <a:solidFill>
                <a:srgbClr val="0A108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4786314" y="3571876"/>
            <a:ext cx="2500330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 rot="10800000" flipV="1">
            <a:off x="1357290" y="3558804"/>
            <a:ext cx="1367706" cy="130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0800000">
            <a:off x="2643174" y="3571876"/>
            <a:ext cx="1785950" cy="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ipsa 7"/>
          <p:cNvSpPr/>
          <p:nvPr/>
        </p:nvSpPr>
        <p:spPr>
          <a:xfrm>
            <a:off x="1857356" y="1643050"/>
            <a:ext cx="933446" cy="94129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>
            <a:stCxn id="8" idx="7"/>
            <a:endCxn id="8" idx="3"/>
          </p:cNvCxnSpPr>
          <p:nvPr/>
        </p:nvCxnSpPr>
        <p:spPr>
          <a:xfrm rot="16200000" flipH="1" flipV="1">
            <a:off x="1991281" y="1783674"/>
            <a:ext cx="665596" cy="6600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>
            <a:stCxn id="8" idx="1"/>
            <a:endCxn id="8" idx="5"/>
          </p:cNvCxnSpPr>
          <p:nvPr/>
        </p:nvCxnSpPr>
        <p:spPr>
          <a:xfrm rot="16200000" flipH="1">
            <a:off x="1991281" y="1783674"/>
            <a:ext cx="665596" cy="6600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786050" y="2071678"/>
            <a:ext cx="50006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623527" y="2876879"/>
            <a:ext cx="1469148" cy="16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5400000" flipH="1" flipV="1">
            <a:off x="6552881" y="2805441"/>
            <a:ext cx="1469148" cy="16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rot="5400000">
            <a:off x="4358480" y="3570288"/>
            <a:ext cx="428628" cy="1588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>
            <a:off x="4215604" y="3571082"/>
            <a:ext cx="856462" cy="79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143372" y="357187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rot="5400000">
            <a:off x="4501356" y="3570288"/>
            <a:ext cx="428628" cy="1588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rot="5400000">
            <a:off x="4358480" y="3571082"/>
            <a:ext cx="856462" cy="79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rot="5400000">
            <a:off x="4215604" y="3570288"/>
            <a:ext cx="428628" cy="1588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rot="5400000">
            <a:off x="4072728" y="3571082"/>
            <a:ext cx="856462" cy="79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4786314" y="3571876"/>
            <a:ext cx="285752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Prstenec 56"/>
          <p:cNvSpPr/>
          <p:nvPr/>
        </p:nvSpPr>
        <p:spPr>
          <a:xfrm>
            <a:off x="3643306" y="2000240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3143240" y="1643050"/>
            <a:ext cx="489604" cy="3467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3714744" y="2071678"/>
            <a:ext cx="78581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 rot="10800000">
            <a:off x="1357290" y="2143116"/>
            <a:ext cx="500034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Elipsa 67"/>
          <p:cNvSpPr/>
          <p:nvPr/>
        </p:nvSpPr>
        <p:spPr>
          <a:xfrm>
            <a:off x="4500562" y="1571612"/>
            <a:ext cx="914400" cy="9144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9" name="Přímá spojovací čára 68"/>
          <p:cNvCxnSpPr>
            <a:stCxn id="68" idx="7"/>
            <a:endCxn id="68" idx="3"/>
          </p:cNvCxnSpPr>
          <p:nvPr/>
        </p:nvCxnSpPr>
        <p:spPr>
          <a:xfrm rot="16200000" flipH="1" flipV="1">
            <a:off x="4634473" y="1705523"/>
            <a:ext cx="646578" cy="64657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>
            <a:stCxn id="68" idx="1"/>
            <a:endCxn id="68" idx="5"/>
          </p:cNvCxnSpPr>
          <p:nvPr/>
        </p:nvCxnSpPr>
        <p:spPr>
          <a:xfrm rot="16200000" flipH="1">
            <a:off x="4634473" y="1705523"/>
            <a:ext cx="646578" cy="64657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Prstenec 71"/>
          <p:cNvSpPr/>
          <p:nvPr/>
        </p:nvSpPr>
        <p:spPr>
          <a:xfrm>
            <a:off x="6429388" y="2000240"/>
            <a:ext cx="71438" cy="71438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73" name="Přímá spojovací čára 72"/>
          <p:cNvCxnSpPr/>
          <p:nvPr/>
        </p:nvCxnSpPr>
        <p:spPr>
          <a:xfrm>
            <a:off x="6000760" y="1714488"/>
            <a:ext cx="489604" cy="3467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6500826" y="2071678"/>
            <a:ext cx="78581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 rot="10800000">
            <a:off x="5429256" y="2071678"/>
            <a:ext cx="500034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/>
          <p:cNvSpPr txBox="1"/>
          <p:nvPr/>
        </p:nvSpPr>
        <p:spPr>
          <a:xfrm>
            <a:off x="3286116" y="135729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5786446" y="142873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graphicFrame>
        <p:nvGraphicFramePr>
          <p:cNvPr id="84" name="Tabulka 83"/>
          <p:cNvGraphicFramePr>
            <a:graphicFrameLocks noGrp="1"/>
          </p:cNvGraphicFramePr>
          <p:nvPr/>
        </p:nvGraphicFramePr>
        <p:xfrm>
          <a:off x="500035" y="4071942"/>
          <a:ext cx="7929615" cy="2214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923"/>
                <a:gridCol w="1585923"/>
                <a:gridCol w="1585923"/>
                <a:gridCol w="1585923"/>
                <a:gridCol w="1585923"/>
              </a:tblGrid>
              <a:tr h="44291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Spínač A</a:t>
                      </a:r>
                      <a:endParaRPr lang="cs-CZ" dirty="0"/>
                    </a:p>
                  </a:txBody>
                  <a:tcPr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Spínač B</a:t>
                      </a:r>
                      <a:endParaRPr lang="cs-CZ" dirty="0"/>
                    </a:p>
                  </a:txBody>
                  <a:tcPr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Žárovka 1</a:t>
                      </a:r>
                      <a:endParaRPr lang="cs-CZ" dirty="0"/>
                    </a:p>
                  </a:txBody>
                  <a:tcPr>
                    <a:solidFill>
                      <a:srgbClr val="3366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Žárovka 2</a:t>
                      </a:r>
                      <a:endParaRPr lang="cs-CZ" dirty="0"/>
                    </a:p>
                  </a:txBody>
                  <a:tcPr>
                    <a:solidFill>
                      <a:srgbClr val="3366FF"/>
                    </a:solidFill>
                  </a:tcPr>
                </a:tc>
              </a:tr>
              <a:tr h="442916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6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6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42916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Vypnut 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Vypnut</a:t>
                      </a:r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0" name="TextovéPole 89"/>
          <p:cNvSpPr txBox="1"/>
          <p:nvPr/>
        </p:nvSpPr>
        <p:spPr>
          <a:xfrm>
            <a:off x="2071670" y="2714620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4857752" y="264318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36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2714620"/>
            <a:ext cx="1500198" cy="1500198"/>
          </a:xfrm>
          <a:prstGeom prst="rect">
            <a:avLst/>
          </a:prstGeom>
          <a:noFill/>
        </p:spPr>
      </p:pic>
      <p:sp>
        <p:nvSpPr>
          <p:cNvPr id="37" name="TextovéPole 36"/>
          <p:cNvSpPr txBox="1"/>
          <p:nvPr/>
        </p:nvSpPr>
        <p:spPr>
          <a:xfrm>
            <a:off x="7429520" y="3429000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10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sumační bod 2"/>
          <p:cNvSpPr/>
          <p:nvPr/>
        </p:nvSpPr>
        <p:spPr>
          <a:xfrm>
            <a:off x="1071538" y="2714620"/>
            <a:ext cx="785818" cy="785818"/>
          </a:xfrm>
          <a:prstGeom prst="flowChartSummingJuncti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" name="Skupina 35"/>
          <p:cNvGrpSpPr/>
          <p:nvPr/>
        </p:nvGrpSpPr>
        <p:grpSpPr>
          <a:xfrm>
            <a:off x="714348" y="4857760"/>
            <a:ext cx="1724974" cy="367652"/>
            <a:chOff x="785786" y="2357430"/>
            <a:chExt cx="1724974" cy="367652"/>
          </a:xfrm>
        </p:grpSpPr>
        <p:sp>
          <p:nvSpPr>
            <p:cNvPr id="6" name="Prstenec 5"/>
            <p:cNvSpPr/>
            <p:nvPr/>
          </p:nvSpPr>
          <p:spPr>
            <a:xfrm>
              <a:off x="1785918" y="2643182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>
              <a:off x="1357290" y="2357430"/>
              <a:ext cx="489604" cy="34672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6200000" flipH="1">
              <a:off x="2178827" y="2393149"/>
              <a:ext cx="10462" cy="65340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/>
            <p:nvPr/>
          </p:nvCxnSpPr>
          <p:spPr>
            <a:xfrm rot="10800000">
              <a:off x="785786" y="2714620"/>
              <a:ext cx="500034" cy="15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"/>
          <p:cNvGrpSpPr/>
          <p:nvPr/>
        </p:nvGrpSpPr>
        <p:grpSpPr>
          <a:xfrm>
            <a:off x="1000100" y="3786190"/>
            <a:ext cx="714380" cy="714380"/>
            <a:chOff x="5643570" y="2786058"/>
            <a:chExt cx="928694" cy="856462"/>
          </a:xfrm>
        </p:grpSpPr>
        <p:grpSp>
          <p:nvGrpSpPr>
            <p:cNvPr id="11" name="Skupina 94"/>
            <p:cNvGrpSpPr/>
            <p:nvPr/>
          </p:nvGrpSpPr>
          <p:grpSpPr>
            <a:xfrm>
              <a:off x="6072198" y="2786058"/>
              <a:ext cx="72232" cy="856462"/>
              <a:chOff x="5572132" y="2643976"/>
              <a:chExt cx="72232" cy="856462"/>
            </a:xfrm>
          </p:grpSpPr>
          <p:cxnSp>
            <p:nvCxnSpPr>
              <p:cNvPr id="20" name="Přímá spojovací čára 19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ovací čára 20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" name="Přímá spojovací čára 11"/>
            <p:cNvCxnSpPr/>
            <p:nvPr/>
          </p:nvCxnSpPr>
          <p:spPr>
            <a:xfrm>
              <a:off x="5643570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Skupina 98"/>
            <p:cNvGrpSpPr/>
            <p:nvPr/>
          </p:nvGrpSpPr>
          <p:grpSpPr>
            <a:xfrm>
              <a:off x="6215074" y="2786058"/>
              <a:ext cx="72232" cy="856462"/>
              <a:chOff x="5572132" y="2643976"/>
              <a:chExt cx="72232" cy="856462"/>
            </a:xfrm>
          </p:grpSpPr>
          <p:cxnSp>
            <p:nvCxnSpPr>
              <p:cNvPr id="18" name="Přímá spojovací čára 17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ovací čára 18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Skupina 101"/>
            <p:cNvGrpSpPr/>
            <p:nvPr/>
          </p:nvGrpSpPr>
          <p:grpSpPr>
            <a:xfrm>
              <a:off x="5929322" y="2786058"/>
              <a:ext cx="72232" cy="856462"/>
              <a:chOff x="5572132" y="2643976"/>
              <a:chExt cx="72232" cy="856462"/>
            </a:xfrm>
          </p:grpSpPr>
          <p:cxnSp>
            <p:nvCxnSpPr>
              <p:cNvPr id="16" name="Přímá spojovací čára 15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" name="Přímá spojovací čára 14"/>
            <p:cNvCxnSpPr/>
            <p:nvPr/>
          </p:nvCxnSpPr>
          <p:spPr>
            <a:xfrm>
              <a:off x="6286512" y="3214686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Skupina 102"/>
          <p:cNvGrpSpPr/>
          <p:nvPr/>
        </p:nvGrpSpPr>
        <p:grpSpPr>
          <a:xfrm>
            <a:off x="714348" y="6072206"/>
            <a:ext cx="1724974" cy="81900"/>
            <a:chOff x="857224" y="5000636"/>
            <a:chExt cx="1724974" cy="81900"/>
          </a:xfrm>
          <a:noFill/>
        </p:grpSpPr>
        <p:sp>
          <p:nvSpPr>
            <p:cNvPr id="23" name="Prstenec 22"/>
            <p:cNvSpPr/>
            <p:nvPr/>
          </p:nvSpPr>
          <p:spPr>
            <a:xfrm>
              <a:off x="1357290" y="5000636"/>
              <a:ext cx="71438" cy="71438"/>
            </a:xfrm>
            <a:prstGeom prst="donut">
              <a:avLst>
                <a:gd name="adj" fmla="val 5541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4" name="Přímá spojovací čára 23"/>
            <p:cNvCxnSpPr>
              <a:endCxn id="27" idx="2"/>
            </p:cNvCxnSpPr>
            <p:nvPr/>
          </p:nvCxnSpPr>
          <p:spPr>
            <a:xfrm>
              <a:off x="1428728" y="5000637"/>
              <a:ext cx="428628" cy="3571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>
              <a:off x="1928794" y="5072074"/>
              <a:ext cx="653404" cy="10462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10800000">
              <a:off x="857224" y="5072074"/>
              <a:ext cx="500034" cy="158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Elipsa 26"/>
            <p:cNvSpPr/>
            <p:nvPr/>
          </p:nvSpPr>
          <p:spPr>
            <a:xfrm>
              <a:off x="1857356" y="5000636"/>
              <a:ext cx="71438" cy="7143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1142976" y="500042"/>
            <a:ext cx="7358114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A1080"/>
                </a:solidFill>
              </a:rPr>
              <a:t>Napiš ke každé značce co znamená.</a:t>
            </a:r>
            <a:endParaRPr lang="cs-CZ" sz="2400" dirty="0">
              <a:solidFill>
                <a:srgbClr val="0A108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/>
        </p:nvGraphicFramePr>
        <p:xfrm>
          <a:off x="500034" y="1714488"/>
          <a:ext cx="6786610" cy="471491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393305"/>
                <a:gridCol w="3393305"/>
              </a:tblGrid>
              <a:tr h="942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42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42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42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42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85728"/>
            <a:ext cx="2042886" cy="2042886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7215206" y="1285860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11</a:t>
            </a:r>
            <a:endParaRPr lang="cs-CZ" sz="2000" dirty="0">
              <a:solidFill>
                <a:schemeClr val="bg1"/>
              </a:solidFill>
            </a:endParaRPr>
          </a:p>
        </p:txBody>
      </p:sp>
      <p:grpSp>
        <p:nvGrpSpPr>
          <p:cNvPr id="37" name="Skupina 36"/>
          <p:cNvGrpSpPr/>
          <p:nvPr/>
        </p:nvGrpSpPr>
        <p:grpSpPr>
          <a:xfrm>
            <a:off x="1071538" y="1785926"/>
            <a:ext cx="642942" cy="714380"/>
            <a:chOff x="4357686" y="2857496"/>
            <a:chExt cx="642942" cy="856462"/>
          </a:xfrm>
        </p:grpSpPr>
        <p:grpSp>
          <p:nvGrpSpPr>
            <p:cNvPr id="38" name="Skupina 95"/>
            <p:cNvGrpSpPr/>
            <p:nvPr/>
          </p:nvGrpSpPr>
          <p:grpSpPr>
            <a:xfrm>
              <a:off x="4643438" y="2857496"/>
              <a:ext cx="72232" cy="856462"/>
              <a:chOff x="5572132" y="2643976"/>
              <a:chExt cx="72232" cy="856462"/>
            </a:xfrm>
          </p:grpSpPr>
          <p:cxnSp>
            <p:nvCxnSpPr>
              <p:cNvPr id="41" name="Přímá spojovací čára 40"/>
              <p:cNvCxnSpPr/>
              <p:nvPr/>
            </p:nvCxnSpPr>
            <p:spPr>
              <a:xfrm rot="5400000">
                <a:off x="5358612" y="3071016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Přímá spojovací čára 41"/>
              <p:cNvCxnSpPr/>
              <p:nvPr/>
            </p:nvCxnSpPr>
            <p:spPr>
              <a:xfrm rot="5400000">
                <a:off x="5215736" y="3071810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9" name="Přímá spojovací čára 38"/>
            <p:cNvCxnSpPr/>
            <p:nvPr/>
          </p:nvCxnSpPr>
          <p:spPr>
            <a:xfrm>
              <a:off x="471487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čára 39"/>
            <p:cNvCxnSpPr/>
            <p:nvPr/>
          </p:nvCxnSpPr>
          <p:spPr>
            <a:xfrm>
              <a:off x="4357686" y="3286124"/>
              <a:ext cx="285752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ovéPole 52"/>
          <p:cNvSpPr txBox="1"/>
          <p:nvPr/>
        </p:nvSpPr>
        <p:spPr>
          <a:xfrm>
            <a:off x="428596" y="785794"/>
            <a:ext cx="8215370" cy="461665"/>
          </a:xfrm>
          <a:prstGeom prst="rect">
            <a:avLst/>
          </a:prstGeom>
          <a:solidFill>
            <a:srgbClr val="0A108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Je toto schéma jednoduchého elektrického obvodu?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357158" y="4929198"/>
            <a:ext cx="850112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a/Na  tomto obrázku je správné schéma.</a:t>
            </a:r>
          </a:p>
        </p:txBody>
      </p:sp>
      <p:sp>
        <p:nvSpPr>
          <p:cNvPr id="30" name="Prstenec 29"/>
          <p:cNvSpPr/>
          <p:nvPr/>
        </p:nvSpPr>
        <p:spPr>
          <a:xfrm>
            <a:off x="3293000" y="4473677"/>
            <a:ext cx="61724" cy="64909"/>
          </a:xfrm>
          <a:prstGeom prst="donut">
            <a:avLst>
              <a:gd name="adj" fmla="val 554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2922654" y="4214043"/>
            <a:ext cx="423030" cy="3150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rot="10800000">
            <a:off x="2428860" y="4538592"/>
            <a:ext cx="432042" cy="14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 rot="10800000" flipV="1">
            <a:off x="3357554" y="4500570"/>
            <a:ext cx="2571768" cy="380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Elipsa 37"/>
          <p:cNvSpPr/>
          <p:nvPr/>
        </p:nvSpPr>
        <p:spPr>
          <a:xfrm>
            <a:off x="3416448" y="2786058"/>
            <a:ext cx="790065" cy="83082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ovací čára 38"/>
          <p:cNvCxnSpPr>
            <a:stCxn id="38" idx="7"/>
            <a:endCxn id="38" idx="3"/>
          </p:cNvCxnSpPr>
          <p:nvPr/>
        </p:nvCxnSpPr>
        <p:spPr>
          <a:xfrm rot="16200000" flipH="1" flipV="1">
            <a:off x="3517740" y="2922140"/>
            <a:ext cx="587482" cy="55866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>
            <a:stCxn id="38" idx="1"/>
            <a:endCxn id="38" idx="5"/>
          </p:cNvCxnSpPr>
          <p:nvPr/>
        </p:nvCxnSpPr>
        <p:spPr>
          <a:xfrm rot="16200000" flipH="1">
            <a:off x="3517740" y="2922140"/>
            <a:ext cx="587482" cy="55866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flipV="1">
            <a:off x="4182341" y="3214686"/>
            <a:ext cx="1746981" cy="127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2428860" y="3240419"/>
            <a:ext cx="987588" cy="144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rot="5400000" flipH="1" flipV="1">
            <a:off x="1781181" y="3888098"/>
            <a:ext cx="1296731" cy="137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rot="5400000" flipH="1" flipV="1">
            <a:off x="5286384" y="3857628"/>
            <a:ext cx="1285882" cy="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ovéPole 117"/>
          <p:cNvSpPr txBox="1"/>
          <p:nvPr/>
        </p:nvSpPr>
        <p:spPr>
          <a:xfrm>
            <a:off x="357158" y="5715016"/>
            <a:ext cx="850112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b/Na  tomto obrázku není správné schéma.</a:t>
            </a:r>
          </a:p>
        </p:txBody>
      </p:sp>
      <p:pic>
        <p:nvPicPr>
          <p:cNvPr id="119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714488"/>
            <a:ext cx="2042886" cy="2042886"/>
          </a:xfrm>
          <a:prstGeom prst="rect">
            <a:avLst/>
          </a:prstGeom>
          <a:noFill/>
        </p:spPr>
      </p:pic>
      <p:sp>
        <p:nvSpPr>
          <p:cNvPr id="120" name="TextovéPole 119"/>
          <p:cNvSpPr txBox="1"/>
          <p:nvPr/>
        </p:nvSpPr>
        <p:spPr>
          <a:xfrm>
            <a:off x="6929454" y="2714620"/>
            <a:ext cx="6429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12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Fujitsu-Siemens\Local Settings\Temporary Internet Files\Content.IE5\TG2ZS2DV\MC90044149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857232"/>
            <a:ext cx="2042886" cy="204288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85786" y="3929066"/>
            <a:ext cx="742955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Nakresli schéma zapojení na obrázku.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7072330" y="4500570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4348" y="357166"/>
            <a:ext cx="7429552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Jak říkáme obvodu na obrázku?</a:t>
            </a:r>
            <a:endParaRPr lang="cs-CZ" sz="2400" dirty="0"/>
          </a:p>
        </p:txBody>
      </p:sp>
      <p:pic>
        <p:nvPicPr>
          <p:cNvPr id="8" name="Obrázek 7" descr="2012 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928670"/>
            <a:ext cx="3619688" cy="2856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Fujitsu-Siemens\Local Settings\Temporary Internet Files\Content.IE5\8TTNS1EQ\MP900315696[1]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10328" y="285728"/>
            <a:ext cx="980130" cy="1500198"/>
          </a:xfrm>
          <a:prstGeom prst="rect">
            <a:avLst/>
          </a:prstGeom>
          <a:noFill/>
        </p:spPr>
      </p:pic>
      <p:pic>
        <p:nvPicPr>
          <p:cNvPr id="1030" name="Picture 6" descr="C:\Documents and Settings\Fujitsu-Siemens\Local Settings\Temporary Internet Files\Content.IE5\51DDXRQI\MC9003191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1359059" cy="1571636"/>
          </a:xfrm>
          <a:prstGeom prst="rect">
            <a:avLst/>
          </a:prstGeom>
          <a:noFill/>
        </p:spPr>
      </p:pic>
      <p:sp>
        <p:nvSpPr>
          <p:cNvPr id="22" name="Rovnoramenný trojúhelník 21"/>
          <p:cNvSpPr/>
          <p:nvPr/>
        </p:nvSpPr>
        <p:spPr>
          <a:xfrm rot="2381046">
            <a:off x="5793969" y="885969"/>
            <a:ext cx="3171092" cy="2957848"/>
          </a:xfrm>
          <a:prstGeom prst="triangle">
            <a:avLst/>
          </a:prstGeom>
          <a:solidFill>
            <a:srgbClr val="F6D6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 rot="18925638">
            <a:off x="512746" y="1037771"/>
            <a:ext cx="4286437" cy="4236002"/>
          </a:xfrm>
          <a:prstGeom prst="triangl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1928794" y="928670"/>
          <a:ext cx="5715040" cy="50292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785950"/>
                <a:gridCol w="3929090"/>
              </a:tblGrid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otázky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Odpověď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1,5 V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Vedou například kovy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Nebude svítit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1.svítí, 2.nesvítí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1/1,5V, 2/4,5 V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1/nesvítí, 2/může se přepálit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Modrá šipka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 s B; 2 s A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Zkrat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Svítí pouze v 2.případě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Článek, žárovka, baterie,</a:t>
                      </a:r>
                      <a:r>
                        <a:rPr lang="cs-CZ" baseline="0" dirty="0" smtClean="0"/>
                        <a:t> spínač </a:t>
                      </a:r>
                      <a:r>
                        <a:rPr lang="cs-CZ" baseline="0" smtClean="0"/>
                        <a:t>vypnut a sepnut</a:t>
                      </a:r>
                      <a:endParaRPr lang="cs-CZ" dirty="0"/>
                    </a:p>
                  </a:txBody>
                  <a:tcPr/>
                </a:tc>
              </a:tr>
              <a:tr h="316368"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 (chybí zdroj)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3143240" y="357166"/>
            <a:ext cx="3000396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Odpovědi na otázky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ovéPole 62"/>
          <p:cNvSpPr txBox="1"/>
          <p:nvPr/>
        </p:nvSpPr>
        <p:spPr>
          <a:xfrm>
            <a:off x="500034" y="857232"/>
            <a:ext cx="8286808" cy="707886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Jedná se jednoduchý elektrický obvod. Zapojení </a:t>
            </a:r>
            <a:r>
              <a:rPr lang="cs-CZ" sz="2000" dirty="0" smtClean="0"/>
              <a:t>z obrázku odpovídá toto schéma:</a:t>
            </a:r>
            <a:endParaRPr lang="cs-CZ" sz="2000" dirty="0"/>
          </a:p>
        </p:txBody>
      </p:sp>
      <p:sp>
        <p:nvSpPr>
          <p:cNvPr id="65" name="Obdélník 64"/>
          <p:cNvSpPr/>
          <p:nvPr/>
        </p:nvSpPr>
        <p:spPr>
          <a:xfrm>
            <a:off x="857224" y="5357826"/>
            <a:ext cx="74295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Zdroj obrázků: Galerie MS Office: </a:t>
            </a:r>
            <a:r>
              <a:rPr lang="cs-CZ" b="1" u="sng" dirty="0" smtClean="0">
                <a:hlinkClick r:id="rId2"/>
              </a:rPr>
              <a:t>www.office.</a:t>
            </a:r>
            <a:r>
              <a:rPr lang="cs-CZ" b="1" u="sng" dirty="0" err="1" smtClean="0">
                <a:hlinkClick r:id="rId2"/>
              </a:rPr>
              <a:t>microsoft.com</a:t>
            </a:r>
            <a:endParaRPr lang="cs-CZ" b="1" u="sng" dirty="0" smtClean="0"/>
          </a:p>
          <a:p>
            <a:r>
              <a:rPr lang="cs-CZ" b="1" u="sng" dirty="0" smtClean="0"/>
              <a:t>a vlastní práce.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2928926" y="357166"/>
            <a:ext cx="3500462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Odpovědi na otázky</a:t>
            </a:r>
            <a:endParaRPr lang="cs-CZ" dirty="0"/>
          </a:p>
        </p:txBody>
      </p:sp>
      <p:grpSp>
        <p:nvGrpSpPr>
          <p:cNvPr id="69" name="Skupina 68"/>
          <p:cNvGrpSpPr/>
          <p:nvPr/>
        </p:nvGrpSpPr>
        <p:grpSpPr>
          <a:xfrm>
            <a:off x="2928926" y="1857364"/>
            <a:ext cx="2786876" cy="2000264"/>
            <a:chOff x="2345518" y="1882584"/>
            <a:chExt cx="3501256" cy="2500330"/>
          </a:xfrm>
          <a:noFill/>
        </p:grpSpPr>
        <p:sp>
          <p:nvSpPr>
            <p:cNvPr id="70" name="Prstenec 69"/>
            <p:cNvSpPr/>
            <p:nvPr/>
          </p:nvSpPr>
          <p:spPr>
            <a:xfrm>
              <a:off x="3366482" y="3794594"/>
              <a:ext cx="72926" cy="73539"/>
            </a:xfrm>
            <a:prstGeom prst="donut">
              <a:avLst>
                <a:gd name="adj" fmla="val 5541"/>
              </a:avLst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71" name="Přímá spojovací čára 70"/>
            <p:cNvCxnSpPr>
              <a:endCxn id="70" idx="1"/>
            </p:cNvCxnSpPr>
            <p:nvPr/>
          </p:nvCxnSpPr>
          <p:spPr>
            <a:xfrm>
              <a:off x="2786050" y="3786456"/>
              <a:ext cx="591112" cy="18908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Přímá spojovací čára 71"/>
            <p:cNvCxnSpPr/>
            <p:nvPr/>
          </p:nvCxnSpPr>
          <p:spPr>
            <a:xfrm>
              <a:off x="4825000" y="3868140"/>
              <a:ext cx="102096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Přímá spojovací čára 72"/>
            <p:cNvCxnSpPr/>
            <p:nvPr/>
          </p:nvCxnSpPr>
          <p:spPr>
            <a:xfrm rot="10800000">
              <a:off x="2345518" y="3868140"/>
              <a:ext cx="510449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Přímá spojovací čára 73"/>
            <p:cNvCxnSpPr/>
            <p:nvPr/>
          </p:nvCxnSpPr>
          <p:spPr>
            <a:xfrm rot="5400000" flipH="1" flipV="1">
              <a:off x="4274267" y="3830560"/>
              <a:ext cx="1103087" cy="162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Přímá spojovací čára 74"/>
            <p:cNvCxnSpPr/>
            <p:nvPr/>
          </p:nvCxnSpPr>
          <p:spPr>
            <a:xfrm rot="5400000" flipH="1" flipV="1">
              <a:off x="4532271" y="3867326"/>
              <a:ext cx="440417" cy="811"/>
            </a:xfrm>
            <a:prstGeom prst="line">
              <a:avLst/>
            </a:prstGeom>
            <a:grpFill/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ovací čára 75"/>
            <p:cNvCxnSpPr/>
            <p:nvPr/>
          </p:nvCxnSpPr>
          <p:spPr>
            <a:xfrm rot="10800000">
              <a:off x="3439407" y="3868140"/>
              <a:ext cx="1312667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Elipsa 76"/>
            <p:cNvSpPr/>
            <p:nvPr/>
          </p:nvSpPr>
          <p:spPr>
            <a:xfrm>
              <a:off x="3512333" y="1882584"/>
              <a:ext cx="933446" cy="941294"/>
            </a:xfrm>
            <a:prstGeom prst="ellips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8" name="Přímá spojovací čára 77"/>
            <p:cNvCxnSpPr>
              <a:stCxn id="77" idx="7"/>
              <a:endCxn id="77" idx="3"/>
            </p:cNvCxnSpPr>
            <p:nvPr/>
          </p:nvCxnSpPr>
          <p:spPr>
            <a:xfrm rot="16200000" flipH="1" flipV="1">
              <a:off x="3646258" y="2023208"/>
              <a:ext cx="665596" cy="660046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ovací čára 78"/>
            <p:cNvCxnSpPr>
              <a:stCxn id="77" idx="1"/>
              <a:endCxn id="77" idx="5"/>
            </p:cNvCxnSpPr>
            <p:nvPr/>
          </p:nvCxnSpPr>
          <p:spPr>
            <a:xfrm rot="16200000" flipH="1">
              <a:off x="3646258" y="2023208"/>
              <a:ext cx="665596" cy="660046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Přímá spojovací čára 79"/>
            <p:cNvCxnSpPr/>
            <p:nvPr/>
          </p:nvCxnSpPr>
          <p:spPr>
            <a:xfrm>
              <a:off x="4460370" y="2397358"/>
              <a:ext cx="1385593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ovací čára 80"/>
            <p:cNvCxnSpPr/>
            <p:nvPr/>
          </p:nvCxnSpPr>
          <p:spPr>
            <a:xfrm>
              <a:off x="2345518" y="2397358"/>
              <a:ext cx="1166815" cy="1635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Přímá spojovací čára 81"/>
            <p:cNvCxnSpPr/>
            <p:nvPr/>
          </p:nvCxnSpPr>
          <p:spPr>
            <a:xfrm rot="5400000" flipH="1" flipV="1">
              <a:off x="1611755" y="3131121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Přímá spojovací čára 82"/>
            <p:cNvCxnSpPr/>
            <p:nvPr/>
          </p:nvCxnSpPr>
          <p:spPr>
            <a:xfrm rot="5400000" flipH="1" flipV="1">
              <a:off x="5111390" y="3131938"/>
              <a:ext cx="1469148" cy="1621"/>
            </a:xfrm>
            <a:prstGeom prst="line">
              <a:avLst/>
            </a:prstGeom>
            <a:grp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Elipsa 83"/>
            <p:cNvSpPr/>
            <p:nvPr/>
          </p:nvSpPr>
          <p:spPr>
            <a:xfrm>
              <a:off x="2786050" y="3786190"/>
              <a:ext cx="71438" cy="71438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5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1807</TotalTime>
  <Words>692</Words>
  <Application>Microsoft Office PowerPoint</Application>
  <PresentationFormat>Předvádění na obrazovce (4:3)</PresentationFormat>
  <Paragraphs>156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Aspekt</vt:lpstr>
      <vt:lpstr>Snímek 1</vt:lpstr>
      <vt:lpstr>Anotace: PowerPointová Prezentace  seznamuje s jednoduchým elektrickým obvodem, prohlubuje dovednosti řešení obvodů.</vt:lpstr>
      <vt:lpstr>Jednoduchý elektrický obvod</vt:lpstr>
      <vt:lpstr>Snímek 4</vt:lpstr>
      <vt:lpstr>Snímek 5</vt:lpstr>
      <vt:lpstr>Snímek 6</vt:lpstr>
      <vt:lpstr>Snímek 7</vt:lpstr>
      <vt:lpstr>Kdy protéká obvodem elektrický proud?</vt:lpstr>
      <vt:lpstr>Aby elektrickým obvodem protékal elektrický proud, musí být všechny části obvodu  vodivě spojeny – vodiči.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Jednoduchý elektrický obvod</dc:title>
  <dc:creator>Oem</dc:creator>
  <cp:lastModifiedBy>Oem</cp:lastModifiedBy>
  <cp:revision>202</cp:revision>
  <dcterms:created xsi:type="dcterms:W3CDTF">2013-02-02T20:24:35Z</dcterms:created>
  <dcterms:modified xsi:type="dcterms:W3CDTF">2013-06-05T20:24:41Z</dcterms:modified>
</cp:coreProperties>
</file>