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68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3B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E92FDE8-85AA-4572-A308-31DD29362AF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50C891D-E831-46AF-801F-0D512CEBBC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027664"/>
            <a:ext cx="7632848" cy="2545352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latin typeface="Calibri" pitchFamily="34" charset="0"/>
              </a:rPr>
              <a:t/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4800" b="1" dirty="0">
                <a:latin typeface="Calibri" pitchFamily="34" charset="0"/>
              </a:rPr>
              <a:t/>
            </a:r>
            <a:br>
              <a:rPr lang="cs-CZ" sz="4800" b="1" dirty="0">
                <a:latin typeface="Calibri" pitchFamily="34" charset="0"/>
              </a:rPr>
            </a:br>
            <a:r>
              <a:rPr lang="cs-CZ" sz="4800" b="1" dirty="0" smtClean="0">
                <a:latin typeface="Calibri" pitchFamily="34" charset="0"/>
              </a:rPr>
              <a:t/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4800" b="1" smtClean="0">
                <a:latin typeface="Calibri" pitchFamily="34" charset="0"/>
              </a:rPr>
              <a:t>                ŠABLONA </a:t>
            </a:r>
            <a:r>
              <a:rPr lang="cs-CZ" sz="4800" b="1" dirty="0">
                <a:latin typeface="Calibri" pitchFamily="34" charset="0"/>
              </a:rPr>
              <a:t>32</a:t>
            </a:r>
            <a:br>
              <a:rPr lang="cs-CZ" sz="4800" b="1" dirty="0">
                <a:latin typeface="Calibri" pitchFamily="34" charset="0"/>
              </a:rPr>
            </a:br>
            <a:r>
              <a:rPr lang="cs-CZ" sz="4800" b="1">
                <a:latin typeface="Calibri" pitchFamily="34" charset="0"/>
              </a:rPr>
              <a:t/>
            </a:r>
            <a:br>
              <a:rPr lang="cs-CZ" sz="4800" b="1">
                <a:latin typeface="Calibri" pitchFamily="34" charset="0"/>
              </a:rPr>
            </a:br>
            <a:r>
              <a:rPr lang="cs-CZ" b="1" smtClean="0">
                <a:latin typeface="Calibri" pitchFamily="34" charset="0"/>
              </a:rPr>
              <a:t>VY_32_INOVACE_17_25_Comparative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65104"/>
            <a:ext cx="6777037" cy="14217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98717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>
            <a:normAutofit/>
          </a:bodyPr>
          <a:lstStyle/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ANOTACE: Prezentace, která může sloužit jako výklad i opakování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stupňování přídavných jmen (2. stupeň)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AUTOR: Mgr. Eva Klapková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JAZYK: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čeština, angličtina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OČEKÁVANÝ VÝSTUP: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žáci si osvojí pravidla pro tvoření druhého stupně </a:t>
            </a:r>
            <a:r>
              <a:rPr lang="cs-CZ" sz="1800" smtClean="0">
                <a:solidFill>
                  <a:srgbClr val="303030"/>
                </a:solidFill>
                <a:latin typeface="Times New Roman"/>
              </a:rPr>
              <a:t>přídavných jmen,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procvičí si jejich tvoření a srovnají vzájemně jednotlivé obrázky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SPECIÁLNÍ VZDĚLÁVACÍ POTŘEBY: interaktivní tabule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KLÍČOVÁ SLOVA: 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2. stupeň přídavných jmen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DRUH </a:t>
            </a:r>
            <a:r>
              <a:rPr lang="cs-CZ" sz="1800" dirty="0">
                <a:solidFill>
                  <a:srgbClr val="303030"/>
                </a:solidFill>
                <a:latin typeface="Times New Roman"/>
              </a:rPr>
              <a:t>UČEBNÍHO MATERIÁLU: prezentace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DRUH INTERAKTIVITY</a:t>
            </a:r>
            <a:r>
              <a:rPr lang="cs-CZ" sz="1800" dirty="0" smtClean="0">
                <a:solidFill>
                  <a:srgbClr val="303030"/>
                </a:solidFill>
                <a:latin typeface="Times New Roman"/>
              </a:rPr>
              <a:t>: aktivita</a:t>
            </a:r>
            <a:endParaRPr lang="cs-CZ" sz="1800" dirty="0">
              <a:solidFill>
                <a:srgbClr val="303030"/>
              </a:solidFill>
              <a:latin typeface="Times New Roman"/>
            </a:endParaRP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CÍLOVÁ SKUPINA: žák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STUPEŇ A TYP VZDĚLÁVÁNÍ: základní vzdělávání – druhý stupeň</a:t>
            </a:r>
          </a:p>
          <a:p>
            <a:pPr marL="274320" lvl="0">
              <a:buClr>
                <a:srgbClr val="AD0101"/>
              </a:buClr>
              <a:buSzTx/>
              <a:buFont typeface="Arial" pitchFamily="34" charset="0"/>
              <a:buChar char="•"/>
            </a:pPr>
            <a:r>
              <a:rPr lang="cs-CZ" sz="1800" dirty="0">
                <a:solidFill>
                  <a:srgbClr val="303030"/>
                </a:solidFill>
                <a:latin typeface="Times New Roman"/>
              </a:rPr>
              <a:t>TYPICKÁ VĚKOVÁ SKUPINA: 13-15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994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Autofit/>
          </a:bodyPr>
          <a:lstStyle/>
          <a:p>
            <a:r>
              <a:rPr lang="cs-CZ" sz="6600" dirty="0" err="1" smtClean="0"/>
              <a:t>Comparative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560840" cy="3987805"/>
          </a:xfrm>
        </p:spPr>
        <p:txBody>
          <a:bodyPr>
            <a:normAutofit/>
          </a:bodyPr>
          <a:lstStyle/>
          <a:p>
            <a:r>
              <a:rPr lang="cs-CZ" dirty="0" smtClean="0"/>
              <a:t>- 2. stupeň vytvoříme přidáním koncovky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</a:t>
            </a:r>
            <a:r>
              <a:rPr lang="cs-CZ" dirty="0" err="1" smtClean="0"/>
              <a:t>cold</a:t>
            </a:r>
            <a:r>
              <a:rPr lang="cs-CZ" dirty="0" smtClean="0"/>
              <a:t> (studený)          </a:t>
            </a:r>
            <a:r>
              <a:rPr lang="cs-CZ" dirty="0" err="1" smtClean="0"/>
              <a:t>cold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dirty="0" smtClean="0"/>
              <a:t> (studenější)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▪ pravidelné:     -</a:t>
            </a:r>
            <a:r>
              <a:rPr lang="cs-CZ" dirty="0" err="1" smtClean="0"/>
              <a:t>er</a:t>
            </a:r>
            <a:r>
              <a:rPr lang="cs-CZ" dirty="0" smtClean="0"/>
              <a:t>           </a:t>
            </a:r>
            <a:r>
              <a:rPr lang="cs-CZ" dirty="0" err="1" smtClean="0"/>
              <a:t>warm</a:t>
            </a:r>
            <a:r>
              <a:rPr lang="cs-CZ" dirty="0" smtClean="0"/>
              <a:t> – </a:t>
            </a:r>
            <a:r>
              <a:rPr lang="cs-CZ" dirty="0" err="1" smtClean="0"/>
              <a:t>warm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▪ končí na -e:    -r              nice – </a:t>
            </a:r>
            <a:r>
              <a:rPr lang="cs-CZ" dirty="0" err="1" smtClean="0"/>
              <a:t>nice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r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▪ končí na –y:    -</a:t>
            </a:r>
            <a:r>
              <a:rPr lang="cs-CZ" dirty="0" err="1" smtClean="0"/>
              <a:t>ier</a:t>
            </a:r>
            <a:r>
              <a:rPr lang="cs-CZ" dirty="0" smtClean="0"/>
              <a:t>            dry – </a:t>
            </a:r>
            <a:r>
              <a:rPr lang="cs-CZ" dirty="0" err="1" smtClean="0"/>
              <a:t>dr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ier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▪</a:t>
            </a:r>
            <a:r>
              <a:rPr lang="cs-CZ" dirty="0" smtClean="0"/>
              <a:t>                                          </a:t>
            </a:r>
            <a:r>
              <a:rPr lang="cs-CZ" dirty="0" err="1" smtClean="0"/>
              <a:t>wet</a:t>
            </a:r>
            <a:r>
              <a:rPr lang="cs-CZ" dirty="0" smtClean="0"/>
              <a:t>- </a:t>
            </a:r>
            <a:r>
              <a:rPr lang="cs-CZ" dirty="0" err="1" smtClean="0"/>
              <a:t>we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tt</a:t>
            </a:r>
            <a:r>
              <a:rPr lang="cs-CZ" dirty="0" err="1" smtClean="0"/>
              <a:t>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▪ dvě a více slabik:     </a:t>
            </a:r>
            <a:r>
              <a:rPr lang="cs-CZ" dirty="0" err="1" smtClean="0"/>
              <a:t>beautiful</a:t>
            </a:r>
            <a:r>
              <a:rPr lang="cs-CZ" dirty="0" smtClean="0"/>
              <a:t>-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more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59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1042416" y="980728"/>
            <a:ext cx="3419856" cy="4825712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old</a:t>
            </a:r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ig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ifficult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arge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eep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loudy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hite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ot</a:t>
            </a:r>
          </a:p>
          <a:p>
            <a:r>
              <a:rPr lang="cs-CZ" dirty="0" err="1"/>
              <a:t>h</a:t>
            </a:r>
            <a:r>
              <a:rPr lang="cs-CZ" dirty="0" err="1" smtClean="0"/>
              <a:t>eavy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hort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ld</a:t>
            </a:r>
            <a:endParaRPr lang="cs-CZ" dirty="0" smtClean="0"/>
          </a:p>
          <a:p>
            <a:r>
              <a:rPr lang="cs-CZ" dirty="0" err="1" smtClean="0"/>
              <a:t>expensive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45152" y="980728"/>
            <a:ext cx="3419856" cy="4825711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older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igger</a:t>
            </a:r>
            <a:endParaRPr lang="cs-CZ" dirty="0" smtClean="0"/>
          </a:p>
          <a:p>
            <a:r>
              <a:rPr lang="cs-CZ" dirty="0"/>
              <a:t>m</a:t>
            </a:r>
            <a:r>
              <a:rPr lang="cs-CZ" dirty="0" smtClean="0"/>
              <a:t>ore </a:t>
            </a:r>
            <a:r>
              <a:rPr lang="cs-CZ" dirty="0" err="1" smtClean="0"/>
              <a:t>difficult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arger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eeper</a:t>
            </a:r>
            <a:endParaRPr lang="cs-CZ" dirty="0" smtClean="0"/>
          </a:p>
          <a:p>
            <a:r>
              <a:rPr lang="cs-CZ" dirty="0" err="1" smtClean="0"/>
              <a:t>cloudier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hiter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otter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eavier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horter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lder</a:t>
            </a:r>
            <a:endParaRPr lang="cs-CZ" dirty="0" smtClean="0"/>
          </a:p>
          <a:p>
            <a:r>
              <a:rPr lang="cs-CZ" dirty="0" smtClean="0"/>
              <a:t>more </a:t>
            </a:r>
            <a:r>
              <a:rPr lang="cs-CZ" dirty="0" err="1" smtClean="0"/>
              <a:t>expensive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106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sz="3200" dirty="0" err="1" smtClean="0"/>
              <a:t>comparing</a:t>
            </a:r>
            <a:r>
              <a:rPr lang="cs-CZ" sz="3200" dirty="0" smtClean="0"/>
              <a:t> (srovnání)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bigg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than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kunovska\AppData\Local\Microsoft\Windows\Temporary Internet Files\Content.IE5\AM1I8PN9\MP900427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80928"/>
            <a:ext cx="2352366" cy="34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unovska\AppData\Local\Microsoft\Windows\Temporary Internet Files\Content.IE5\S7687CZ2\MC900440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7" y="2943072"/>
            <a:ext cx="4343194" cy="32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48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Compare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kunovska\AppData\Local\Microsoft\Windows\Temporary Internet Files\Content.IE5\K0O7W0UI\MP9001787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7920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kunovska\AppData\Local\Microsoft\Windows\Temporary Internet Files\Content.IE5\DE4CGPLA\MP9001804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88792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8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600 Kč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44 Kč</a:t>
            </a:r>
            <a:endParaRPr lang="cs-CZ" dirty="0"/>
          </a:p>
        </p:txBody>
      </p:sp>
      <p:pic>
        <p:nvPicPr>
          <p:cNvPr id="2" name="Picture 2" descr="C:\Users\kunovska\AppData\Local\Microsoft\Windows\Temporary Internet Files\Content.IE5\S7687CZ2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74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kunovska\AppData\Local\Microsoft\Windows\Temporary Internet Files\Content.IE5\DE4CGPLA\MP9004011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07" y="298743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565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kunovska\AppData\Local\Microsoft\Windows\Temporary Internet Files\Content.IE5\S7687CZ2\MP9004392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08" y="2276872"/>
            <a:ext cx="4356000" cy="306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kunovska\AppData\Local\Microsoft\Windows\Temporary Internet Files\Content.IE5\AM1I8PN9\MP9004394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08720"/>
            <a:ext cx="3316743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97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Jane´s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      </a:t>
            </a:r>
            <a:r>
              <a:rPr lang="cs-CZ" sz="4400" dirty="0" smtClean="0"/>
              <a:t>1 + 1= 2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err="1" smtClean="0"/>
              <a:t>Peter´s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84984"/>
            <a:ext cx="3305583" cy="19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63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r>
              <a:rPr lang="cs-CZ" dirty="0" err="1" smtClean="0"/>
              <a:t>summer</a:t>
            </a:r>
            <a:r>
              <a:rPr lang="cs-CZ" dirty="0" smtClean="0"/>
              <a:t>              </a:t>
            </a:r>
            <a:r>
              <a:rPr lang="cs-CZ" dirty="0" err="1" smtClean="0"/>
              <a:t>winter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" name="Picture 2" descr="C:\Users\kunovska\AppData\Local\Microsoft\Windows\Temporary Internet Files\Content.IE5\DE4CGPLA\MC900232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746" y="2574016"/>
            <a:ext cx="2903639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unovska\AppData\Local\Microsoft\Windows\Temporary Internet Files\Content.IE5\K0O7W0UI\MP9004385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947" y="2420888"/>
            <a:ext cx="4125377" cy="3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24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385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smtClean="0"/>
              <a:t>Jane                  Kate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kunovska\AppData\Local\Microsoft\Windows\Temporary Internet Files\Content.IE5\S7687CZ2\MP9004402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16806"/>
            <a:ext cx="3200920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kunovska\AppData\Local\Microsoft\Windows\Temporary Internet Files\Content.IE5\AM1I8PN9\MC9004406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6" y="2348880"/>
            <a:ext cx="3397341" cy="35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60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/>
              <a:t>HUTCHINSON, T. OXFORD UNIVERZITY PRESS. </a:t>
            </a:r>
            <a:r>
              <a:rPr lang="cs-CZ" i="1" dirty="0"/>
              <a:t>Project 2</a:t>
            </a:r>
            <a:r>
              <a:rPr lang="cs-CZ" dirty="0"/>
              <a:t>: </a:t>
            </a:r>
            <a:r>
              <a:rPr lang="cs-CZ" i="1" dirty="0"/>
              <a:t>učebnice angličtiny</a:t>
            </a:r>
            <a:r>
              <a:rPr lang="cs-CZ" dirty="0"/>
              <a:t>. 3. Oxford: Oxford Univerzity </a:t>
            </a:r>
            <a:r>
              <a:rPr lang="cs-CZ" dirty="0" err="1"/>
              <a:t>Press</a:t>
            </a:r>
            <a:r>
              <a:rPr lang="cs-CZ" dirty="0"/>
              <a:t>, 2008. ISBN 978 0 19 476415 5. </a:t>
            </a:r>
            <a:endParaRPr lang="cs-CZ" dirty="0" smtClean="0"/>
          </a:p>
          <a:p>
            <a:r>
              <a:rPr lang="cs-CZ" dirty="0" smtClean="0"/>
              <a:t>Obrázky: klipart Microsoft PowerPoint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856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256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                   ŠABLONA 32  VY_32_INOVACE_17_25_Comparative</vt:lpstr>
      <vt:lpstr>Prezentace aplikace PowerPoint</vt:lpstr>
      <vt:lpstr>Comparative</vt:lpstr>
      <vt:lpstr>Prezentace aplikace PowerPoint</vt:lpstr>
      <vt:lpstr>         comparing (srovnání)</vt:lpstr>
      <vt:lpstr>Compare:</vt:lpstr>
      <vt:lpstr>Prezentace aplikace PowerPoint</vt:lpstr>
      <vt:lpstr>Prezentace aplikace PowerPoint</vt:lpstr>
      <vt:lpstr>Prezentace aplikace PowerPoint</vt:lpstr>
      <vt:lpstr>    summer              winter</vt:lpstr>
      <vt:lpstr>         Jane                  Kate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21</cp:revision>
  <dcterms:created xsi:type="dcterms:W3CDTF">2011-01-31T15:42:58Z</dcterms:created>
  <dcterms:modified xsi:type="dcterms:W3CDTF">2012-01-24T08:22:27Z</dcterms:modified>
</cp:coreProperties>
</file>