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6" r:id="rId4"/>
    <p:sldId id="260" r:id="rId5"/>
    <p:sldId id="262" r:id="rId6"/>
    <p:sldId id="263" r:id="rId7"/>
    <p:sldId id="259" r:id="rId8"/>
    <p:sldId id="264" r:id="rId9"/>
    <p:sldId id="265" r:id="rId10"/>
    <p:sldId id="26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28736"/>
            <a:ext cx="7772400" cy="1928826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390912"/>
            <a:ext cx="6400800" cy="1752600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0027E-4EAC-4D0A-91CD-F4E6305935A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6969-02D7-48B0-AD6A-BF9318C0B04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0027E-4EAC-4D0A-91CD-F4E6305935A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6969-02D7-48B0-AD6A-BF9318C0B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14676"/>
            <a:ext cx="7772400" cy="1500209"/>
          </a:xfrm>
        </p:spPr>
        <p:txBody>
          <a:bodyPr anchor="t"/>
          <a:lstStyle>
            <a:lvl1pPr algn="ctr">
              <a:defRPr sz="4000" b="1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14488"/>
            <a:ext cx="7772400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0027E-4EAC-4D0A-91CD-F4E6305935A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6969-02D7-48B0-AD6A-BF9318C0B04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>
                <a:effectLst/>
              </a:defRPr>
            </a:lvl1pPr>
            <a:lvl2pPr algn="l">
              <a:defRPr sz="2400">
                <a:effectLst/>
              </a:defRPr>
            </a:lvl2pPr>
            <a:lvl3pPr algn="l">
              <a:defRPr sz="2000">
                <a:effectLst/>
              </a:defRPr>
            </a:lvl3pPr>
            <a:lvl4pPr algn="l">
              <a:defRPr sz="1800">
                <a:effectLst/>
              </a:defRPr>
            </a:lvl4pPr>
            <a:lvl5pPr algn="l">
              <a:defRPr sz="1800">
                <a:effectLst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0027E-4EAC-4D0A-91CD-F4E6305935A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6969-02D7-48B0-AD6A-BF9318C0B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1pPr>
            <a:lvl2pPr marL="457200" indent="0" algn="ctr">
              <a:buNone/>
              <a:defRPr lang="zh-CN" altLang="en-US" sz="24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2pPr>
            <a:lvl3pPr marL="914400" indent="0" algn="ctr">
              <a:buNone/>
              <a:defRPr lang="zh-CN" altLang="en-US" sz="20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3pPr>
            <a:lvl4pPr marL="1371600" indent="0" algn="ctr">
              <a:buNone/>
              <a:defRPr lang="zh-CN" altLang="en-US" sz="1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4pPr>
            <a:lvl5pPr marL="1828800" indent="0" algn="ctr">
              <a:buNone/>
              <a:defRPr lang="zh-CN" altLang="en-US" sz="16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/>
                <a:solidFill>
                  <a:schemeClr val="accent1"/>
                </a:solidFill>
                <a:effectLst/>
              </a:defRPr>
            </a:lvl1pPr>
            <a:lvl2pPr marL="457200" indent="0" algn="ctr">
              <a:buNone/>
              <a:defRPr lang="zh-CN" altLang="en-US" sz="2400" b="1" dirty="0" smtClean="0">
                <a:ln/>
                <a:solidFill>
                  <a:schemeClr val="accent1"/>
                </a:solidFill>
                <a:effectLst/>
              </a:defRPr>
            </a:lvl2pPr>
            <a:lvl3pPr marL="914400" indent="0" algn="ctr">
              <a:buNone/>
              <a:defRPr lang="zh-CN" altLang="en-US" sz="2000" b="1" dirty="0" smtClean="0">
                <a:ln/>
                <a:solidFill>
                  <a:schemeClr val="accent1"/>
                </a:solidFill>
                <a:effectLst/>
              </a:defRPr>
            </a:lvl3pPr>
            <a:lvl4pPr marL="1371600" indent="0" algn="ctr">
              <a:buNone/>
              <a:defRPr lang="zh-CN" altLang="en-US" sz="1800" b="1" dirty="0" smtClean="0">
                <a:ln/>
                <a:solidFill>
                  <a:schemeClr val="accent1"/>
                </a:solidFill>
                <a:effectLst/>
              </a:defRPr>
            </a:lvl4pPr>
            <a:lvl5pPr marL="1828800" indent="0" algn="ctr">
              <a:buNone/>
              <a:defRPr lang="zh-CN" altLang="en-US" sz="1600" b="1" dirty="0" smtClean="0">
                <a:ln/>
                <a:solidFill>
                  <a:schemeClr val="accent1"/>
                </a:solidFill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fld id="{3A50027E-4EAC-4D0A-91CD-F4E6305935A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6969-02D7-48B0-AD6A-BF9318C0B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0027E-4EAC-4D0A-91CD-F4E6305935A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6969-02D7-48B0-AD6A-BF9318C0B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0027E-4EAC-4D0A-91CD-F4E6305935A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6969-02D7-48B0-AD6A-BF9318C0B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108" y="5500702"/>
            <a:ext cx="8228639" cy="857256"/>
          </a:xfrm>
        </p:spPr>
        <p:txBody>
          <a:bodyPr anchor="ctr"/>
          <a:lstStyle>
            <a:lvl1pPr algn="ctr">
              <a:spcAft>
                <a:spcPts val="0"/>
              </a:spcAft>
              <a:defRPr sz="3200" b="1">
                <a:ln w="6350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357166"/>
            <a:ext cx="5111750" cy="507209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11" y="1714488"/>
            <a:ext cx="3008313" cy="3714776"/>
          </a:xfrm>
        </p:spPr>
        <p:txBody>
          <a:bodyPr anchor="t"/>
          <a:lstStyle>
            <a:lvl1pPr marL="0" indent="0">
              <a:spcAft>
                <a:spcPts val="600"/>
              </a:spcAft>
              <a:buNone/>
              <a:defRPr sz="1400"/>
            </a:lvl1pPr>
            <a:lvl2pPr marL="457200" indent="0">
              <a:spcAft>
                <a:spcPts val="600"/>
              </a:spcAft>
              <a:buNone/>
              <a:defRPr sz="1200"/>
            </a:lvl2pPr>
            <a:lvl3pPr marL="914400" indent="0">
              <a:spcAft>
                <a:spcPts val="600"/>
              </a:spcAft>
              <a:buNone/>
              <a:defRPr sz="1000"/>
            </a:lvl3pPr>
            <a:lvl4pPr marL="1371600" indent="0">
              <a:spcAft>
                <a:spcPts val="600"/>
              </a:spcAft>
              <a:buNone/>
              <a:defRPr sz="900"/>
            </a:lvl4pPr>
            <a:lvl5pPr marL="1828800" indent="0">
              <a:spcAft>
                <a:spcPts val="60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0027E-4EAC-4D0A-91CD-F4E6305935A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6969-02D7-48B0-AD6A-BF9318C0B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888" y="428604"/>
            <a:ext cx="6172224" cy="566738"/>
          </a:xfrm>
        </p:spPr>
        <p:txBody>
          <a:bodyPr anchor="ctr"/>
          <a:lstStyle>
            <a:lvl1pPr algn="ctr">
              <a:defRPr sz="2800" b="1">
                <a:ln w="9525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6000" y="1151862"/>
            <a:ext cx="8172000" cy="4420278"/>
          </a:xfrm>
          <a:prstGeom prst="ellipse">
            <a:avLst/>
          </a:prstGeom>
          <a:ln w="25400" cap="flat" cmpd="sng" algn="ctr">
            <a:solidFill>
              <a:schemeClr val="accent5">
                <a:shade val="75000"/>
              </a:schemeClr>
            </a:solidFill>
            <a:prstDash val="solid"/>
          </a:ln>
          <a:effectLst>
            <a:glow rad="152400">
              <a:schemeClr val="accent5">
                <a:alpha val="75000"/>
              </a:schemeClr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5695972"/>
            <a:ext cx="5486400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0027E-4EAC-4D0A-91CD-F4E6305935A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6969-02D7-48B0-AD6A-BF9318C0B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00174"/>
            <a:ext cx="8229600" cy="485778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0027E-4EAC-4D0A-91CD-F4E6305935A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6969-02D7-48B0-AD6A-BF9318C0B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2330" y="274638"/>
            <a:ext cx="1614470" cy="608332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543692" cy="608332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0027E-4EAC-4D0A-91CD-F4E6305935A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6969-02D7-48B0-AD6A-BF9318C0B0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57758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92875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50027E-4EAC-4D0A-91CD-F4E6305935A3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492875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492875"/>
            <a:ext cx="571472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006969-02D7-48B0-AD6A-BF9318C0B04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9050">
            <a:solidFill>
              <a:schemeClr val="tx2">
                <a:tint val="5000"/>
              </a:schemeClr>
            </a:solidFill>
            <a:prstDash val="solid"/>
          </a:ln>
          <a:solidFill>
            <a:schemeClr val="accent3"/>
          </a:solidFill>
          <a:effectLst>
            <a:outerShdw blurRad="50800" dist="50800" dir="7500000" algn="tl">
              <a:srgbClr val="000000">
                <a:shade val="5000"/>
                <a:alpha val="3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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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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30426"/>
          </a:xfrm>
        </p:spPr>
        <p:txBody>
          <a:bodyPr>
            <a:normAutofit/>
          </a:bodyPr>
          <a:lstStyle/>
          <a:p>
            <a:r>
              <a:rPr lang="cs-CZ" sz="5400" dirty="0">
                <a:latin typeface="Calibri" pitchFamily="34" charset="0"/>
              </a:rPr>
              <a:t>ŠABLONA 32</a:t>
            </a:r>
            <a:br>
              <a:rPr lang="cs-CZ" sz="5400" dirty="0">
                <a:latin typeface="Calibri" pitchFamily="34" charset="0"/>
              </a:rPr>
            </a:br>
            <a:r>
              <a:rPr lang="cs-CZ" sz="5400" dirty="0">
                <a:latin typeface="Calibri" pitchFamily="34" charset="0"/>
              </a:rPr>
              <a:t/>
            </a:r>
            <a:br>
              <a:rPr lang="cs-CZ" sz="5400" dirty="0">
                <a:latin typeface="Calibri" pitchFamily="34" charset="0"/>
              </a:rPr>
            </a:br>
            <a:r>
              <a:rPr lang="cs-CZ" sz="5400">
                <a:latin typeface="Calibri" pitchFamily="34" charset="0"/>
              </a:rPr>
              <a:t/>
            </a:r>
            <a:br>
              <a:rPr lang="cs-CZ" sz="5400">
                <a:latin typeface="Calibri" pitchFamily="34" charset="0"/>
              </a:rPr>
            </a:br>
            <a:r>
              <a:rPr lang="cs-CZ" smtClean="0">
                <a:latin typeface="Calibri" pitchFamily="34" charset="0"/>
              </a:rPr>
              <a:t>VY_32_INOVACE_20_25_Cooking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4653136"/>
            <a:ext cx="8229600" cy="17264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42746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274320" lvl="0" indent="-274320">
              <a:buClr>
                <a:srgbClr val="AD0101"/>
              </a:buClr>
            </a:pPr>
            <a:endParaRPr lang="cs-CZ" sz="1800" dirty="0" smtClean="0">
              <a:solidFill>
                <a:srgbClr val="303030"/>
              </a:solidFill>
              <a:latin typeface="Times New Roman"/>
            </a:endParaRPr>
          </a:p>
          <a:p>
            <a:pPr marL="274320" lvl="0" indent="-274320">
              <a:buClr>
                <a:srgbClr val="AD0101"/>
              </a:buClr>
            </a:pPr>
            <a:endParaRPr lang="cs-CZ" sz="1800" dirty="0">
              <a:solidFill>
                <a:srgbClr val="303030"/>
              </a:solidFill>
              <a:latin typeface="Times New Roman"/>
            </a:endParaRPr>
          </a:p>
          <a:p>
            <a:pPr marL="274320" lvl="0" indent="-274320">
              <a:buClr>
                <a:srgbClr val="AD0101"/>
              </a:buClr>
            </a:pPr>
            <a:endParaRPr lang="cs-CZ" sz="1800" dirty="0" smtClean="0">
              <a:solidFill>
                <a:srgbClr val="303030"/>
              </a:solidFill>
              <a:latin typeface="Times New Roman"/>
            </a:endParaRPr>
          </a:p>
          <a:p>
            <a:pPr marL="274320" lvl="0" indent="-274320">
              <a:buClr>
                <a:srgbClr val="AD0101"/>
              </a:buClr>
            </a:pP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ANOTACE</a:t>
            </a:r>
            <a:r>
              <a:rPr lang="cs-CZ" sz="1800" dirty="0">
                <a:solidFill>
                  <a:srgbClr val="303030"/>
                </a:solidFill>
                <a:latin typeface="Times New Roman"/>
              </a:rPr>
              <a:t>: Prezentace, která může sloužit jako výklad i opakování 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slovní zásoby</a:t>
            </a:r>
            <a:endParaRPr lang="cs-CZ" sz="1800" dirty="0">
              <a:solidFill>
                <a:srgbClr val="303030"/>
              </a:solidFill>
              <a:latin typeface="Times New Roman"/>
            </a:endParaRPr>
          </a:p>
          <a:p>
            <a:pPr marL="274320" lvl="0" indent="-274320">
              <a:buClr>
                <a:srgbClr val="AD0101"/>
              </a:buClr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AUTOR: Mgr. Eva Klapková</a:t>
            </a:r>
          </a:p>
          <a:p>
            <a:pPr marL="274320" lvl="0" indent="-274320">
              <a:buClr>
                <a:srgbClr val="AD0101"/>
              </a:buClr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JAZYK: 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 </a:t>
            </a:r>
            <a:r>
              <a:rPr lang="cs-CZ" sz="1800" dirty="0">
                <a:solidFill>
                  <a:srgbClr val="303030"/>
                </a:solidFill>
                <a:latin typeface="Times New Roman"/>
              </a:rPr>
              <a:t>angličtina</a:t>
            </a:r>
          </a:p>
          <a:p>
            <a:pPr marL="274320" lvl="0" indent="-274320">
              <a:buClr>
                <a:srgbClr val="AD0101"/>
              </a:buClr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OČEKÁVANÝ VÝSTUP: žáci si 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procvičí slovní zásobu 4. lekce Project 2                  </a:t>
            </a:r>
          </a:p>
          <a:p>
            <a:pPr marL="0" lvl="0" indent="0">
              <a:buClr>
                <a:srgbClr val="AD0101"/>
              </a:buClr>
              <a:buNone/>
            </a:pPr>
            <a:r>
              <a:rPr lang="cs-CZ" sz="1800" smtClean="0">
                <a:solidFill>
                  <a:srgbClr val="303030"/>
                </a:solidFill>
                <a:latin typeface="Times New Roman"/>
              </a:rPr>
              <a:t>                                               – </a:t>
            </a:r>
            <a:r>
              <a:rPr lang="cs-CZ" sz="1800" dirty="0" err="1" smtClean="0">
                <a:solidFill>
                  <a:srgbClr val="303030"/>
                </a:solidFill>
                <a:latin typeface="Times New Roman"/>
              </a:rPr>
              <a:t>the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 </a:t>
            </a:r>
            <a:r>
              <a:rPr lang="cs-CZ" sz="1800" dirty="0" err="1" smtClean="0">
                <a:solidFill>
                  <a:srgbClr val="303030"/>
                </a:solidFill>
                <a:latin typeface="Times New Roman"/>
              </a:rPr>
              <a:t>recipe</a:t>
            </a:r>
            <a:endParaRPr lang="cs-CZ" sz="1800" dirty="0">
              <a:solidFill>
                <a:srgbClr val="303030"/>
              </a:solidFill>
              <a:latin typeface="Times New Roman"/>
            </a:endParaRPr>
          </a:p>
          <a:p>
            <a:pPr marL="274320" lvl="0" indent="-274320">
              <a:buClr>
                <a:srgbClr val="AD0101"/>
              </a:buClr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SPECIÁLNÍ VZDĚLÁVACÍ POTŘEBY: interaktivní tabule</a:t>
            </a:r>
          </a:p>
          <a:p>
            <a:pPr marL="274320" lvl="0" indent="-274320">
              <a:buClr>
                <a:srgbClr val="AD0101"/>
              </a:buClr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KLÍČOVÁ SLOVA: </a:t>
            </a:r>
            <a:r>
              <a:rPr lang="cs-CZ" sz="1800" dirty="0" err="1" smtClean="0">
                <a:solidFill>
                  <a:srgbClr val="303030"/>
                </a:solidFill>
                <a:latin typeface="Times New Roman"/>
              </a:rPr>
              <a:t>the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 </a:t>
            </a:r>
            <a:r>
              <a:rPr lang="cs-CZ" sz="1800" dirty="0" err="1" smtClean="0">
                <a:solidFill>
                  <a:srgbClr val="303030"/>
                </a:solidFill>
                <a:latin typeface="Times New Roman"/>
              </a:rPr>
              <a:t>recipe</a:t>
            </a:r>
            <a:endParaRPr lang="cs-CZ" sz="1800" dirty="0">
              <a:solidFill>
                <a:srgbClr val="303030"/>
              </a:solidFill>
              <a:latin typeface="Times New Roman"/>
            </a:endParaRPr>
          </a:p>
          <a:p>
            <a:pPr marL="274320" lvl="0" indent="-274320">
              <a:buClr>
                <a:srgbClr val="AD0101"/>
              </a:buClr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DRUH UČEBNÍHO MATERIÁLU: prezentace</a:t>
            </a:r>
          </a:p>
          <a:p>
            <a:pPr marL="274320" lvl="0" indent="-274320">
              <a:buClr>
                <a:srgbClr val="AD0101"/>
              </a:buClr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DRUH INTERAKTIVITY: aktivita</a:t>
            </a:r>
          </a:p>
          <a:p>
            <a:pPr marL="274320" lvl="0" indent="-274320">
              <a:buClr>
                <a:srgbClr val="AD0101"/>
              </a:buClr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CÍLOVÁ SKUPINA: žák</a:t>
            </a:r>
          </a:p>
          <a:p>
            <a:pPr marL="274320" lvl="0" indent="-274320">
              <a:buClr>
                <a:srgbClr val="AD0101"/>
              </a:buClr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STUPEŇ A TYP VZDĚLÁVÁNÍ: základní vzdělávání – druhý stupeň</a:t>
            </a:r>
          </a:p>
          <a:p>
            <a:pPr marL="274320" lvl="0" indent="-274320">
              <a:buClr>
                <a:srgbClr val="AD0101"/>
              </a:buClr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TYPICKÁ VĚKOVÁ SKUPINA: 13-15 let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1066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3000" dirty="0" smtClean="0"/>
              <a:t/>
            </a:r>
            <a:br>
              <a:rPr lang="cs-CZ" sz="13000" dirty="0" smtClean="0"/>
            </a:br>
            <a:r>
              <a:rPr lang="cs-CZ" sz="13000" dirty="0" err="1" smtClean="0"/>
              <a:t>Cooking</a:t>
            </a:r>
            <a:endParaRPr lang="cs-CZ" sz="13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75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altLang="en-US" sz="4000" dirty="0" err="1" smtClean="0">
                <a:ln w="19050">
                  <a:solidFill>
                    <a:srgbClr val="430000">
                      <a:tint val="5000"/>
                    </a:srgbClr>
                  </a:solidFill>
                  <a:prstDash val="solid"/>
                </a:ln>
                <a:solidFill>
                  <a:srgbClr val="FF8000"/>
                </a:solidFill>
              </a:rPr>
              <a:t>Match</a:t>
            </a:r>
            <a:r>
              <a:rPr lang="cs-CZ" altLang="en-US" sz="4000" dirty="0" smtClean="0">
                <a:ln w="19050">
                  <a:solidFill>
                    <a:srgbClr val="430000">
                      <a:tint val="5000"/>
                    </a:srgbClr>
                  </a:solidFill>
                  <a:prstDash val="solid"/>
                </a:ln>
                <a:solidFill>
                  <a:srgbClr val="FF8000"/>
                </a:solidFill>
              </a:rPr>
              <a:t> </a:t>
            </a:r>
            <a:r>
              <a:rPr lang="cs-CZ" altLang="en-US" sz="4000" dirty="0" err="1" smtClean="0">
                <a:ln w="19050">
                  <a:solidFill>
                    <a:srgbClr val="430000">
                      <a:tint val="5000"/>
                    </a:srgbClr>
                  </a:solidFill>
                  <a:prstDash val="solid"/>
                </a:ln>
                <a:solidFill>
                  <a:srgbClr val="FF8000"/>
                </a:solidFill>
              </a:rPr>
              <a:t>the</a:t>
            </a:r>
            <a:r>
              <a:rPr lang="cs-CZ" altLang="en-US" sz="4000" dirty="0" smtClean="0">
                <a:ln w="19050">
                  <a:solidFill>
                    <a:srgbClr val="430000">
                      <a:tint val="5000"/>
                    </a:srgbClr>
                  </a:solidFill>
                  <a:prstDash val="solid"/>
                </a:ln>
                <a:solidFill>
                  <a:srgbClr val="FF8000"/>
                </a:solidFill>
              </a:rPr>
              <a:t> </a:t>
            </a:r>
            <a:r>
              <a:rPr lang="cs-CZ" altLang="en-US" sz="4000" dirty="0" err="1">
                <a:ln w="19050">
                  <a:solidFill>
                    <a:srgbClr val="430000">
                      <a:tint val="5000"/>
                    </a:srgbClr>
                  </a:solidFill>
                  <a:prstDash val="solid"/>
                </a:ln>
                <a:solidFill>
                  <a:srgbClr val="FF8000"/>
                </a:solidFill>
              </a:rPr>
              <a:t>words</a:t>
            </a:r>
            <a:r>
              <a:rPr lang="cs-CZ" altLang="en-US" sz="4000" dirty="0">
                <a:ln w="19050">
                  <a:solidFill>
                    <a:srgbClr val="430000">
                      <a:tint val="5000"/>
                    </a:srgbClr>
                  </a:solidFill>
                  <a:prstDash val="solid"/>
                </a:ln>
                <a:solidFill>
                  <a:srgbClr val="FF8000"/>
                </a:solidFill>
              </a:rPr>
              <a:t> to </a:t>
            </a:r>
            <a:r>
              <a:rPr lang="cs-CZ" altLang="en-US" sz="4000" dirty="0" err="1">
                <a:ln w="19050">
                  <a:solidFill>
                    <a:srgbClr val="430000">
                      <a:tint val="5000"/>
                    </a:srgbClr>
                  </a:solidFill>
                  <a:prstDash val="solid"/>
                </a:ln>
                <a:solidFill>
                  <a:srgbClr val="FF8000"/>
                </a:solidFill>
              </a:rPr>
              <a:t>the</a:t>
            </a:r>
            <a:r>
              <a:rPr lang="cs-CZ" altLang="en-US" sz="4000" dirty="0">
                <a:ln w="19050">
                  <a:solidFill>
                    <a:srgbClr val="430000">
                      <a:tint val="5000"/>
                    </a:srgbClr>
                  </a:solidFill>
                  <a:prstDash val="solid"/>
                </a:ln>
                <a:solidFill>
                  <a:srgbClr val="FF8000"/>
                </a:solidFill>
              </a:rPr>
              <a:t> </a:t>
            </a:r>
            <a:r>
              <a:rPr lang="cs-CZ" altLang="en-US" sz="4000" dirty="0" err="1">
                <a:ln w="19050">
                  <a:solidFill>
                    <a:srgbClr val="430000">
                      <a:tint val="5000"/>
                    </a:srgbClr>
                  </a:solidFill>
                  <a:prstDash val="solid"/>
                </a:ln>
                <a:solidFill>
                  <a:srgbClr val="FF8000"/>
                </a:solidFill>
              </a:rPr>
              <a:t>pictures</a:t>
            </a:r>
            <a:r>
              <a:rPr lang="cs-CZ" altLang="en-US" sz="4000" dirty="0">
                <a:ln w="19050">
                  <a:solidFill>
                    <a:srgbClr val="430000">
                      <a:tint val="5000"/>
                    </a:srgbClr>
                  </a:solidFill>
                  <a:prstDash val="solid"/>
                </a:ln>
                <a:solidFill>
                  <a:srgbClr val="FF8000"/>
                </a:solidFill>
              </a:rPr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cooker</a:t>
            </a:r>
            <a:r>
              <a:rPr lang="cs-CZ" dirty="0" smtClean="0"/>
              <a:t>    </a:t>
            </a:r>
            <a:r>
              <a:rPr lang="cs-CZ" dirty="0" err="1" smtClean="0"/>
              <a:t>recipe</a:t>
            </a:r>
            <a:r>
              <a:rPr lang="cs-CZ" dirty="0" smtClean="0"/>
              <a:t>     </a:t>
            </a:r>
            <a:r>
              <a:rPr lang="cs-CZ" dirty="0" err="1" smtClean="0"/>
              <a:t>kitchen</a:t>
            </a:r>
            <a:r>
              <a:rPr lang="cs-CZ" dirty="0" smtClean="0"/>
              <a:t>      </a:t>
            </a:r>
            <a:r>
              <a:rPr lang="cs-CZ" dirty="0" err="1" smtClean="0"/>
              <a:t>oven</a:t>
            </a:r>
            <a:r>
              <a:rPr lang="cs-CZ" dirty="0" smtClean="0"/>
              <a:t>       </a:t>
            </a:r>
            <a:r>
              <a:rPr lang="cs-CZ" dirty="0" err="1" smtClean="0"/>
              <a:t>cook</a:t>
            </a:r>
            <a:endParaRPr lang="cs-CZ" dirty="0"/>
          </a:p>
        </p:txBody>
      </p:sp>
      <p:pic>
        <p:nvPicPr>
          <p:cNvPr id="4" name="Picture 10" descr="C:\Users\kunovska\AppData\Local\Microsoft\Windows\Temporary Internet Files\Content.IE5\DE4CGPLA\MP9004305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89385"/>
            <a:ext cx="3187256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kunovska\AppData\Local\Microsoft\Windows\Temporary Internet Files\Content.IE5\DE4CGPLA\MC9003523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116" y="4567923"/>
            <a:ext cx="1068309" cy="181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kunovska\AppData\Local\Microsoft\Windows\Temporary Internet Files\Content.IE5\K0O7W0UI\MP9004392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603" y="4212955"/>
            <a:ext cx="3336914" cy="21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kunovska\AppData\Local\Microsoft\Windows\Temporary Internet Files\Content.IE5\K0O7W0UI\MC9002961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89385"/>
            <a:ext cx="2267893" cy="1984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kunovska\AppData\Local\Microsoft\Windows\Temporary Internet Files\Content.IE5\DE4CGPLA\MC9001985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20" y="4212955"/>
            <a:ext cx="1576812" cy="2393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2221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plate     </a:t>
            </a:r>
            <a:r>
              <a:rPr lang="cs-CZ" dirty="0" err="1" smtClean="0"/>
              <a:t>fork</a:t>
            </a:r>
            <a:r>
              <a:rPr lang="cs-CZ" dirty="0" smtClean="0"/>
              <a:t>       </a:t>
            </a:r>
            <a:r>
              <a:rPr lang="cs-CZ" dirty="0" err="1" smtClean="0"/>
              <a:t>glass</a:t>
            </a:r>
            <a:r>
              <a:rPr lang="cs-CZ" dirty="0" smtClean="0"/>
              <a:t>        </a:t>
            </a:r>
            <a:r>
              <a:rPr lang="cs-CZ" dirty="0" err="1" smtClean="0"/>
              <a:t>spoon</a:t>
            </a:r>
            <a:r>
              <a:rPr lang="cs-CZ" dirty="0" smtClean="0"/>
              <a:t>         </a:t>
            </a:r>
            <a:r>
              <a:rPr lang="cs-CZ" dirty="0" err="1" smtClean="0"/>
              <a:t>knife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kunovska\AppData\Local\Microsoft\Windows\Temporary Internet Files\Content.IE5\DE4CGPLA\MC900295807[1].wmf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713"/>
            <a:ext cx="2222500" cy="226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unovska\AppData\Local\Microsoft\Windows\Temporary Internet Files\Content.IE5\S7687CZ2\MP9004223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66609"/>
            <a:ext cx="1872897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unovska\AppData\Local\Microsoft\Windows\Temporary Internet Files\Content.IE5\S7687CZ2\MP9004006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800" y="737240"/>
            <a:ext cx="1727577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kunovska\AppData\Local\Microsoft\Windows\Temporary Internet Files\Content.IE5\K0O7W0UI\MC90044175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05088"/>
            <a:ext cx="2556000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kunovska\AppData\Local\Microsoft\Windows\Temporary Internet Files\Content.IE5\K0O7W0UI\MP9004334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473" y="4210713"/>
            <a:ext cx="3513088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7436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err="1" smtClean="0">
                <a:solidFill>
                  <a:schemeClr val="tx1"/>
                </a:solidFill>
                <a:latin typeface="+mn-lt"/>
              </a:rPr>
              <a:t>frying</a:t>
            </a:r>
            <a:r>
              <a:rPr lang="cs-CZ" sz="3600" dirty="0" smtClean="0">
                <a:solidFill>
                  <a:schemeClr val="tx1"/>
                </a:solidFill>
                <a:latin typeface="+mn-lt"/>
              </a:rPr>
              <a:t> pan     </a:t>
            </a:r>
            <a:r>
              <a:rPr lang="cs-CZ" sz="3600" dirty="0" err="1" smtClean="0">
                <a:solidFill>
                  <a:schemeClr val="tx1"/>
                </a:solidFill>
                <a:latin typeface="+mn-lt"/>
              </a:rPr>
              <a:t>tray</a:t>
            </a:r>
            <a:r>
              <a:rPr lang="cs-CZ" sz="3600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sz="3600" dirty="0" err="1" smtClean="0">
                <a:solidFill>
                  <a:schemeClr val="tx1"/>
                </a:solidFill>
                <a:latin typeface="+mn-lt"/>
              </a:rPr>
              <a:t>ingredients</a:t>
            </a:r>
            <a:r>
              <a:rPr lang="cs-CZ" sz="3600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sz="3600" dirty="0" err="1" smtClean="0">
                <a:solidFill>
                  <a:schemeClr val="tx1"/>
                </a:solidFill>
                <a:latin typeface="+mn-lt"/>
              </a:rPr>
              <a:t>saucepan</a:t>
            </a:r>
            <a:r>
              <a:rPr lang="cs-CZ" sz="3600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sz="3600" dirty="0" err="1" smtClean="0">
                <a:solidFill>
                  <a:schemeClr val="tx1"/>
                </a:solidFill>
                <a:latin typeface="+mn-lt"/>
              </a:rPr>
              <a:t>bowl</a:t>
            </a:r>
            <a:r>
              <a:rPr lang="cs-CZ" sz="3600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098" name="Picture 2" descr="C:\Users\kunovska\AppData\Local\Microsoft\Windows\Temporary Internet Files\Content.IE5\S7687CZ2\MP90038787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16016" y="30609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kunovska\AppData\Local\Microsoft\Windows\Temporary Internet Files\Content.IE5\K0O7W0UI\MP9004006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59" y="3945449"/>
            <a:ext cx="2159472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kunovska\AppData\Local\Microsoft\Windows\Temporary Internet Files\Content.IE5\K0O7W0UI\MC9002522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995" y="5085184"/>
            <a:ext cx="1826057" cy="110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kunovska\AppData\Local\Microsoft\Windows\Temporary Internet Files\Content.IE5\S7687CZ2\MP9004101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41" y="3801449"/>
            <a:ext cx="2340831" cy="29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kunovska\AppData\Local\Microsoft\Windows\Temporary Internet Files\Content.IE5\AM1I8PN9\MP90042283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3738" y="188640"/>
            <a:ext cx="2299651" cy="28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43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mix    </a:t>
            </a:r>
            <a:r>
              <a:rPr lang="cs-CZ" sz="4000" dirty="0" err="1" smtClean="0"/>
              <a:t>slice</a:t>
            </a:r>
            <a:r>
              <a:rPr lang="cs-CZ" sz="4000" dirty="0" smtClean="0"/>
              <a:t>    </a:t>
            </a:r>
            <a:r>
              <a:rPr lang="cs-CZ" sz="4000" dirty="0" err="1" smtClean="0"/>
              <a:t>grate</a:t>
            </a:r>
            <a:r>
              <a:rPr lang="cs-CZ" sz="4000" dirty="0" smtClean="0"/>
              <a:t>     </a:t>
            </a:r>
            <a:r>
              <a:rPr lang="cs-CZ" sz="4000" dirty="0" err="1" smtClean="0"/>
              <a:t>fry</a:t>
            </a:r>
            <a:r>
              <a:rPr lang="cs-CZ" sz="4000" dirty="0" smtClean="0"/>
              <a:t>     </a:t>
            </a:r>
            <a:r>
              <a:rPr lang="cs-CZ" sz="4000" dirty="0" err="1" smtClean="0"/>
              <a:t>peel</a:t>
            </a:r>
            <a:endParaRPr lang="cs-CZ" sz="4000" dirty="0"/>
          </a:p>
        </p:txBody>
      </p:sp>
      <p:pic>
        <p:nvPicPr>
          <p:cNvPr id="1030" name="Picture 6" descr="C:\Users\kunovska\AppData\Local\Microsoft\Windows\Temporary Internet Files\Content.IE5\K0O7W0UI\MC90034741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13547" y="4149742"/>
            <a:ext cx="1541740" cy="24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kunovska\AppData\Local\Microsoft\Windows\Temporary Internet Files\Content.IE5\DE4CGPLA\MC900347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439" y="498292"/>
            <a:ext cx="1740650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kunovska\AppData\Local\Microsoft\Windows\Temporary Internet Files\Content.IE5\AM1I8PN9\MC9000576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49742"/>
            <a:ext cx="2734638" cy="21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kunovska\AppData\Local\Microsoft\Windows\Temporary Internet Files\Content.IE5\DE4CGPLA\MC9003474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149742"/>
            <a:ext cx="1704651" cy="23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kunovska\AppData\Local\Microsoft\Windows\Temporary Internet Files\Content.IE5\AM1I8PN9\MC9003474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0292"/>
            <a:ext cx="20813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478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C:\Users\kunovska\AppData\Local\Microsoft\Windows\Temporary Internet Files\Content.IE5\DE4CGPLA\MP9004093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76672"/>
            <a:ext cx="2376000" cy="23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1412776"/>
            <a:ext cx="5842993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latin typeface="Cambria Math"/>
                <a:ea typeface="Cambria Math"/>
              </a:rPr>
              <a:t>↤</a:t>
            </a:r>
            <a:br>
              <a:rPr lang="cs-CZ" dirty="0" smtClean="0">
                <a:latin typeface="Cambria Math"/>
                <a:ea typeface="Cambria Math"/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pour</a:t>
            </a:r>
            <a:r>
              <a:rPr lang="cs-CZ" dirty="0" smtClean="0"/>
              <a:t>     </a:t>
            </a:r>
            <a:r>
              <a:rPr lang="cs-CZ" dirty="0" err="1" smtClean="0"/>
              <a:t>boil</a:t>
            </a:r>
            <a:r>
              <a:rPr lang="cs-CZ" dirty="0" smtClean="0"/>
              <a:t>    </a:t>
            </a:r>
            <a:r>
              <a:rPr lang="cs-CZ" dirty="0" err="1" smtClean="0"/>
              <a:t>roll</a:t>
            </a:r>
            <a:r>
              <a:rPr lang="cs-CZ" dirty="0" smtClean="0"/>
              <a:t>      </a:t>
            </a:r>
            <a:r>
              <a:rPr lang="cs-CZ" dirty="0" err="1" smtClean="0"/>
              <a:t>cover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7170" name="Picture 2" descr="C:\Users\kunovska\AppData\Local\Microsoft\Windows\Temporary Internet Files\Content.IE5\S7687CZ2\MC90043632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365104"/>
            <a:ext cx="2124000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7" descr="C:\Users\kunovska\AppData\Local\Microsoft\Windows\Temporary Internet Files\Content.IE5\AM1I8PN9\MC900233572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281" y="4404482"/>
            <a:ext cx="2304107" cy="190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kunovska\AppData\Local\Microsoft\Windows\Temporary Internet Files\Content.IE5\S7687CZ2\MC9001125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5795" y="836712"/>
            <a:ext cx="2061569" cy="208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9802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Put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order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Pancakes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Roll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pancake</a:t>
            </a:r>
            <a:r>
              <a:rPr lang="cs-CZ" dirty="0" smtClean="0"/>
              <a:t>.</a:t>
            </a:r>
          </a:p>
          <a:p>
            <a:r>
              <a:rPr lang="cs-CZ" dirty="0" smtClean="0"/>
              <a:t>Mix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butter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fork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Pour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mixture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pan.</a:t>
            </a:r>
          </a:p>
          <a:p>
            <a:r>
              <a:rPr lang="cs-CZ" dirty="0" smtClean="0"/>
              <a:t>Pour </a:t>
            </a:r>
            <a:r>
              <a:rPr lang="cs-CZ" dirty="0" err="1" smtClean="0"/>
              <a:t>some</a:t>
            </a:r>
            <a:r>
              <a:rPr lang="cs-CZ" dirty="0" smtClean="0"/>
              <a:t> lemon </a:t>
            </a:r>
            <a:r>
              <a:rPr lang="cs-CZ" dirty="0" err="1" smtClean="0"/>
              <a:t>juice</a:t>
            </a:r>
            <a:r>
              <a:rPr lang="cs-CZ" dirty="0" smtClean="0"/>
              <a:t> on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Fry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pancake</a:t>
            </a:r>
            <a:r>
              <a:rPr lang="cs-CZ" dirty="0" smtClean="0"/>
              <a:t> </a:t>
            </a:r>
            <a:r>
              <a:rPr lang="cs-CZ" dirty="0" err="1" smtClean="0"/>
              <a:t>until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on </a:t>
            </a:r>
            <a:r>
              <a:rPr lang="cs-CZ" dirty="0" err="1" smtClean="0"/>
              <a:t>both</a:t>
            </a:r>
            <a:r>
              <a:rPr lang="cs-CZ" dirty="0" smtClean="0"/>
              <a:t> </a:t>
            </a:r>
            <a:r>
              <a:rPr lang="cs-CZ" dirty="0" err="1" smtClean="0"/>
              <a:t>sides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Put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oil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frying</a:t>
            </a:r>
            <a:r>
              <a:rPr lang="cs-CZ" dirty="0" smtClean="0"/>
              <a:t> pan.</a:t>
            </a:r>
          </a:p>
          <a:p>
            <a:r>
              <a:rPr lang="cs-CZ" dirty="0" err="1" smtClean="0"/>
              <a:t>Put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ingredients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a </a:t>
            </a:r>
            <a:r>
              <a:rPr lang="cs-CZ" dirty="0" err="1" smtClean="0"/>
              <a:t>bowl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Put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pancake</a:t>
            </a:r>
            <a:r>
              <a:rPr lang="cs-CZ" dirty="0" smtClean="0"/>
              <a:t> on a plate and </a:t>
            </a:r>
            <a:r>
              <a:rPr lang="cs-CZ" dirty="0" err="1" smtClean="0"/>
              <a:t>put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smtClean="0"/>
              <a:t>sugar</a:t>
            </a:r>
            <a:r>
              <a:rPr lang="cs-CZ" dirty="0" smtClean="0"/>
              <a:t> on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6371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Find</a:t>
            </a:r>
            <a:r>
              <a:rPr lang="cs-CZ" dirty="0" smtClean="0"/>
              <a:t> 16 </a:t>
            </a:r>
            <a:r>
              <a:rPr lang="cs-CZ" dirty="0" err="1" smtClean="0"/>
              <a:t>words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7814004"/>
              </p:ext>
            </p:extLst>
          </p:nvPr>
        </p:nvGraphicFramePr>
        <p:xfrm>
          <a:off x="611560" y="1340768"/>
          <a:ext cx="76052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  <a:gridCol w="34569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401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HUTCHINSON, T. OXFORD UNIVERZITY PRESS. </a:t>
            </a:r>
            <a:r>
              <a:rPr lang="cs-CZ" i="1" dirty="0"/>
              <a:t>Project 2</a:t>
            </a:r>
            <a:r>
              <a:rPr lang="cs-CZ" dirty="0"/>
              <a:t>: </a:t>
            </a:r>
            <a:r>
              <a:rPr lang="cs-CZ" i="1" dirty="0"/>
              <a:t>učebnice angličtiny</a:t>
            </a:r>
            <a:r>
              <a:rPr lang="cs-CZ" dirty="0"/>
              <a:t>. 3. Oxford: Oxford Univerzity </a:t>
            </a:r>
            <a:r>
              <a:rPr lang="cs-CZ" dirty="0" err="1"/>
              <a:t>Press</a:t>
            </a:r>
            <a:r>
              <a:rPr lang="cs-CZ" dirty="0"/>
              <a:t>, 2008. ISBN 978 0 19 476415 5.</a:t>
            </a:r>
          </a:p>
          <a:p>
            <a:r>
              <a:rPr lang="en-US" dirty="0"/>
              <a:t>HUTCHINSON, T. </a:t>
            </a:r>
            <a:r>
              <a:rPr lang="en-US" i="1" dirty="0" smtClean="0"/>
              <a:t>Project</a:t>
            </a:r>
            <a:r>
              <a:rPr lang="en-US" dirty="0"/>
              <a:t>: </a:t>
            </a:r>
            <a:r>
              <a:rPr lang="en-US" i="1" dirty="0"/>
              <a:t>Workbook</a:t>
            </a:r>
            <a:r>
              <a:rPr lang="en-US" dirty="0"/>
              <a:t>. 2nd impression. Oxford: Oxford University Press, 2000. ISBN 978-019-4365-307. </a:t>
            </a:r>
            <a:endParaRPr lang="cs-CZ" dirty="0" smtClean="0"/>
          </a:p>
          <a:p>
            <a:r>
              <a:rPr lang="cs-CZ" dirty="0" smtClean="0"/>
              <a:t>Foto a obrázky: klipart Microsoft PowerPoint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23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antern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Lantern">
      <a:majorFont>
        <a:latin typeface="Tw Cen MT"/>
        <a:ea typeface=""/>
        <a:cs typeface=""/>
        <a:font script="Cyrl" typeface="Tahoma"/>
        <a:font script="Grek" typeface="Tahoma"/>
        <a:font script="Jpan" typeface="HG丸ｺﾞｼｯｸM-PRO"/>
        <a:font script="Hang" typeface="HY엽서L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HG丸ｺﾞｼｯｸM-PRO"/>
        <a:font script="Hang" typeface="맑은 고딕"/>
        <a:font script="Hans" typeface="幼圆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nter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"/>
              </a:schemeClr>
            </a:gs>
            <a:gs pos="10000">
              <a:schemeClr val="phClr">
                <a:tint val="30000"/>
                <a:shade val="100000"/>
                <a:hueMod val="100000"/>
                <a:satMod val="100000"/>
              </a:schemeClr>
            </a:gs>
            <a:gs pos="30000">
              <a:schemeClr val="phClr">
                <a:tint val="8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">
              <a:schemeClr val="phClr">
                <a:tint val="90000"/>
                <a:shade val="80000"/>
                <a:hueMod val="100000"/>
                <a:satMod val="100000"/>
              </a:schemeClr>
            </a:gs>
            <a:gs pos="30000">
              <a:schemeClr val="phClr">
                <a:tint val="100000"/>
                <a:shade val="5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chilly" dir="tl">
              <a:rot lat="0" lon="0" rev="2700000"/>
            </a:lightRig>
          </a:scene3d>
          <a:sp3d prstMaterial="matte">
            <a:bevelT/>
            <a:contourClr>
              <a:schemeClr val="bg2">
                <a:tint val="1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twoPt" dir="t">
              <a:rot lat="0" lon="0" rev="8100000"/>
            </a:lightRig>
          </a:scene3d>
          <a:sp3d prstMaterial="matte">
            <a:bevelT/>
            <a:bevelB w="0" h="0"/>
            <a:extrusionClr>
              <a:schemeClr val="bg1"/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  <a:lum val="90000"/>
              </a:schemeClr>
            </a:gs>
            <a:gs pos="5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TC010219411[[fn=Motiv lampy]]</Template>
  <TotalTime>251</TotalTime>
  <Words>503</Words>
  <Application>Microsoft Office PowerPoint</Application>
  <PresentationFormat>Předvádění na obrazovce (4:3)</PresentationFormat>
  <Paragraphs>307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Lantern</vt:lpstr>
      <vt:lpstr>ŠABLONA 32   VY_32_INOVACE_20_25_Cooking</vt:lpstr>
      <vt:lpstr>Prezentace aplikace PowerPoint</vt:lpstr>
      <vt:lpstr> Cooking</vt:lpstr>
      <vt:lpstr>Match the words to the pictures:</vt:lpstr>
      <vt:lpstr>Prezentace aplikace PowerPoint</vt:lpstr>
      <vt:lpstr>             frying pan     tray   ingredients   saucepan  bowl         </vt:lpstr>
      <vt:lpstr>          mix    slice    grate     fry     peel</vt:lpstr>
      <vt:lpstr>   ↤   pour     boil    roll      cover  </vt:lpstr>
      <vt:lpstr>Put the sentences in the correct order:</vt:lpstr>
      <vt:lpstr>Find 16 words: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Kunovská Eva</dc:creator>
  <cp:lastModifiedBy>Kunovská Eva</cp:lastModifiedBy>
  <cp:revision>19</cp:revision>
  <dcterms:created xsi:type="dcterms:W3CDTF">2012-01-16T13:46:57Z</dcterms:created>
  <dcterms:modified xsi:type="dcterms:W3CDTF">2012-01-24T08:23:23Z</dcterms:modified>
</cp:coreProperties>
</file>