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9"/>
  </p:notesMasterIdLst>
  <p:sldIdLst>
    <p:sldId id="256" r:id="rId2"/>
    <p:sldId id="257" r:id="rId3"/>
    <p:sldId id="268" r:id="rId4"/>
    <p:sldId id="259" r:id="rId5"/>
    <p:sldId id="265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4" y="1756695"/>
            <a:ext cx="7125112" cy="46966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Zaokrouhlování II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51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Zaokrouhlování II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50728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000" dirty="0" smtClean="0"/>
              <a:t>Pravidla pro zaokrouhlování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4056" y="1268760"/>
            <a:ext cx="7772400" cy="5328592"/>
          </a:xfrm>
        </p:spPr>
        <p:txBody>
          <a:bodyPr>
            <a:normAutofit/>
          </a:bodyPr>
          <a:lstStyle/>
          <a:p>
            <a:pPr marL="582930" indent="-514350">
              <a:spcBef>
                <a:spcPts val="3000"/>
              </a:spcBef>
              <a:spcAft>
                <a:spcPts val="3000"/>
              </a:spcAft>
              <a:buSzPct val="120000"/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ři zaokrouhlování čísel na desetitisíce nebo na statisíce postupujeme podle stejných pravidel jako při zaokrouhlování na tisíce, stovky nebo desítky</a:t>
            </a:r>
          </a:p>
          <a:p>
            <a:pPr marL="582930" indent="-514350">
              <a:spcAft>
                <a:spcPts val="3000"/>
              </a:spcAft>
              <a:buSzPct val="120000"/>
              <a:buFont typeface="+mj-lt"/>
              <a:buAutoNum type="arabicPeriod"/>
            </a:pPr>
            <a:r>
              <a:rPr lang="cs-CZ" dirty="0"/>
              <a:t>Při zaokrouhlování čísel na desetitisíce je rozhodující číslice na </a:t>
            </a:r>
            <a:r>
              <a:rPr lang="cs-CZ" dirty="0" smtClean="0"/>
              <a:t>místě tisíců</a:t>
            </a:r>
          </a:p>
          <a:p>
            <a:pPr marL="582930" indent="-514350">
              <a:spcAft>
                <a:spcPts val="3000"/>
              </a:spcAft>
              <a:buSzPct val="120000"/>
              <a:buFont typeface="+mj-lt"/>
              <a:buAutoNum type="arabicPeriod"/>
            </a:pPr>
            <a:r>
              <a:rPr lang="cs-CZ" dirty="0" smtClean="0"/>
              <a:t>Při zaokrouhlování čísel na statisíce je rozhodující číslice na místě desetitisíců</a:t>
            </a:r>
          </a:p>
          <a:p>
            <a:pPr marL="582930" indent="-514350">
              <a:buSzPct val="120000"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507288" cy="1143000"/>
          </a:xfrm>
        </p:spPr>
        <p:txBody>
          <a:bodyPr>
            <a:normAutofit/>
          </a:bodyPr>
          <a:lstStyle/>
          <a:p>
            <a:pPr algn="ctr"/>
            <a:r>
              <a:rPr lang="cs-CZ" sz="5000" dirty="0" smtClean="0"/>
              <a:t>Příklady zaokrouhlování</a:t>
            </a:r>
            <a:endParaRPr lang="cs-CZ" sz="5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771800" y="1196752"/>
            <a:ext cx="4104456" cy="2520280"/>
          </a:xfrm>
        </p:spPr>
        <p:txBody>
          <a:bodyPr>
            <a:normAutofit fontScale="92500"/>
          </a:bodyPr>
          <a:lstStyle/>
          <a:p>
            <a:pPr marL="68580" indent="0" algn="ctr">
              <a:buNone/>
            </a:pPr>
            <a:r>
              <a:rPr lang="cs-CZ" sz="3200" b="1" dirty="0" smtClean="0">
                <a:latin typeface="+mj-lt"/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  <a:latin typeface="+mj-lt"/>
              </a:rPr>
              <a:t>3</a:t>
            </a:r>
            <a:r>
              <a:rPr lang="cs-CZ" sz="3200" b="1" dirty="0" smtClean="0">
                <a:latin typeface="+mj-lt"/>
              </a:rPr>
              <a:t> 4</a:t>
            </a:r>
            <a:r>
              <a:rPr lang="cs-CZ" sz="3200" b="1" dirty="0">
                <a:latin typeface="+mj-lt"/>
              </a:rPr>
              <a:t>87</a:t>
            </a:r>
            <a:r>
              <a:rPr lang="cs-CZ" sz="3200" b="1" dirty="0" smtClean="0">
                <a:latin typeface="+mj-lt"/>
              </a:rPr>
              <a:t> </a:t>
            </a:r>
            <a:r>
              <a:rPr lang="cs-CZ" sz="3500" b="1" dirty="0">
                <a:latin typeface="+mj-lt"/>
              </a:rPr>
              <a:t>≐</a:t>
            </a:r>
            <a:r>
              <a:rPr lang="cs-CZ" sz="2800" b="1" dirty="0" smtClean="0"/>
              <a:t>  </a:t>
            </a:r>
            <a:r>
              <a:rPr lang="cs-CZ" sz="3200" b="1" dirty="0" smtClean="0">
                <a:latin typeface="+mj-lt"/>
              </a:rPr>
              <a:t>50 000</a:t>
            </a:r>
          </a:p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1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5</a:t>
            </a:r>
            <a:r>
              <a:rPr lang="cs-CZ" sz="3200" b="1" dirty="0">
                <a:latin typeface="+mj-lt"/>
              </a:rPr>
              <a:t> 000 </a:t>
            </a:r>
            <a:r>
              <a:rPr lang="cs-CZ" sz="3500" b="1" dirty="0">
                <a:latin typeface="+mj-lt"/>
              </a:rPr>
              <a:t>≐</a:t>
            </a:r>
            <a:r>
              <a:rPr lang="cs-CZ" sz="3200" b="1" dirty="0">
                <a:latin typeface="+mj-lt"/>
              </a:rPr>
              <a:t> 20 000</a:t>
            </a:r>
          </a:p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6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8</a:t>
            </a:r>
            <a:r>
              <a:rPr lang="cs-CZ" sz="3200" b="1" dirty="0">
                <a:latin typeface="+mj-lt"/>
              </a:rPr>
              <a:t> 249 </a:t>
            </a:r>
            <a:r>
              <a:rPr lang="cs-CZ" sz="3500" b="1" dirty="0"/>
              <a:t>≐</a:t>
            </a:r>
            <a:r>
              <a:rPr lang="cs-CZ" sz="3200" b="1" dirty="0">
                <a:latin typeface="+mj-lt"/>
              </a:rPr>
              <a:t> 70 000</a:t>
            </a:r>
          </a:p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14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6</a:t>
            </a:r>
            <a:r>
              <a:rPr lang="cs-CZ" sz="3200" b="1" dirty="0">
                <a:latin typeface="+mj-lt"/>
              </a:rPr>
              <a:t> 512 </a:t>
            </a:r>
            <a:r>
              <a:rPr lang="cs-CZ" sz="3500" b="1" dirty="0"/>
              <a:t>≐</a:t>
            </a:r>
            <a:r>
              <a:rPr lang="cs-CZ" sz="3200" b="1" dirty="0">
                <a:latin typeface="+mj-lt"/>
              </a:rPr>
              <a:t> 150 000</a:t>
            </a:r>
          </a:p>
          <a:p>
            <a:pPr marL="68580" indent="0">
              <a:buNone/>
            </a:pPr>
            <a:endParaRPr lang="cs-CZ" sz="3200" b="1" dirty="0" smtClean="0">
              <a:latin typeface="+mj-lt"/>
            </a:endParaRPr>
          </a:p>
          <a:p>
            <a:pPr marL="68580" indent="0">
              <a:buNone/>
            </a:pPr>
            <a:endParaRPr lang="cs-CZ" sz="3200" b="1" dirty="0">
              <a:latin typeface="+mj-lt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1547664" y="4077072"/>
            <a:ext cx="6480720" cy="252028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3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2</a:t>
            </a:r>
            <a:r>
              <a:rPr lang="cs-CZ" sz="3200" b="1" dirty="0">
                <a:latin typeface="+mj-lt"/>
              </a:rPr>
              <a:t>7 990 ≐ 300 000</a:t>
            </a:r>
          </a:p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4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5</a:t>
            </a:r>
            <a:r>
              <a:rPr lang="cs-CZ" sz="3200" b="1" dirty="0">
                <a:latin typeface="+mj-lt"/>
              </a:rPr>
              <a:t>0 000 ≐ 500 000</a:t>
            </a:r>
          </a:p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1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6</a:t>
            </a:r>
            <a:r>
              <a:rPr lang="cs-CZ" sz="3200" b="1" dirty="0">
                <a:latin typeface="+mj-lt"/>
              </a:rPr>
              <a:t>6 895 ≐ 200 000</a:t>
            </a:r>
          </a:p>
          <a:p>
            <a:pPr marL="68580" indent="0" algn="ctr">
              <a:buNone/>
            </a:pPr>
            <a:r>
              <a:rPr lang="cs-CZ" sz="3200" b="1" dirty="0">
                <a:latin typeface="+mj-lt"/>
              </a:rPr>
              <a:t>1 3</a:t>
            </a:r>
            <a:r>
              <a:rPr lang="cs-CZ" sz="3200" b="1" dirty="0">
                <a:solidFill>
                  <a:srgbClr val="FFFF00"/>
                </a:solidFill>
                <a:latin typeface="+mj-lt"/>
              </a:rPr>
              <a:t>9</a:t>
            </a:r>
            <a:r>
              <a:rPr lang="cs-CZ" sz="3200" b="1" dirty="0">
                <a:latin typeface="+mj-lt"/>
              </a:rPr>
              <a:t>9 119 ≐ 1 400 000</a:t>
            </a:r>
          </a:p>
          <a:p>
            <a:pPr marL="68580" indent="0">
              <a:buFont typeface="Wingdings"/>
              <a:buNone/>
            </a:pPr>
            <a:endParaRPr lang="cs-CZ" sz="3200" b="1" dirty="0">
              <a:latin typeface="+mj-lt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55576" y="3789040"/>
            <a:ext cx="792088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453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Zaokrouhluj čísla</a:t>
            </a:r>
            <a:endParaRPr lang="cs-CZ" sz="65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515314"/>
              </p:ext>
            </p:extLst>
          </p:nvPr>
        </p:nvGraphicFramePr>
        <p:xfrm>
          <a:off x="539550" y="1784350"/>
          <a:ext cx="8424940" cy="430894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684988"/>
                <a:gridCol w="1684988"/>
                <a:gridCol w="1684988"/>
                <a:gridCol w="1684988"/>
                <a:gridCol w="1684988"/>
              </a:tblGrid>
              <a:tr h="1077237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Dané</a:t>
                      </a:r>
                      <a:r>
                        <a:rPr lang="cs-CZ" sz="2000" baseline="0" dirty="0" smtClean="0"/>
                        <a:t> číslo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68580" indent="0" algn="ctr" rtl="0" eaLnBrk="1" latinLnBrk="0" hangingPunct="1">
                        <a:spcBef>
                          <a:spcPts val="700"/>
                        </a:spcBef>
                        <a:buClr>
                          <a:schemeClr val="tx2"/>
                        </a:buClr>
                        <a:buSzPct val="95000"/>
                        <a:buFont typeface="Wingdings"/>
                        <a:buNone/>
                      </a:pPr>
                      <a:r>
                        <a:rPr kumimoji="0" lang="cs-CZ" sz="2600" b="1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48 642</a:t>
                      </a:r>
                      <a:endParaRPr kumimoji="0" lang="cs-CZ" sz="2600" b="1" kern="1200" dirty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68580" indent="0" algn="ctr" rtl="0" eaLnBrk="1" latinLnBrk="0" hangingPunct="1">
                        <a:spcBef>
                          <a:spcPts val="700"/>
                        </a:spcBef>
                        <a:buClr>
                          <a:schemeClr val="tx2"/>
                        </a:buClr>
                        <a:buSzPct val="95000"/>
                        <a:buFont typeface="Wingdings"/>
                        <a:buNone/>
                      </a:pPr>
                      <a:r>
                        <a:rPr kumimoji="0" lang="cs-CZ" sz="2600" b="1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604 154</a:t>
                      </a:r>
                      <a:endParaRPr kumimoji="0" lang="cs-CZ" sz="2600" b="1" kern="1200" dirty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68580" indent="0" algn="ctr" rtl="0" eaLnBrk="1" latinLnBrk="0" hangingPunct="1">
                        <a:spcBef>
                          <a:spcPts val="700"/>
                        </a:spcBef>
                        <a:buClr>
                          <a:schemeClr val="tx2"/>
                        </a:buClr>
                        <a:buSzPct val="95000"/>
                        <a:buFont typeface="Wingdings"/>
                        <a:buNone/>
                      </a:pPr>
                      <a:r>
                        <a:rPr kumimoji="0" lang="cs-CZ" sz="2600" b="1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86 135</a:t>
                      </a:r>
                      <a:endParaRPr kumimoji="0" lang="cs-CZ" sz="2600" b="1" kern="1200" dirty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68580" indent="0" algn="ctr" rtl="0" eaLnBrk="1" latinLnBrk="0" hangingPunct="1">
                        <a:spcBef>
                          <a:spcPts val="700"/>
                        </a:spcBef>
                        <a:buClr>
                          <a:schemeClr val="tx2"/>
                        </a:buClr>
                        <a:buSzPct val="95000"/>
                        <a:buFont typeface="Wingdings"/>
                        <a:buNone/>
                      </a:pPr>
                      <a:r>
                        <a:rPr kumimoji="0" lang="cs-CZ" sz="2600" b="1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328 990</a:t>
                      </a:r>
                      <a:endParaRPr kumimoji="0" lang="cs-CZ" sz="2600" b="1" kern="1200" dirty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077237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Zaokrouhlené</a:t>
                      </a:r>
                      <a:r>
                        <a:rPr lang="cs-CZ" sz="2000" baseline="0" dirty="0" smtClean="0"/>
                        <a:t> na stovky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077237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Zaokrouhlené</a:t>
                      </a:r>
                      <a:r>
                        <a:rPr lang="cs-CZ" sz="2000" baseline="0" dirty="0" smtClean="0"/>
                        <a:t> na tisíce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077237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Zaokrouhlené na desetitisíce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507288" cy="1143000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/>
              <a:t>Počty obyvatel některých měst ČR</a:t>
            </a:r>
            <a:endParaRPr lang="cs-CZ" sz="3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19805"/>
              </p:ext>
            </p:extLst>
          </p:nvPr>
        </p:nvGraphicFramePr>
        <p:xfrm>
          <a:off x="827088" y="1268407"/>
          <a:ext cx="7772400" cy="482488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402074"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Zaokrouhleno na</a:t>
                      </a:r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207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statisíce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desetitisíce</a:t>
                      </a:r>
                      <a:endParaRPr lang="cs-CZ" dirty="0"/>
                    </a:p>
                  </a:txBody>
                  <a:tcPr anchor="ctr"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Brno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389 727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České Budějovice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99 642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Hradec Králové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100 809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Cheb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32 043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Olomouc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106</a:t>
                      </a:r>
                      <a:r>
                        <a:rPr lang="cs-CZ" baseline="0" dirty="0" smtClean="0"/>
                        <a:t> 003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Ostrava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326 396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Pardubice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94 787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Plzeň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172 402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1 215 771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4">
                <a:tc>
                  <a:txBody>
                    <a:bodyPr/>
                    <a:lstStyle/>
                    <a:p>
                      <a:r>
                        <a:rPr lang="cs-CZ" dirty="0" smtClean="0"/>
                        <a:t>Ústí</a:t>
                      </a:r>
                      <a:r>
                        <a:rPr lang="cs-CZ" baseline="0" dirty="0" smtClean="0"/>
                        <a:t> nad Labem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97 003</a:t>
                      </a:r>
                      <a:endParaRPr lang="cs-CZ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845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Vytvořeno jako DUM do předmětu matematika na základní škole a </a:t>
            </a:r>
            <a:r>
              <a:rPr lang="cs-CZ" dirty="0"/>
              <a:t>mateřské škole Mladá Boleslav </a:t>
            </a:r>
            <a:r>
              <a:rPr lang="cs-CZ" dirty="0" smtClean="0">
                <a:solidFill>
                  <a:schemeClr val="tx1"/>
                </a:solidFill>
              </a:rPr>
              <a:t>17.listopadu 1325, příspěvková organizace, </a:t>
            </a:r>
            <a:r>
              <a:rPr lang="cs-CZ" smtClean="0">
                <a:solidFill>
                  <a:schemeClr val="tx1"/>
                </a:solidFill>
              </a:rPr>
              <a:t>pro </a:t>
            </a:r>
            <a:r>
              <a:rPr lang="cs-CZ" smtClean="0"/>
              <a:t>čtvrtý</a:t>
            </a:r>
            <a:r>
              <a:rPr lang="cs-CZ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ročník základní školy.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doplnění učiva o zaokrouhlování.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http://cs.wikipedia.org/wiki/Seznam_m%C4%9Bst_v_%C4%8Cesku_podle_po%C4%8Dtu_obyvatel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476</TotalTime>
  <Words>256</Words>
  <Application>Microsoft Office PowerPoint</Application>
  <PresentationFormat>Předvádění na obrazovce (4:3)</PresentationFormat>
  <Paragraphs>72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     </vt:lpstr>
      <vt:lpstr>Pravidla pro zaokrouhlování</vt:lpstr>
      <vt:lpstr>Příklady zaokrouhlování</vt:lpstr>
      <vt:lpstr>Zaokrouhluj čísla</vt:lpstr>
      <vt:lpstr>Počty obyvatel některých měst ČR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28</cp:revision>
  <dcterms:created xsi:type="dcterms:W3CDTF">2011-11-03T08:32:54Z</dcterms:created>
  <dcterms:modified xsi:type="dcterms:W3CDTF">2013-05-30T09:09:02Z</dcterms:modified>
</cp:coreProperties>
</file>