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9"/>
  </p:notesMasterIdLst>
  <p:sldIdLst>
    <p:sldId id="256" r:id="rId2"/>
    <p:sldId id="257" r:id="rId3"/>
    <p:sldId id="259" r:id="rId4"/>
    <p:sldId id="268" r:id="rId5"/>
    <p:sldId id="269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Písemné násobení do 10 000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Autor:  </a:t>
            </a:r>
            <a:r>
              <a:rPr lang="cs-CZ" dirty="0" smtClean="0"/>
              <a:t>Mgr. Věra Martincová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VY_32_INOVACE_</a:t>
            </a:r>
            <a:r>
              <a:rPr lang="cs-CZ" dirty="0" smtClean="0"/>
              <a:t>52</a:t>
            </a:r>
            <a:r>
              <a:rPr lang="cs-CZ" dirty="0" smtClean="0">
                <a:solidFill>
                  <a:schemeClr val="bg1"/>
                </a:solidFill>
              </a:rPr>
              <a:t>_</a:t>
            </a:r>
            <a:r>
              <a:rPr lang="cs-CZ" dirty="0" smtClean="0"/>
              <a:t>Písemné násobení do 10 000</a:t>
            </a:r>
            <a:endParaRPr lang="cs-CZ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Vynásob písemně:</a:t>
            </a:r>
            <a:endParaRPr lang="cs-CZ" sz="65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899592" y="2564904"/>
            <a:ext cx="648072" cy="792088"/>
          </a:xfrm>
          <a:prstGeom prst="straightConnector1">
            <a:avLst/>
          </a:prstGeom>
          <a:ln w="539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11560" y="1700808"/>
            <a:ext cx="2016224" cy="3733800"/>
          </a:xfrm>
        </p:spPr>
        <p:txBody>
          <a:bodyPr>
            <a:normAutofit lnSpcReduction="10000"/>
          </a:bodyPr>
          <a:lstStyle/>
          <a:p>
            <a:pPr marL="68580" indent="0">
              <a:spcBef>
                <a:spcPts val="3600"/>
              </a:spcBef>
              <a:spcAft>
                <a:spcPts val="3000"/>
              </a:spcAft>
              <a:buNone/>
            </a:pPr>
            <a:r>
              <a:rPr lang="cs-CZ" sz="7000" dirty="0" smtClean="0">
                <a:solidFill>
                  <a:srgbClr val="FF0000"/>
                </a:solidFill>
              </a:rPr>
              <a:t>3</a:t>
            </a:r>
            <a:r>
              <a:rPr lang="cs-CZ" sz="7000" dirty="0" smtClean="0">
                <a:solidFill>
                  <a:schemeClr val="bg1"/>
                </a:solidFill>
                <a:latin typeface="Eras Demi ITC" pitchFamily="34" charset="0"/>
              </a:rPr>
              <a:t>1</a:t>
            </a:r>
            <a:r>
              <a:rPr lang="cs-CZ" sz="7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2</a:t>
            </a:r>
          </a:p>
          <a:p>
            <a:pPr marL="68580" indent="0">
              <a:buNone/>
            </a:pPr>
            <a:r>
              <a:rPr lang="cs-CZ" sz="7000" u="sng" dirty="0" smtClean="0"/>
              <a:t>. 	3</a:t>
            </a:r>
          </a:p>
          <a:p>
            <a:pPr marL="68580" indent="0">
              <a:buNone/>
            </a:pPr>
            <a:r>
              <a:rPr lang="cs-CZ" sz="7000" dirty="0" smtClean="0">
                <a:solidFill>
                  <a:srgbClr val="FF0000"/>
                </a:solidFill>
              </a:rPr>
              <a:t>9</a:t>
            </a:r>
            <a:r>
              <a:rPr lang="cs-CZ" sz="7000" dirty="0" smtClean="0">
                <a:solidFill>
                  <a:schemeClr val="bg1"/>
                </a:solidFill>
              </a:rPr>
              <a:t>3</a:t>
            </a:r>
            <a:r>
              <a:rPr lang="cs-CZ" sz="7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6</a:t>
            </a:r>
          </a:p>
          <a:p>
            <a:pPr marL="68580" indent="0">
              <a:buNone/>
            </a:pP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1376183" y="2563546"/>
            <a:ext cx="243489" cy="649430"/>
          </a:xfrm>
          <a:prstGeom prst="straightConnector1">
            <a:avLst/>
          </a:prstGeom>
          <a:ln w="539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1763688" y="2563546"/>
            <a:ext cx="1" cy="639242"/>
          </a:xfrm>
          <a:prstGeom prst="straightConnector1">
            <a:avLst/>
          </a:prstGeom>
          <a:ln w="53975">
            <a:solidFill>
              <a:schemeClr val="accent5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2987824" y="2071464"/>
            <a:ext cx="6046440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None/>
            </a:pPr>
            <a:r>
              <a:rPr lang="cs-CZ" sz="4000" dirty="0" smtClean="0"/>
              <a:t>Druhým činitelem násobíme nejprve jednotky, potom desítky a potom stovky prvního činitele</a:t>
            </a:r>
          </a:p>
          <a:p>
            <a:pPr marL="0" indent="0">
              <a:buFont typeface="Wingdings 3" pitchFamily="18" charset="2"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495008"/>
            <a:ext cx="936104" cy="17899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223</a:t>
            </a:r>
          </a:p>
          <a:p>
            <a:pPr>
              <a:buNone/>
            </a:pPr>
            <a:r>
              <a:rPr lang="cs-CZ" sz="4000" u="sng" dirty="0" smtClean="0"/>
              <a:t>.   3</a:t>
            </a:r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2267744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421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2</a:t>
            </a:r>
          </a:p>
        </p:txBody>
      </p:sp>
      <p:sp>
        <p:nvSpPr>
          <p:cNvPr id="8" name="Zástupný symbol pro obsah 6"/>
          <p:cNvSpPr txBox="1">
            <a:spLocks/>
          </p:cNvSpPr>
          <p:nvPr/>
        </p:nvSpPr>
        <p:spPr>
          <a:xfrm>
            <a:off x="4139952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302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3</a:t>
            </a: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5796136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210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4</a:t>
            </a:r>
          </a:p>
        </p:txBody>
      </p:sp>
      <p:sp>
        <p:nvSpPr>
          <p:cNvPr id="12" name="Zástupný symbol pro obsah 6"/>
          <p:cNvSpPr txBox="1">
            <a:spLocks/>
          </p:cNvSpPr>
          <p:nvPr/>
        </p:nvSpPr>
        <p:spPr>
          <a:xfrm>
            <a:off x="7380312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334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2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67744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39952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96136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380312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ástupný symbol pro obsah 6"/>
          <p:cNvSpPr txBox="1">
            <a:spLocks/>
          </p:cNvSpPr>
          <p:nvPr/>
        </p:nvSpPr>
        <p:spPr>
          <a:xfrm>
            <a:off x="467544" y="3727256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431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2</a:t>
            </a:r>
          </a:p>
        </p:txBody>
      </p:sp>
      <p:sp>
        <p:nvSpPr>
          <p:cNvPr id="18" name="Zástupný symbol pro obsah 6"/>
          <p:cNvSpPr txBox="1">
            <a:spLocks/>
          </p:cNvSpPr>
          <p:nvPr/>
        </p:nvSpPr>
        <p:spPr>
          <a:xfrm>
            <a:off x="2267744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220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</a:t>
            </a:r>
            <a:r>
              <a:rPr lang="cs-CZ" sz="4000" u="sng" dirty="0"/>
              <a:t>3</a:t>
            </a:r>
            <a:endParaRPr lang="cs-CZ" sz="4000" u="sng" dirty="0" smtClean="0"/>
          </a:p>
        </p:txBody>
      </p:sp>
      <p:sp>
        <p:nvSpPr>
          <p:cNvPr id="19" name="Zástupný symbol pro obsah 6"/>
          <p:cNvSpPr txBox="1">
            <a:spLocks/>
          </p:cNvSpPr>
          <p:nvPr/>
        </p:nvSpPr>
        <p:spPr>
          <a:xfrm>
            <a:off x="4139952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242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2</a:t>
            </a:r>
          </a:p>
        </p:txBody>
      </p:sp>
      <p:sp>
        <p:nvSpPr>
          <p:cNvPr id="20" name="Zástupný symbol pro obsah 6"/>
          <p:cNvSpPr txBox="1">
            <a:spLocks/>
          </p:cNvSpPr>
          <p:nvPr/>
        </p:nvSpPr>
        <p:spPr>
          <a:xfrm>
            <a:off x="5796136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310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3</a:t>
            </a:r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7380312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213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3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67544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39752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11960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796136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52320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  <p:bldP spid="6" grpId="0"/>
      <p:bldP spid="8" grpId="0"/>
      <p:bldP spid="9" grpId="0"/>
      <p:bldP spid="12" grpId="0"/>
      <p:bldP spid="3" grpId="0" animBg="1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Vynásob písemně:</a:t>
            </a:r>
            <a:endParaRPr lang="cs-CZ" sz="65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979712" y="2780928"/>
            <a:ext cx="648072" cy="792088"/>
          </a:xfrm>
          <a:prstGeom prst="straightConnector1">
            <a:avLst/>
          </a:prstGeom>
          <a:ln w="539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259632" y="1772816"/>
            <a:ext cx="2376264" cy="4896544"/>
          </a:xfrm>
        </p:spPr>
        <p:txBody>
          <a:bodyPr>
            <a:normAutofit/>
          </a:bodyPr>
          <a:lstStyle/>
          <a:p>
            <a:pPr marL="68580" indent="0">
              <a:spcBef>
                <a:spcPts val="3600"/>
              </a:spcBef>
              <a:spcAft>
                <a:spcPts val="3000"/>
              </a:spcAft>
              <a:buNone/>
            </a:pPr>
            <a:r>
              <a:rPr lang="cs-CZ" sz="7000" dirty="0" smtClean="0">
                <a:solidFill>
                  <a:srgbClr val="FF0000"/>
                </a:solidFill>
              </a:rPr>
              <a:t>  3</a:t>
            </a:r>
            <a:r>
              <a:rPr lang="cs-CZ" sz="7000" dirty="0">
                <a:solidFill>
                  <a:schemeClr val="bg1"/>
                </a:solidFill>
              </a:rPr>
              <a:t>3</a:t>
            </a:r>
            <a:r>
              <a:rPr lang="cs-CZ" sz="7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2</a:t>
            </a:r>
          </a:p>
          <a:p>
            <a:pPr marL="68580" indent="0">
              <a:buNone/>
            </a:pPr>
            <a:r>
              <a:rPr lang="cs-CZ" sz="7000" dirty="0" smtClean="0"/>
              <a:t>.  	  5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+</a:t>
            </a:r>
            <a:r>
              <a:rPr lang="cs-CZ" dirty="0" smtClean="0">
                <a:latin typeface="Eras Demi ITC" pitchFamily="34" charset="0"/>
              </a:rPr>
              <a:t>1</a:t>
            </a:r>
            <a:r>
              <a:rPr lang="cs-CZ" dirty="0" smtClean="0"/>
              <a:t>   +</a:t>
            </a:r>
            <a:r>
              <a:rPr lang="cs-CZ" dirty="0" smtClean="0">
                <a:latin typeface="Eras Demi ITC" pitchFamily="34" charset="0"/>
              </a:rPr>
              <a:t>1</a:t>
            </a:r>
          </a:p>
          <a:p>
            <a:pPr marL="68580" indent="0">
              <a:buNone/>
            </a:pPr>
            <a:r>
              <a:rPr lang="cs-CZ" sz="7000" dirty="0" smtClean="0">
                <a:solidFill>
                  <a:srgbClr val="FF0000"/>
                </a:solidFill>
                <a:latin typeface="Eras Demi ITC" pitchFamily="34" charset="0"/>
              </a:rPr>
              <a:t>1</a:t>
            </a:r>
            <a:r>
              <a:rPr lang="cs-CZ" sz="7000" dirty="0" smtClean="0">
                <a:solidFill>
                  <a:srgbClr val="FF0000"/>
                </a:solidFill>
              </a:rPr>
              <a:t>6</a:t>
            </a:r>
            <a:r>
              <a:rPr lang="cs-CZ" sz="7000" dirty="0">
                <a:solidFill>
                  <a:schemeClr val="bg1"/>
                </a:solidFill>
              </a:rPr>
              <a:t>6</a:t>
            </a:r>
            <a:r>
              <a:rPr lang="cs-CZ" sz="7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0</a:t>
            </a:r>
          </a:p>
          <a:p>
            <a:pPr marL="68580" indent="0">
              <a:buNone/>
            </a:pP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2483768" y="2852936"/>
            <a:ext cx="243489" cy="649430"/>
          </a:xfrm>
          <a:prstGeom prst="straightConnector1">
            <a:avLst/>
          </a:prstGeom>
          <a:ln w="539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2915816" y="2780995"/>
            <a:ext cx="1" cy="639242"/>
          </a:xfrm>
          <a:prstGeom prst="straightConnector1">
            <a:avLst/>
          </a:prstGeom>
          <a:ln w="53975">
            <a:solidFill>
              <a:schemeClr val="accent5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331640" y="4437112"/>
            <a:ext cx="18719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3"/>
          <p:cNvSpPr txBox="1">
            <a:spLocks/>
          </p:cNvSpPr>
          <p:nvPr/>
        </p:nvSpPr>
        <p:spPr>
          <a:xfrm>
            <a:off x="5436096" y="1772816"/>
            <a:ext cx="2376264" cy="4896544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3600"/>
              </a:spcBef>
              <a:spcAft>
                <a:spcPts val="3000"/>
              </a:spcAft>
              <a:buFont typeface="Wingdings 3" pitchFamily="18" charset="2"/>
              <a:buNone/>
            </a:pPr>
            <a:r>
              <a:rPr lang="cs-CZ" sz="7000" dirty="0" smtClean="0">
                <a:solidFill>
                  <a:srgbClr val="FF0000"/>
                </a:solidFill>
              </a:rPr>
              <a:t>  8</a:t>
            </a:r>
            <a:r>
              <a:rPr lang="cs-CZ" sz="7000" dirty="0" smtClean="0">
                <a:solidFill>
                  <a:schemeClr val="bg1"/>
                </a:solidFill>
              </a:rPr>
              <a:t>4</a:t>
            </a:r>
            <a:r>
              <a:rPr lang="cs-CZ" sz="7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6</a:t>
            </a:r>
          </a:p>
          <a:p>
            <a:pPr marL="68580" indent="0">
              <a:buFont typeface="Wingdings 3" pitchFamily="18" charset="2"/>
              <a:buNone/>
            </a:pPr>
            <a:r>
              <a:rPr lang="cs-CZ" sz="7000" dirty="0" smtClean="0"/>
              <a:t>.  	  5</a:t>
            </a:r>
          </a:p>
          <a:p>
            <a:pPr marL="68580" indent="0">
              <a:buFont typeface="Wingdings 3" pitchFamily="18" charset="2"/>
              <a:buNone/>
            </a:pPr>
            <a:r>
              <a:rPr lang="cs-CZ" dirty="0" smtClean="0"/>
              <a:t>       </a:t>
            </a:r>
            <a:r>
              <a:rPr lang="cs-CZ" dirty="0" smtClean="0">
                <a:latin typeface="+mj-lt"/>
              </a:rPr>
              <a:t>+2</a:t>
            </a:r>
            <a:r>
              <a:rPr lang="cs-CZ" dirty="0" smtClean="0"/>
              <a:t>   +3</a:t>
            </a:r>
            <a:endParaRPr lang="cs-CZ" dirty="0" smtClean="0">
              <a:latin typeface="Eras Demi ITC" pitchFamily="34" charset="0"/>
            </a:endParaRPr>
          </a:p>
          <a:p>
            <a:pPr marL="68580" indent="0">
              <a:buFont typeface="Wingdings 3" pitchFamily="18" charset="2"/>
              <a:buNone/>
            </a:pPr>
            <a:r>
              <a:rPr lang="cs-CZ" sz="7000" dirty="0">
                <a:solidFill>
                  <a:srgbClr val="FF0000"/>
                </a:solidFill>
              </a:rPr>
              <a:t>4</a:t>
            </a:r>
            <a:r>
              <a:rPr lang="cs-CZ" sz="7000" dirty="0" smtClean="0">
                <a:solidFill>
                  <a:srgbClr val="FF0000"/>
                </a:solidFill>
              </a:rPr>
              <a:t>2</a:t>
            </a:r>
            <a:r>
              <a:rPr lang="cs-CZ" sz="7000" dirty="0" smtClean="0">
                <a:solidFill>
                  <a:schemeClr val="bg1"/>
                </a:solidFill>
              </a:rPr>
              <a:t>3</a:t>
            </a:r>
            <a:r>
              <a:rPr lang="cs-CZ" sz="7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0</a:t>
            </a:r>
          </a:p>
          <a:p>
            <a:pPr marL="68580" indent="0">
              <a:buFont typeface="Wingdings 3" pitchFamily="18" charset="2"/>
              <a:buNone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5508320" y="4437112"/>
            <a:ext cx="187199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6228183" y="2780928"/>
            <a:ext cx="648072" cy="792088"/>
          </a:xfrm>
          <a:prstGeom prst="straightConnector1">
            <a:avLst/>
          </a:prstGeom>
          <a:ln w="539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6732239" y="2852936"/>
            <a:ext cx="243489" cy="649430"/>
          </a:xfrm>
          <a:prstGeom prst="straightConnector1">
            <a:avLst/>
          </a:prstGeom>
          <a:ln w="539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7164287" y="2780995"/>
            <a:ext cx="1" cy="639242"/>
          </a:xfrm>
          <a:prstGeom prst="straightConnector1">
            <a:avLst/>
          </a:prstGeom>
          <a:ln w="53975">
            <a:solidFill>
              <a:schemeClr val="accent5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92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495008"/>
            <a:ext cx="936104" cy="17899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239</a:t>
            </a:r>
          </a:p>
          <a:p>
            <a:pPr>
              <a:buNone/>
            </a:pPr>
            <a:r>
              <a:rPr lang="cs-CZ" sz="4000" u="sng" dirty="0" smtClean="0"/>
              <a:t>.   4</a:t>
            </a:r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2267744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478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2</a:t>
            </a:r>
          </a:p>
        </p:txBody>
      </p:sp>
      <p:sp>
        <p:nvSpPr>
          <p:cNvPr id="8" name="Zástupný symbol pro obsah 6"/>
          <p:cNvSpPr txBox="1">
            <a:spLocks/>
          </p:cNvSpPr>
          <p:nvPr/>
        </p:nvSpPr>
        <p:spPr>
          <a:xfrm>
            <a:off x="4139952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296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3</a:t>
            </a: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5796136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387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2</a:t>
            </a:r>
          </a:p>
        </p:txBody>
      </p:sp>
      <p:sp>
        <p:nvSpPr>
          <p:cNvPr id="12" name="Zástupný symbol pro obsah 6"/>
          <p:cNvSpPr txBox="1">
            <a:spLocks/>
          </p:cNvSpPr>
          <p:nvPr/>
        </p:nvSpPr>
        <p:spPr>
          <a:xfrm>
            <a:off x="7380312" y="1484784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159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5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67744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39952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96136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380312" y="2852936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ástupný symbol pro obsah 6"/>
          <p:cNvSpPr txBox="1">
            <a:spLocks/>
          </p:cNvSpPr>
          <p:nvPr/>
        </p:nvSpPr>
        <p:spPr>
          <a:xfrm>
            <a:off x="467544" y="3727256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189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3</a:t>
            </a:r>
          </a:p>
        </p:txBody>
      </p:sp>
      <p:sp>
        <p:nvSpPr>
          <p:cNvPr id="18" name="Zástupný symbol pro obsah 6"/>
          <p:cNvSpPr txBox="1">
            <a:spLocks/>
          </p:cNvSpPr>
          <p:nvPr/>
        </p:nvSpPr>
        <p:spPr>
          <a:xfrm>
            <a:off x="2267744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435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4</a:t>
            </a:r>
          </a:p>
        </p:txBody>
      </p:sp>
      <p:sp>
        <p:nvSpPr>
          <p:cNvPr id="19" name="Zástupný symbol pro obsah 6"/>
          <p:cNvSpPr txBox="1">
            <a:spLocks/>
          </p:cNvSpPr>
          <p:nvPr/>
        </p:nvSpPr>
        <p:spPr>
          <a:xfrm>
            <a:off x="4139952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326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6</a:t>
            </a:r>
          </a:p>
        </p:txBody>
      </p:sp>
      <p:sp>
        <p:nvSpPr>
          <p:cNvPr id="20" name="Zástupný symbol pro obsah 6"/>
          <p:cNvSpPr txBox="1">
            <a:spLocks/>
          </p:cNvSpPr>
          <p:nvPr/>
        </p:nvSpPr>
        <p:spPr>
          <a:xfrm>
            <a:off x="5796136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437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8</a:t>
            </a:r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7380312" y="3717032"/>
            <a:ext cx="936104" cy="178997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pitchFamily="18" charset="2"/>
              <a:buNone/>
            </a:pPr>
            <a:r>
              <a:rPr lang="cs-CZ" sz="4000" dirty="0" smtClean="0"/>
              <a:t>327</a:t>
            </a:r>
          </a:p>
          <a:p>
            <a:pPr>
              <a:buFont typeface="Wingdings 3" pitchFamily="18" charset="2"/>
              <a:buNone/>
            </a:pPr>
            <a:r>
              <a:rPr lang="cs-CZ" sz="4000" u="sng" dirty="0" smtClean="0"/>
              <a:t>.   9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67544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39752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11960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796136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52320" y="5085184"/>
            <a:ext cx="864096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80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  <p:bldP spid="6" grpId="0"/>
      <p:bldP spid="8" grpId="0"/>
      <p:bldP spid="9" grpId="0"/>
      <p:bldP spid="12" grpId="0"/>
      <p:bldP spid="3" grpId="0" animBg="1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základní škole a mateřské škole Mladá Boleslav 17.listopadu 1325, příspěvková organizace, </a:t>
            </a:r>
            <a:r>
              <a:rPr lang="cs-CZ" sz="2500" smtClean="0">
                <a:solidFill>
                  <a:schemeClr val="tx1"/>
                </a:solidFill>
              </a:rPr>
              <a:t>pro </a:t>
            </a:r>
            <a:r>
              <a:rPr lang="cs-CZ" sz="2500" smtClean="0"/>
              <a:t>čtvrtý</a:t>
            </a:r>
            <a:r>
              <a:rPr lang="cs-CZ" sz="2500" smtClean="0">
                <a:solidFill>
                  <a:schemeClr val="tx1"/>
                </a:solidFill>
              </a:rPr>
              <a:t> </a:t>
            </a:r>
            <a:r>
              <a:rPr lang="cs-CZ" sz="2500" dirty="0" smtClean="0">
                <a:solidFill>
                  <a:schemeClr val="tx1"/>
                </a:solidFill>
              </a:rPr>
              <a:t>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učiva o písemném násobení do  10000.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2012/2013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text vlastní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459</TotalTime>
  <Words>190</Words>
  <Application>Microsoft Office PowerPoint</Application>
  <PresentationFormat>Předvádění na obrazovce (4:3)</PresentationFormat>
  <Paragraphs>77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 Pop</vt:lpstr>
      <vt:lpstr>     </vt:lpstr>
      <vt:lpstr>Vynásob písemně:</vt:lpstr>
      <vt:lpstr>Příklady</vt:lpstr>
      <vt:lpstr>Vynásob písemně: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Vlasta Skořepová</cp:lastModifiedBy>
  <cp:revision>25</cp:revision>
  <dcterms:created xsi:type="dcterms:W3CDTF">2011-11-03T08:32:54Z</dcterms:created>
  <dcterms:modified xsi:type="dcterms:W3CDTF">2013-05-30T07:50:52Z</dcterms:modified>
</cp:coreProperties>
</file>