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9"/>
  </p:notesMasterIdLst>
  <p:sldIdLst>
    <p:sldId id="256" r:id="rId2"/>
    <p:sldId id="257" r:id="rId3"/>
    <p:sldId id="259" r:id="rId4"/>
    <p:sldId id="268" r:id="rId5"/>
    <p:sldId id="269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http://www.ireceptar.cz/res/data/108/013148.jpg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Písemné dělení jednociferným číslem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VY_32_INOVACE_53_Písemné dělení jednociferným číslem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oloviční rámeček 11"/>
          <p:cNvSpPr/>
          <p:nvPr/>
        </p:nvSpPr>
        <p:spPr>
          <a:xfrm rot="10800000">
            <a:off x="5443088" y="2996948"/>
            <a:ext cx="360040" cy="360043"/>
          </a:xfrm>
          <a:prstGeom prst="halfFrame">
            <a:avLst/>
          </a:prstGeom>
          <a:solidFill>
            <a:schemeClr val="tx1"/>
          </a:solidFill>
          <a:ln w="952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Poloviční rámeček 7"/>
          <p:cNvSpPr/>
          <p:nvPr/>
        </p:nvSpPr>
        <p:spPr>
          <a:xfrm rot="10800000">
            <a:off x="2267744" y="2996947"/>
            <a:ext cx="360040" cy="360043"/>
          </a:xfrm>
          <a:prstGeom prst="halfFrame">
            <a:avLst/>
          </a:prstGeom>
          <a:solidFill>
            <a:schemeClr val="tx1"/>
          </a:solidFill>
          <a:ln w="952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Písemné dělení</a:t>
            </a:r>
            <a:endParaRPr lang="cs-CZ" sz="6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136904" cy="3528392"/>
          </a:xfrm>
        </p:spPr>
        <p:txBody>
          <a:bodyPr>
            <a:normAutofit/>
          </a:bodyPr>
          <a:lstStyle/>
          <a:p>
            <a:pPr>
              <a:spcBef>
                <a:spcPts val="3600"/>
              </a:spcBef>
              <a:buFont typeface="Arial" pitchFamily="34" charset="0"/>
              <a:buChar char="•"/>
            </a:pPr>
            <a:r>
              <a:rPr lang="cs-CZ" sz="3000" dirty="0" smtClean="0"/>
              <a:t>při dělení můžeme dospět k podílu se zbytkem</a:t>
            </a:r>
            <a:endParaRPr lang="cs-CZ" sz="3000" dirty="0"/>
          </a:p>
          <a:p>
            <a:pPr>
              <a:spcBef>
                <a:spcPts val="3600"/>
              </a:spcBef>
              <a:buFont typeface="Arial" pitchFamily="34" charset="0"/>
              <a:buChar char="•"/>
            </a:pPr>
            <a:r>
              <a:rPr lang="cs-CZ" sz="3000" dirty="0" smtClean="0"/>
              <a:t>postup:    </a:t>
            </a:r>
          </a:p>
          <a:p>
            <a:pPr marL="1188720" lvl="6" indent="0">
              <a:spcBef>
                <a:spcPts val="0"/>
              </a:spcBef>
              <a:buNone/>
            </a:pPr>
            <a:r>
              <a:rPr lang="cs-CZ" sz="2800" dirty="0"/>
              <a:t>	</a:t>
            </a:r>
            <a:r>
              <a:rPr lang="cs-CZ" sz="2800" dirty="0" smtClean="0"/>
              <a:t>786 : 6 = 131          6183 : 8 = 760 (3)</a:t>
            </a:r>
          </a:p>
          <a:p>
            <a:pPr marL="1188720" lvl="6" indent="0">
              <a:spcBef>
                <a:spcPts val="0"/>
              </a:spcBef>
              <a:buNone/>
            </a:pPr>
            <a:r>
              <a:rPr lang="cs-CZ" sz="2800" dirty="0"/>
              <a:t>	</a:t>
            </a:r>
            <a:r>
              <a:rPr lang="cs-CZ" sz="2400" dirty="0" smtClean="0"/>
              <a:t>18			      48</a:t>
            </a:r>
          </a:p>
          <a:p>
            <a:pPr marL="1188720" lvl="6" indent="0">
              <a:spcBef>
                <a:spcPts val="0"/>
              </a:spcBef>
              <a:buNone/>
            </a:pPr>
            <a:r>
              <a:rPr lang="cs-CZ" sz="2400" dirty="0"/>
              <a:t>	</a:t>
            </a:r>
            <a:r>
              <a:rPr lang="cs-CZ" sz="2400" dirty="0" smtClean="0"/>
              <a:t>  06    			        03</a:t>
            </a:r>
          </a:p>
          <a:p>
            <a:pPr marL="1188720" lvl="6" indent="0">
              <a:spcBef>
                <a:spcPts val="0"/>
              </a:spcBef>
              <a:buNone/>
            </a:pPr>
            <a:r>
              <a:rPr lang="cs-CZ" sz="2400" dirty="0"/>
              <a:t>	 </a:t>
            </a:r>
            <a:r>
              <a:rPr lang="cs-CZ" sz="2400" dirty="0" smtClean="0"/>
              <a:t>    0			          3</a:t>
            </a:r>
          </a:p>
          <a:p>
            <a:pPr marL="1188720" lvl="6" indent="0">
              <a:spcBef>
                <a:spcPts val="0"/>
              </a:spcBef>
              <a:buNone/>
            </a:pPr>
            <a:endParaRPr lang="cs-CZ" sz="2800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72302" y="4725144"/>
            <a:ext cx="8136904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8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37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023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309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595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533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19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92224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000" dirty="0" smtClean="0"/>
              <a:t>Při provádění zkoušky musíme zbytek přičíst</a:t>
            </a:r>
          </a:p>
        </p:txBody>
      </p:sp>
      <p:sp>
        <p:nvSpPr>
          <p:cNvPr id="15" name="Zástupný symbol pro obsah 6"/>
          <p:cNvSpPr txBox="1">
            <a:spLocks/>
          </p:cNvSpPr>
          <p:nvPr/>
        </p:nvSpPr>
        <p:spPr>
          <a:xfrm>
            <a:off x="2339751" y="5229200"/>
            <a:ext cx="936104" cy="17899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8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37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023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309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595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533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19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92224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131</a:t>
            </a:r>
          </a:p>
          <a:p>
            <a:r>
              <a:rPr lang="cs-CZ" sz="2800" u="sng" dirty="0" smtClean="0"/>
              <a:t>.   6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267744" y="6237312"/>
            <a:ext cx="86409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obsah 6"/>
          <p:cNvSpPr txBox="1">
            <a:spLocks/>
          </p:cNvSpPr>
          <p:nvPr/>
        </p:nvSpPr>
        <p:spPr>
          <a:xfrm>
            <a:off x="2339752" y="6309320"/>
            <a:ext cx="936104" cy="39604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ts val="8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37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023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309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595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533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19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92224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786</a:t>
            </a:r>
            <a:endParaRPr lang="cs-CZ" sz="2800" u="sng" dirty="0" smtClean="0"/>
          </a:p>
        </p:txBody>
      </p:sp>
      <p:sp>
        <p:nvSpPr>
          <p:cNvPr id="20" name="Zástupný symbol pro obsah 6"/>
          <p:cNvSpPr txBox="1">
            <a:spLocks/>
          </p:cNvSpPr>
          <p:nvPr/>
        </p:nvSpPr>
        <p:spPr>
          <a:xfrm>
            <a:off x="5940151" y="5239424"/>
            <a:ext cx="936104" cy="17899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8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37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023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309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595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533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19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92224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760</a:t>
            </a:r>
          </a:p>
          <a:p>
            <a:r>
              <a:rPr lang="cs-CZ" sz="2800" u="sng" dirty="0" smtClean="0"/>
              <a:t>.   8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524328" y="6237312"/>
            <a:ext cx="864096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ástupný symbol pro obsah 6"/>
          <p:cNvSpPr txBox="1">
            <a:spLocks/>
          </p:cNvSpPr>
          <p:nvPr/>
        </p:nvSpPr>
        <p:spPr>
          <a:xfrm>
            <a:off x="5868144" y="6319544"/>
            <a:ext cx="2664296" cy="39604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ts val="8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37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023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309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595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533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19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92224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6180  + 3 = 6183 </a:t>
            </a:r>
            <a:endParaRPr lang="cs-CZ" sz="2800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2" grpId="0"/>
      <p:bldP spid="3" grpId="0" build="p"/>
      <p:bldP spid="14" grpId="0"/>
      <p:bldP spid="15" grpId="0"/>
      <p:bldP spid="16" grpId="0" animBg="1"/>
      <p:bldP spid="18" grpId="0"/>
      <p:bldP spid="20" grpId="0"/>
      <p:bldP spid="21" grpId="0" animBg="1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Procvičuj</a:t>
            </a:r>
            <a:endParaRPr lang="cs-CZ" sz="65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748700"/>
            <a:ext cx="4104456" cy="3264476"/>
          </a:xfrm>
        </p:spPr>
        <p:txBody>
          <a:bodyPr/>
          <a:lstStyle/>
          <a:p>
            <a:pPr>
              <a:spcBef>
                <a:spcPts val="3000"/>
              </a:spcBef>
            </a:pPr>
            <a:r>
              <a:rPr lang="cs-CZ" sz="4500" dirty="0" smtClean="0"/>
              <a:t>208 : 7 =...........</a:t>
            </a:r>
          </a:p>
          <a:p>
            <a:pPr>
              <a:spcBef>
                <a:spcPts val="3000"/>
              </a:spcBef>
            </a:pPr>
            <a:r>
              <a:rPr lang="cs-CZ" sz="4500" dirty="0" smtClean="0"/>
              <a:t>435 : 5 =...........</a:t>
            </a:r>
          </a:p>
          <a:p>
            <a:pPr>
              <a:spcBef>
                <a:spcPts val="3000"/>
              </a:spcBef>
            </a:pPr>
            <a:r>
              <a:rPr lang="cs-CZ" sz="4500" dirty="0" smtClean="0"/>
              <a:t>742 : 5 =...........</a:t>
            </a:r>
          </a:p>
        </p:txBody>
      </p:sp>
      <p:sp>
        <p:nvSpPr>
          <p:cNvPr id="28" name="Zástupný symbol pro obsah 3"/>
          <p:cNvSpPr txBox="1">
            <a:spLocks/>
          </p:cNvSpPr>
          <p:nvPr/>
        </p:nvSpPr>
        <p:spPr>
          <a:xfrm>
            <a:off x="4860032" y="1700808"/>
            <a:ext cx="4208572" cy="3068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8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37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023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309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595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533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19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92224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3000"/>
              </a:spcBef>
            </a:pPr>
            <a:r>
              <a:rPr lang="cs-CZ" sz="4500" dirty="0" smtClean="0"/>
              <a:t>357 : 3 =............</a:t>
            </a:r>
          </a:p>
          <a:p>
            <a:pPr>
              <a:spcBef>
                <a:spcPts val="3000"/>
              </a:spcBef>
            </a:pPr>
            <a:r>
              <a:rPr lang="cs-CZ" sz="4500" dirty="0" smtClean="0"/>
              <a:t>189 : 4 =............</a:t>
            </a:r>
          </a:p>
          <a:p>
            <a:pPr>
              <a:spcBef>
                <a:spcPts val="3000"/>
              </a:spcBef>
            </a:pPr>
            <a:r>
              <a:rPr lang="cs-CZ" sz="4500" dirty="0" smtClean="0"/>
              <a:t>948 : 3 =............</a:t>
            </a:r>
            <a:endParaRPr lang="cs-CZ" sz="45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4644008" y="1484784"/>
            <a:ext cx="0" cy="345638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Zástupný symbol pro obsah 2"/>
          <p:cNvSpPr txBox="1">
            <a:spLocks/>
          </p:cNvSpPr>
          <p:nvPr/>
        </p:nvSpPr>
        <p:spPr>
          <a:xfrm>
            <a:off x="472302" y="5229200"/>
            <a:ext cx="8136904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8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37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023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309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595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533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19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92224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2700" dirty="0" smtClean="0"/>
              <a:t>Vypočítej a zapiš podíl a zbytek, pak proveď zkoušku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Slovní úloha</a:t>
            </a:r>
            <a:endParaRPr lang="cs-CZ" sz="6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3579849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800"/>
              </a:spcBef>
            </a:pPr>
            <a:r>
              <a:rPr lang="cs-CZ" sz="3000" dirty="0" smtClean="0"/>
              <a:t>Na dětském táboře uvařili v kuchyni 849 jahodových knedlíků. Každé dítě jich dostalo 5. Kolik dětí bylo na táboře? Kolik knedlíků bylo v míse?</a:t>
            </a:r>
            <a:endParaRPr lang="cs-CZ" sz="3000" dirty="0"/>
          </a:p>
        </p:txBody>
      </p:sp>
      <p:pic>
        <p:nvPicPr>
          <p:cNvPr id="1026" name="Picture 2" descr="http://www.ireceptar.cz/res/data/108/01314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023" y="3212976"/>
            <a:ext cx="4180123" cy="32557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92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ál 27"/>
          <p:cNvSpPr/>
          <p:nvPr/>
        </p:nvSpPr>
        <p:spPr>
          <a:xfrm>
            <a:off x="611560" y="4941168"/>
            <a:ext cx="1656184" cy="864096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11560" y="3212976"/>
            <a:ext cx="1656184" cy="864096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1560" y="1484784"/>
            <a:ext cx="1656184" cy="864096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Vypočítej</a:t>
            </a:r>
            <a:endParaRPr lang="cs-CZ" sz="65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1484784"/>
            <a:ext cx="7520940" cy="4608512"/>
          </a:xfrm>
        </p:spPr>
        <p:txBody>
          <a:bodyPr>
            <a:noAutofit/>
          </a:bodyPr>
          <a:lstStyle/>
          <a:p>
            <a:r>
              <a:rPr lang="cs-CZ" sz="5000" dirty="0" smtClean="0"/>
              <a:t>464</a:t>
            </a:r>
          </a:p>
          <a:p>
            <a:endParaRPr lang="cs-CZ" sz="5000" dirty="0"/>
          </a:p>
          <a:p>
            <a:r>
              <a:rPr lang="cs-CZ" sz="5000" dirty="0" smtClean="0"/>
              <a:t>212</a:t>
            </a:r>
          </a:p>
          <a:p>
            <a:endParaRPr lang="cs-CZ" sz="5000" dirty="0"/>
          </a:p>
          <a:p>
            <a:r>
              <a:rPr lang="cs-CZ" sz="5000" dirty="0" smtClean="0"/>
              <a:t>540</a:t>
            </a:r>
            <a:endParaRPr lang="cs-CZ" sz="50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267744" y="2132856"/>
            <a:ext cx="1296144" cy="1224136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27" idx="6"/>
          </p:cNvCxnSpPr>
          <p:nvPr/>
        </p:nvCxnSpPr>
        <p:spPr>
          <a:xfrm>
            <a:off x="2267744" y="3645024"/>
            <a:ext cx="1296144" cy="0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28" idx="6"/>
          </p:cNvCxnSpPr>
          <p:nvPr/>
        </p:nvCxnSpPr>
        <p:spPr>
          <a:xfrm flipV="1">
            <a:off x="2267744" y="3897052"/>
            <a:ext cx="1368152" cy="1476164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ástupný symbol pro obsah 2"/>
          <p:cNvSpPr txBox="1">
            <a:spLocks/>
          </p:cNvSpPr>
          <p:nvPr/>
        </p:nvSpPr>
        <p:spPr>
          <a:xfrm>
            <a:off x="3563888" y="3284984"/>
            <a:ext cx="2088232" cy="12241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ts val="8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737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023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30936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59536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173736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533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81912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92224" indent="-164592" algn="l" defTabSz="914400" rtl="0" eaLnBrk="1" latinLnBrk="0" hangingPunct="1">
              <a:spcBef>
                <a:spcPts val="300"/>
              </a:spcBef>
              <a:buClr>
                <a:schemeClr val="accent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cs-CZ" sz="3800" dirty="0" smtClean="0"/>
              <a:t>4x menší</a:t>
            </a:r>
          </a:p>
        </p:txBody>
      </p:sp>
      <p:sp>
        <p:nvSpPr>
          <p:cNvPr id="38" name="Ovál 37"/>
          <p:cNvSpPr/>
          <p:nvPr/>
        </p:nvSpPr>
        <p:spPr>
          <a:xfrm>
            <a:off x="6948264" y="5013176"/>
            <a:ext cx="1656184" cy="864096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6948264" y="3284984"/>
            <a:ext cx="1656184" cy="864096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6948264" y="1556792"/>
            <a:ext cx="1656184" cy="864096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se šipkou 41"/>
          <p:cNvCxnSpPr/>
          <p:nvPr/>
        </p:nvCxnSpPr>
        <p:spPr>
          <a:xfrm flipV="1">
            <a:off x="5652120" y="2132856"/>
            <a:ext cx="1152128" cy="1296144"/>
          </a:xfrm>
          <a:prstGeom prst="straightConnector1">
            <a:avLst/>
          </a:prstGeom>
          <a:ln w="57150">
            <a:solidFill>
              <a:schemeClr val="accent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5652120" y="3717032"/>
            <a:ext cx="1152128" cy="0"/>
          </a:xfrm>
          <a:prstGeom prst="straightConnector1">
            <a:avLst/>
          </a:prstGeom>
          <a:ln w="57150">
            <a:solidFill>
              <a:schemeClr val="accent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5580112" y="3897052"/>
            <a:ext cx="1224136" cy="1404156"/>
          </a:xfrm>
          <a:prstGeom prst="straightConnector1">
            <a:avLst/>
          </a:prstGeom>
          <a:ln w="57150">
            <a:solidFill>
              <a:schemeClr val="accent2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180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7" grpId="0" animBg="1"/>
      <p:bldP spid="5" grpId="0" animBg="1"/>
      <p:bldP spid="2" grpId="0"/>
      <p:bldP spid="4" grpId="0" build="p"/>
      <p:bldP spid="38" grpId="0" animBg="1"/>
      <p:bldP spid="39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základní škole a mateřské škole Mladá Boleslav 17.listopadu 1325, příspěvková organizace, pro </a:t>
            </a:r>
            <a:r>
              <a:rPr lang="cs-CZ" sz="2500" dirty="0" smtClean="0"/>
              <a:t>čtvrtý </a:t>
            </a:r>
            <a:r>
              <a:rPr lang="cs-CZ" sz="2500" dirty="0" smtClean="0">
                <a:solidFill>
                  <a:schemeClr val="tx1"/>
                </a:solidFill>
              </a:rPr>
              <a:t>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učiva o </a:t>
            </a:r>
            <a:r>
              <a:rPr lang="cs-CZ" sz="2500" smtClean="0">
                <a:solidFill>
                  <a:schemeClr val="tx1"/>
                </a:solidFill>
              </a:rPr>
              <a:t>písemném </a:t>
            </a:r>
            <a:r>
              <a:rPr lang="cs-CZ" sz="2500" smtClean="0"/>
              <a:t>dělení </a:t>
            </a:r>
            <a:r>
              <a:rPr lang="cs-CZ" sz="2500" smtClean="0">
                <a:solidFill>
                  <a:schemeClr val="tx1"/>
                </a:solidFill>
              </a:rPr>
              <a:t>do  </a:t>
            </a:r>
            <a:r>
              <a:rPr lang="cs-CZ" sz="2500" dirty="0" smtClean="0">
                <a:solidFill>
                  <a:schemeClr val="tx1"/>
                </a:solidFill>
              </a:rPr>
              <a:t>10000.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2012/2013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433327"/>
            <a:ext cx="7520940" cy="3579849"/>
          </a:xfrm>
        </p:spPr>
        <p:txBody>
          <a:bodyPr/>
          <a:lstStyle/>
          <a:p>
            <a:r>
              <a:rPr lang="cs-CZ" sz="2000" dirty="0" smtClean="0"/>
              <a:t>text vlastní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www.ireceptar.cz/res/data/108/013148.jpg</a:t>
            </a:r>
            <a:endParaRPr lang="cs-CZ" sz="2000" b="0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531</TotalTime>
  <Words>206</Words>
  <Application>Microsoft Office PowerPoint</Application>
  <PresentationFormat>Předvádění na obrazovce (4:3)</PresentationFormat>
  <Paragraphs>57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Úhly</vt:lpstr>
      <vt:lpstr>     </vt:lpstr>
      <vt:lpstr>Písemné dělení</vt:lpstr>
      <vt:lpstr>Procvičuj</vt:lpstr>
      <vt:lpstr>Slovní úloha</vt:lpstr>
      <vt:lpstr>Vypočítej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32</cp:revision>
  <dcterms:created xsi:type="dcterms:W3CDTF">2011-11-03T08:32:54Z</dcterms:created>
  <dcterms:modified xsi:type="dcterms:W3CDTF">2013-05-30T09:07:22Z</dcterms:modified>
</cp:coreProperties>
</file>